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1" r:id="rId4"/>
    <p:sldId id="284" r:id="rId5"/>
    <p:sldId id="290" r:id="rId6"/>
    <p:sldId id="282" r:id="rId7"/>
    <p:sldId id="283" r:id="rId8"/>
    <p:sldId id="285" r:id="rId9"/>
    <p:sldId id="286" r:id="rId10"/>
    <p:sldId id="289" r:id="rId11"/>
    <p:sldId id="288" r:id="rId12"/>
    <p:sldId id="287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Encryption Standard (DES)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4000" dirty="0"/>
              <a:t>https://</a:t>
            </a:r>
            <a:r>
              <a:rPr lang="en-US" altLang="ko-KR" sz="4000" dirty="0" err="1"/>
              <a:t>youtu.be</a:t>
            </a:r>
            <a:r>
              <a:rPr lang="en-US" altLang="ko-KR" sz="4000" dirty="0"/>
              <a:t>/1SGoGddZnd0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8E163-CF21-EDC4-473D-84B35AB2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7E3E4-A9EB-9EB7-048D-1E24DD9F8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5" y="1152525"/>
            <a:ext cx="6670954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200" dirty="0"/>
              <a:t>4</a:t>
            </a:r>
            <a:r>
              <a:rPr kumimoji="1" lang="en-US" altLang="ko-KR" sz="3200" dirty="0"/>
              <a:t>. Straight D-box</a:t>
            </a:r>
          </a:p>
          <a:p>
            <a:pPr>
              <a:buFontTx/>
              <a:buChar char="-"/>
            </a:pPr>
            <a:r>
              <a:rPr kumimoji="1" lang="en-US" altLang="ko-KR" dirty="0"/>
              <a:t>32bit</a:t>
            </a:r>
            <a:r>
              <a:rPr kumimoji="1" lang="ko-KR" altLang="en-US" dirty="0"/>
              <a:t>의 </a:t>
            </a:r>
            <a:r>
              <a:rPr kumimoji="1" lang="en-US" altLang="ko-Kore-KR" dirty="0"/>
              <a:t>S-box</a:t>
            </a:r>
            <a:r>
              <a:rPr kumimoji="1" lang="ko-Kore-KR" altLang="en-US" dirty="0"/>
              <a:t> 결과에 대해</a:t>
            </a:r>
            <a:r>
              <a:rPr kumimoji="1" lang="en-US" altLang="ko-Kore-KR" dirty="0"/>
              <a:t> premutation </a:t>
            </a:r>
            <a:r>
              <a:rPr kumimoji="1" lang="ko-Kore-KR" altLang="en-US" dirty="0"/>
              <a:t>동작 수행</a:t>
            </a: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en-US" altLang="ko-Kore-KR" dirty="0"/>
              <a:t>Expansion D-box</a:t>
            </a:r>
            <a:r>
              <a:rPr kumimoji="1" lang="ko-Kore-KR" altLang="en-US" dirty="0"/>
              <a:t>와 달리 인풋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아웃풋 길이가 같음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A40268-9A3A-22F9-3FA5-5B72EEC1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30" y="1474693"/>
            <a:ext cx="5217470" cy="4442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56EE1C-E45A-9D0B-B999-79F5D0838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5" y="4498873"/>
            <a:ext cx="6670954" cy="16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60EA0-AF86-42CD-125B-F9FB2F47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0D87D-8639-03C4-DD6C-54295984A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7657071" cy="5603875"/>
          </a:xfrm>
        </p:spPr>
        <p:txBody>
          <a:bodyPr/>
          <a:lstStyle/>
          <a:p>
            <a:r>
              <a:rPr kumimoji="1" lang="ko-Kore-KR" altLang="en-US" sz="3200" dirty="0"/>
              <a:t>양자회로 구현 결과</a:t>
            </a:r>
            <a:endParaRPr kumimoji="1" lang="en-US" altLang="ko-Kore-KR" sz="3200" dirty="0"/>
          </a:p>
          <a:p>
            <a:pPr>
              <a:buFontTx/>
              <a:buChar char="-"/>
            </a:pPr>
            <a:r>
              <a:rPr kumimoji="1" lang="en-US" altLang="ko-KR" dirty="0"/>
              <a:t>S-box </a:t>
            </a:r>
            <a:r>
              <a:rPr kumimoji="1" lang="ko-KR" altLang="en-US" dirty="0"/>
              <a:t>구현에 많은 </a:t>
            </a:r>
            <a:r>
              <a:rPr kumimoji="1" lang="en-US" altLang="ko-KR" dirty="0"/>
              <a:t>temp </a:t>
            </a:r>
            <a:r>
              <a:rPr kumimoji="1" lang="ko-KR" altLang="en-US" dirty="0"/>
              <a:t>큐비트가 사용됨</a:t>
            </a:r>
            <a:endParaRPr kumimoji="1" lang="en-US" altLang="ko-KR" dirty="0"/>
          </a:p>
          <a:p>
            <a:pPr lvl="1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 아직 </a:t>
            </a:r>
            <a:r>
              <a:rPr kumimoji="1" lang="en-US" altLang="ko-KR" dirty="0">
                <a:sym typeface="Wingdings" pitchFamily="2" charset="2"/>
              </a:rPr>
              <a:t>S-box </a:t>
            </a:r>
            <a:r>
              <a:rPr kumimoji="1" lang="ko-KR" altLang="en-US" dirty="0">
                <a:sym typeface="Wingdings" pitchFamily="2" charset="2"/>
              </a:rPr>
              <a:t>부분을 최적화 하지 않아 최적화 진행 시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수 및 게이트 수를 줄일 수 있을 수도</a:t>
            </a:r>
            <a:r>
              <a:rPr kumimoji="1" lang="en-US" altLang="ko-KR" dirty="0">
                <a:sym typeface="Wingdings" pitchFamily="2" charset="2"/>
              </a:rPr>
              <a:t>..</a:t>
            </a:r>
          </a:p>
          <a:p>
            <a:pPr lvl="1">
              <a:buFont typeface="Wingdings" pitchFamily="2" charset="2"/>
              <a:buChar char="à"/>
            </a:pP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수를 많이 줄이는 방법도 가능할거 같지만 </a:t>
            </a:r>
            <a:r>
              <a:rPr kumimoji="1" lang="en-US" altLang="ko-KR" dirty="0">
                <a:sym typeface="Wingdings" pitchFamily="2" charset="2"/>
              </a:rPr>
              <a:t>Depth</a:t>
            </a:r>
            <a:r>
              <a:rPr kumimoji="1" lang="ko-KR" altLang="en-US" dirty="0">
                <a:sym typeface="Wingdings" pitchFamily="2" charset="2"/>
              </a:rPr>
              <a:t>랑 게이트 수가 너무 많이 늘어나서 </a:t>
            </a:r>
            <a:r>
              <a:rPr kumimoji="1" lang="ko-Kore-KR" altLang="en-US" dirty="0">
                <a:sym typeface="Wingdings" pitchFamily="2" charset="2"/>
              </a:rPr>
              <a:t>비효율적이라고 예상됨</a:t>
            </a: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kumimoji="1" lang="ko-KR" altLang="en-US" dirty="0">
                <a:sym typeface="Wingdings" pitchFamily="2" charset="2"/>
              </a:rPr>
              <a:t>크게 최적화 할 부분이 없지만 </a:t>
            </a:r>
            <a:r>
              <a:rPr kumimoji="1" lang="en-US" altLang="ko-KR" dirty="0">
                <a:sym typeface="Wingdings" pitchFamily="2" charset="2"/>
              </a:rPr>
              <a:t>key generator </a:t>
            </a:r>
            <a:r>
              <a:rPr kumimoji="1" lang="ko-KR" altLang="en-US" dirty="0">
                <a:sym typeface="Wingdings" pitchFamily="2" charset="2"/>
              </a:rPr>
              <a:t>부분에서 미미하게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수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최대 </a:t>
            </a:r>
            <a:r>
              <a:rPr kumimoji="1" lang="en-US" altLang="ko-KR" dirty="0">
                <a:sym typeface="Wingdings" pitchFamily="2" charset="2"/>
              </a:rPr>
              <a:t>8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en-US" altLang="ko-KR" dirty="0">
                <a:sym typeface="Wingdings" pitchFamily="2" charset="2"/>
              </a:rPr>
              <a:t>)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줄일 수 있음</a:t>
            </a:r>
            <a:endParaRPr kumimoji="1" lang="en-US" altLang="ko-KR" dirty="0">
              <a:sym typeface="Wingdings" pitchFamily="2" charset="2"/>
            </a:endParaRPr>
          </a:p>
          <a:p>
            <a:pPr>
              <a:buFontTx/>
              <a:buChar char="-"/>
            </a:pPr>
            <a:endParaRPr kumimoji="1" lang="en-US" altLang="ko-KR" dirty="0">
              <a:sym typeface="Wingdings" pitchFamily="2" charset="2"/>
            </a:endParaRPr>
          </a:p>
          <a:p>
            <a:pPr>
              <a:buFontTx/>
              <a:buChar char="-"/>
            </a:pPr>
            <a:endParaRPr kumimoji="1" lang="en-US" altLang="ko-KR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kumimoji="1" lang="en-US" altLang="ko-KR" dirty="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56F2D-8C60-FE5A-FBC6-5C5EA81C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340" y="2012400"/>
            <a:ext cx="3735626" cy="28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Data Encryption Standard (DES)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95422" y="1152526"/>
            <a:ext cx="10783901" cy="534087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itchFamily="2" charset="2"/>
              </a:rPr>
              <a:t>Plaintext : 64bit</a:t>
            </a:r>
          </a:p>
          <a:p>
            <a:r>
              <a:rPr lang="en-US" altLang="ko-KR" sz="2400" dirty="0">
                <a:sym typeface="Wingdings" pitchFamily="2" charset="2"/>
              </a:rPr>
              <a:t>Ciphertext : 64bit</a:t>
            </a:r>
          </a:p>
          <a:p>
            <a:r>
              <a:rPr lang="en-US" altLang="ko-KR" sz="2400" dirty="0">
                <a:sym typeface="Wingdings" pitchFamily="2" charset="2"/>
              </a:rPr>
              <a:t>Master key : 56 bit</a:t>
            </a:r>
          </a:p>
          <a:p>
            <a:r>
              <a:rPr lang="en-US" altLang="ko-KR" sz="2400" dirty="0">
                <a:sym typeface="Wingdings" pitchFamily="2" charset="2"/>
              </a:rPr>
              <a:t>Round key : 48 bit</a:t>
            </a:r>
          </a:p>
          <a:p>
            <a:r>
              <a:rPr lang="ko-KR" altLang="en-US" sz="2400" dirty="0">
                <a:sym typeface="Wingdings" pitchFamily="2" charset="2"/>
              </a:rPr>
              <a:t>라운드 수 </a:t>
            </a:r>
            <a:r>
              <a:rPr lang="en-US" altLang="ko-KR" sz="2400" dirty="0">
                <a:sym typeface="Wingdings" pitchFamily="2" charset="2"/>
              </a:rPr>
              <a:t>: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16</a:t>
            </a:r>
          </a:p>
          <a:p>
            <a:endParaRPr lang="en-US" altLang="ko-KR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b="1" dirty="0">
                <a:sym typeface="Wingdings" pitchFamily="2" charset="2"/>
              </a:rPr>
              <a:t>&lt;DES </a:t>
            </a:r>
            <a:r>
              <a:rPr lang="ko-KR" altLang="en-US" sz="2400" b="1" dirty="0">
                <a:sym typeface="Wingdings" pitchFamily="2" charset="2"/>
              </a:rPr>
              <a:t>암호화 과정</a:t>
            </a:r>
            <a:r>
              <a:rPr lang="en-US" altLang="ko-KR" sz="2400" b="1" dirty="0">
                <a:sym typeface="Wingdings" pitchFamily="2" charset="2"/>
              </a:rPr>
              <a:t>&gt;</a:t>
            </a:r>
          </a:p>
          <a:p>
            <a:pPr marL="514350" indent="-514350">
              <a:buAutoNum type="arabicPeriod"/>
            </a:pPr>
            <a:r>
              <a:rPr lang="en-US" altLang="ko-KR" sz="2200" dirty="0">
                <a:sym typeface="Wingdings" pitchFamily="2" charset="2"/>
              </a:rPr>
              <a:t>Key generator</a:t>
            </a:r>
          </a:p>
          <a:p>
            <a:pPr marL="514350" indent="-514350">
              <a:buAutoNum type="arabicPeriod"/>
            </a:pPr>
            <a:r>
              <a:rPr lang="en-US" altLang="ko-KR" sz="2200" dirty="0">
                <a:sym typeface="Wingdings" pitchFamily="2" charset="2"/>
              </a:rPr>
              <a:t>Initial permutation</a:t>
            </a:r>
          </a:p>
          <a:p>
            <a:pPr marL="514350" indent="-514350">
              <a:buAutoNum type="arabicPeriod"/>
            </a:pPr>
            <a:r>
              <a:rPr lang="en-US" altLang="ko-KR" sz="2200" dirty="0">
                <a:sym typeface="Wingdings" pitchFamily="2" charset="2"/>
              </a:rPr>
              <a:t>Round (DES function)</a:t>
            </a:r>
          </a:p>
          <a:p>
            <a:pPr marL="514350" indent="-514350">
              <a:buAutoNum type="arabicPeriod"/>
            </a:pPr>
            <a:r>
              <a:rPr lang="en-US" altLang="ko-KR" sz="2200" dirty="0">
                <a:sym typeface="Wingdings" pitchFamily="2" charset="2"/>
              </a:rPr>
              <a:t>Final permutation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E9871F-159E-E2DA-6FDF-6C78C82D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4" y="1152526"/>
            <a:ext cx="6382120" cy="53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Initial Permutation</a:t>
            </a:r>
          </a:p>
          <a:p>
            <a:pPr>
              <a:buFontTx/>
              <a:buChar char="-"/>
            </a:pPr>
            <a:r>
              <a:rPr kumimoji="1" lang="en-US" altLang="ko-Kore-KR" sz="2400" dirty="0"/>
              <a:t>64bit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입력에</a:t>
            </a:r>
            <a:r>
              <a:rPr kumimoji="1" lang="ko-KR" altLang="en-US" sz="2400" dirty="0"/>
              <a:t> 대한 정렬을 바꿈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이때 정렬은 미리 정해진 규칙을 따름 </a:t>
            </a:r>
            <a:r>
              <a:rPr kumimoji="1" lang="en-US" altLang="ko-KR" sz="2400" dirty="0"/>
              <a:t>(permutation table)</a:t>
            </a:r>
          </a:p>
          <a:p>
            <a:pPr>
              <a:buFontTx/>
              <a:buChar char="-"/>
            </a:pPr>
            <a:r>
              <a:rPr kumimoji="1" lang="ko-KR" altLang="en-US" sz="2400" dirty="0"/>
              <a:t>두 </a:t>
            </a:r>
            <a:r>
              <a:rPr kumimoji="1" lang="en-US" altLang="ko-KR" sz="2400" dirty="0"/>
              <a:t>permutation</a:t>
            </a:r>
            <a:r>
              <a:rPr kumimoji="1" lang="ko-KR" altLang="en-US" sz="2400" dirty="0"/>
              <a:t>이 암호 강도에 영향을 미치지는 않음</a:t>
            </a:r>
            <a:endParaRPr kumimoji="1" lang="en-US" altLang="ko-Kore-KR" sz="2400" dirty="0"/>
          </a:p>
          <a:p>
            <a:pPr>
              <a:buFontTx/>
              <a:buChar char="-"/>
            </a:pPr>
            <a:endParaRPr kumimoji="1" lang="ko-Kore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882BA-CC10-D822-FAC3-E8E7EF1A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0" y="3254256"/>
            <a:ext cx="5399330" cy="3410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9FB751-7E9C-EE45-67BA-D7F642A7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82" y="3399281"/>
            <a:ext cx="4685348" cy="31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A8AD-5EB9-9637-DFAE-80A70754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6BDAB1-B9DA-6983-F2DB-75BDB7B4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99" y="0"/>
            <a:ext cx="461818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0C79C8-74A3-CF5D-EAB8-C143965B7C2A}"/>
              </a:ext>
            </a:extLst>
          </p:cNvPr>
          <p:cNvSpPr/>
          <p:nvPr/>
        </p:nvSpPr>
        <p:spPr>
          <a:xfrm>
            <a:off x="6297930" y="1062990"/>
            <a:ext cx="156591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6BEA7B-A077-190C-750F-668333043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08" y="5024756"/>
            <a:ext cx="2812777" cy="173164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6FC72-0CAC-2C12-4D1A-0040B0146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7052628" cy="5603875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Key generator</a:t>
            </a:r>
          </a:p>
          <a:p>
            <a:pPr>
              <a:buFontTx/>
              <a:buChar char="-"/>
            </a:pPr>
            <a:r>
              <a:rPr kumimoji="1" lang="en-US" altLang="ko-Kore-KR" sz="2400" dirty="0"/>
              <a:t>64bit master </a:t>
            </a:r>
            <a:r>
              <a:rPr kumimoji="1" lang="ko-Kore-KR" altLang="en-US" sz="2400" dirty="0"/>
              <a:t>키를 사용하여 라운드키 생성</a:t>
            </a:r>
            <a:endParaRPr kumimoji="1" lang="en-US" altLang="ko-Kore-KR" sz="2400" dirty="0"/>
          </a:p>
          <a:p>
            <a:pPr>
              <a:buFontTx/>
              <a:buChar char="-"/>
            </a:pPr>
            <a:r>
              <a:rPr kumimoji="1" lang="ko-Kore-KR" altLang="en-US" sz="2400" dirty="0"/>
              <a:t>맨 처음 </a:t>
            </a:r>
            <a:r>
              <a:rPr kumimoji="1" lang="en-US" altLang="ko-Kore-KR" sz="2400" dirty="0"/>
              <a:t>parity drop </a:t>
            </a:r>
            <a:r>
              <a:rPr kumimoji="1" lang="ko-Kore-KR" altLang="en-US" sz="2400" dirty="0"/>
              <a:t>함수를 통해 </a:t>
            </a:r>
            <a:r>
              <a:rPr kumimoji="1" lang="en-US" altLang="ko-Kore-KR" sz="2400" dirty="0"/>
              <a:t>5</a:t>
            </a:r>
            <a:r>
              <a:rPr kumimoji="1" lang="en-US" altLang="ko-KR" sz="2400" dirty="0"/>
              <a:t>6bit key</a:t>
            </a:r>
            <a:r>
              <a:rPr kumimoji="1" lang="ko-KR" altLang="en-US" sz="2400" dirty="0"/>
              <a:t>만 사용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ore-KR" sz="2400" dirty="0"/>
              <a:t>56bit</a:t>
            </a:r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key</a:t>
            </a:r>
            <a:r>
              <a:rPr kumimoji="1" lang="ko-Kore-KR" altLang="en-US" sz="2400" dirty="0"/>
              <a:t>를 </a:t>
            </a:r>
            <a:r>
              <a:rPr kumimoji="1" lang="en-US" altLang="ko-Kore-KR" sz="2400" dirty="0"/>
              <a:t>2</a:t>
            </a:r>
            <a:r>
              <a:rPr kumimoji="1" lang="en-US" altLang="ko-KR" sz="2400" dirty="0"/>
              <a:t>8||28 </a:t>
            </a:r>
            <a:r>
              <a:rPr kumimoji="1" lang="ko-KR" altLang="en-US" sz="2400" dirty="0"/>
              <a:t>로 나누어 </a:t>
            </a:r>
            <a:r>
              <a:rPr kumimoji="1" lang="en-US" altLang="ko-KR" sz="2400" dirty="0"/>
              <a:t>Shift left </a:t>
            </a:r>
            <a:r>
              <a:rPr kumimoji="1" lang="ko-KR" altLang="en-US" sz="2400" dirty="0"/>
              <a:t>진행</a:t>
            </a:r>
            <a:endParaRPr kumimoji="1" lang="en-US" altLang="ko-Kore-KR" sz="2400" dirty="0"/>
          </a:p>
          <a:p>
            <a:pPr>
              <a:buFontTx/>
              <a:buChar char="-"/>
            </a:pPr>
            <a:r>
              <a:rPr kumimoji="1" lang="en-US" altLang="ko-Kore-KR" sz="2400" dirty="0"/>
              <a:t>Compression D-box</a:t>
            </a:r>
            <a:r>
              <a:rPr kumimoji="1" lang="ko-Kore-KR" altLang="en-US" sz="2400" dirty="0"/>
              <a:t>를 사용하여 </a:t>
            </a:r>
            <a:r>
              <a:rPr kumimoji="1" lang="en-US" altLang="ko-Kore-KR" sz="2400" dirty="0"/>
              <a:t>5</a:t>
            </a:r>
            <a:r>
              <a:rPr kumimoji="1" lang="en-US" altLang="ko-KR" sz="2400" dirty="0"/>
              <a:t>6bit</a:t>
            </a:r>
            <a:r>
              <a:rPr kumimoji="1" lang="ko-KR" altLang="en-US" sz="2400" dirty="0"/>
              <a:t>인풋을 사용하여 </a:t>
            </a:r>
            <a:r>
              <a:rPr kumimoji="1" lang="en-US" altLang="ko-KR" sz="2400" dirty="0">
                <a:sym typeface="Wingdings" pitchFamily="2" charset="2"/>
              </a:rPr>
              <a:t>48bit </a:t>
            </a:r>
            <a:r>
              <a:rPr kumimoji="1" lang="ko-KR" altLang="en-US" sz="2400" dirty="0">
                <a:sym typeface="Wingdings" pitchFamily="2" charset="2"/>
              </a:rPr>
              <a:t>라운드 키 생성</a:t>
            </a:r>
            <a:endParaRPr kumimoji="1" lang="en-US" altLang="ko-Kore-KR" sz="2400" dirty="0"/>
          </a:p>
          <a:p>
            <a:pPr>
              <a:buFontTx/>
              <a:buChar char="-"/>
            </a:pPr>
            <a:r>
              <a:rPr kumimoji="1" lang="ko-Kore-KR" altLang="en-US" sz="2400" dirty="0"/>
              <a:t>라운드 키 크기 </a:t>
            </a:r>
            <a:r>
              <a:rPr kumimoji="1" lang="en-US" altLang="ko-Kore-KR" sz="2400" dirty="0"/>
              <a:t>: </a:t>
            </a:r>
            <a:r>
              <a:rPr kumimoji="1" lang="en-US" altLang="ko-KR" sz="2400" dirty="0"/>
              <a:t>48bit</a:t>
            </a:r>
          </a:p>
          <a:p>
            <a:pPr>
              <a:buFontTx/>
              <a:buChar char="-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15671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344706"/>
                <a:ext cx="6358187" cy="4643719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3600" dirty="0"/>
                  <a:t>Round function</a:t>
                </a:r>
              </a:p>
              <a:p>
                <a:pPr>
                  <a:buFontTx/>
                  <a:buChar char="-"/>
                </a:pPr>
                <a:r>
                  <a:rPr kumimoji="1" lang="en-US" altLang="ko-Kore-KR" dirty="0"/>
                  <a:t>64 bit</a:t>
                </a:r>
                <a:r>
                  <a:rPr kumimoji="1" lang="ko-Kore-KR" altLang="en-US" dirty="0"/>
                  <a:t>의 </a:t>
                </a:r>
                <a:r>
                  <a:rPr kumimoji="1" lang="en-US" altLang="ko-Kore-KR" dirty="0"/>
                  <a:t>input</a:t>
                </a:r>
                <a:r>
                  <a:rPr kumimoji="1" lang="ko-Kore-KR" altLang="en-US" dirty="0"/>
                  <a:t>을 </a:t>
                </a:r>
                <a:r>
                  <a:rPr kumimoji="1" lang="en-US" altLang="ko-Kore-KR" dirty="0"/>
                  <a:t>32bit </a:t>
                </a:r>
                <a:r>
                  <a:rPr kumimoji="1" lang="ko-Kore-KR" altLang="en-US" dirty="0"/>
                  <a:t>씩 나눠서 진행</a:t>
                </a:r>
                <a:endParaRPr kumimoji="1" lang="en-US" altLang="ko-Kore-KR" dirty="0"/>
              </a:p>
              <a:p>
                <a:pPr>
                  <a:buFontTx/>
                  <a:buChar char="-"/>
                </a:pPr>
                <a:r>
                  <a:rPr kumimoji="1" lang="en-US" altLang="ko-Kore-KR" dirty="0"/>
                  <a:t>[Left(L) || Right(R)] </a:t>
                </a:r>
                <a:r>
                  <a:rPr kumimoji="1" lang="en-US" altLang="ko-Kore-KR" dirty="0">
                    <a:sym typeface="Wingdings" pitchFamily="2" charset="2"/>
                  </a:rPr>
                  <a:t> [32 bit || 32 bit]</a:t>
                </a:r>
                <a:endParaRPr kumimoji="1" lang="en-US" altLang="ko-Kore-KR" dirty="0"/>
              </a:p>
              <a:p>
                <a:pPr>
                  <a:buFontTx/>
                  <a:buChar char="-"/>
                </a:pPr>
                <a:r>
                  <a:rPr kumimoji="1" lang="en-US" altLang="ko-Kore-KR" dirty="0"/>
                  <a:t>R : f (R, K) </a:t>
                </a:r>
                <a:r>
                  <a:rPr kumimoji="1" lang="ko-Kore-KR" altLang="en-US" dirty="0"/>
                  <a:t>진행</a:t>
                </a:r>
                <a:r>
                  <a:rPr kumimoji="1" lang="en-US" altLang="ko-Kore-KR" dirty="0"/>
                  <a:t>, </a:t>
                </a:r>
                <a:r>
                  <a:rPr kumimoji="1" lang="ko-Kore-KR" altLang="en-US" dirty="0"/>
                  <a:t>기존의 값 유지</a:t>
                </a:r>
                <a:endParaRPr kumimoji="1" lang="en-US" altLang="ko-Kore-KR" dirty="0"/>
              </a:p>
              <a:p>
                <a:pPr>
                  <a:buFontTx/>
                  <a:buChar char="-"/>
                </a:pPr>
                <a:r>
                  <a:rPr kumimoji="1" lang="en-US" altLang="ko-Kore-KR" dirty="0"/>
                  <a:t>L : f (R, K) </a:t>
                </a:r>
                <a:r>
                  <a:rPr kumimoji="1" lang="ko-Kore-KR" altLang="en-US" dirty="0"/>
                  <a:t>과 </a:t>
                </a:r>
                <a:r>
                  <a:rPr kumimoji="1" lang="en-US" altLang="ko-Kore-KR" dirty="0"/>
                  <a:t>XOR </a:t>
                </a:r>
                <a:r>
                  <a:rPr kumimoji="1" lang="ko-Kore-KR" altLang="en-US" dirty="0"/>
                  <a:t>연산이 수행됨</a:t>
                </a:r>
                <a:endParaRPr kumimoji="1" lang="en-US" altLang="ko-Kore-KR" dirty="0"/>
              </a:p>
              <a:p>
                <a:pPr>
                  <a:buFontTx/>
                  <a:buChar char="-"/>
                </a:pPr>
                <a:endParaRPr kumimoji="1" lang="en-US" altLang="ko-Kore-KR" dirty="0"/>
              </a:p>
              <a:p>
                <a:pPr>
                  <a:buFontTx/>
                  <a:buChar char="-"/>
                </a:pPr>
                <a:r>
                  <a:rPr kumimoji="1" lang="en-US" altLang="ko-Kore-KR" b="1" dirty="0"/>
                  <a:t>R : </a:t>
                </a:r>
                <a:r>
                  <a:rPr kumimoji="1" lang="ko-Kore-KR" altLang="en-US" b="1" dirty="0"/>
                  <a:t>다음 라운드의 </a:t>
                </a:r>
                <a:r>
                  <a:rPr kumimoji="1" lang="en-US" altLang="ko-Kore-KR" b="1" dirty="0"/>
                  <a:t>L</a:t>
                </a:r>
              </a:p>
              <a:p>
                <a:pPr>
                  <a:buFontTx/>
                  <a:buChar char="-"/>
                </a:pPr>
                <a:r>
                  <a:rPr kumimoji="1" lang="en-US" altLang="ko-Kore-KR" b="1" dirty="0"/>
                  <a:t>f (R, K)</a:t>
                </a:r>
                <a14:m>
                  <m:oMath xmlns:m="http://schemas.openxmlformats.org/officeDocument/2006/math">
                    <m:r>
                      <a:rPr kumimoji="1" lang="en-US" altLang="ko-Kore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kumimoji="1" lang="en-US" altLang="ko-Kore-KR" b="1" dirty="0"/>
                  <a:t> L </a:t>
                </a:r>
                <a:r>
                  <a:rPr kumimoji="1" lang="en-US" altLang="ko-Kore-KR" b="1" dirty="0">
                    <a:sym typeface="Wingdings" pitchFamily="2" charset="2"/>
                  </a:rPr>
                  <a:t>: </a:t>
                </a:r>
                <a:r>
                  <a:rPr kumimoji="1" lang="ko-Kore-KR" altLang="en-US" b="1" dirty="0">
                    <a:sym typeface="Wingdings" pitchFamily="2" charset="2"/>
                  </a:rPr>
                  <a:t>다음 라운드의 </a:t>
                </a:r>
                <a:r>
                  <a:rPr kumimoji="1" lang="en-US" altLang="ko-Kore-KR" b="1" dirty="0">
                    <a:sym typeface="Wingdings" pitchFamily="2" charset="2"/>
                  </a:rPr>
                  <a:t>R</a:t>
                </a:r>
              </a:p>
              <a:p>
                <a:pPr>
                  <a:buFontTx/>
                  <a:buChar char="-"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344706"/>
                <a:ext cx="6358187" cy="4643719"/>
              </a:xfrm>
              <a:blipFill>
                <a:blip r:embed="rId2"/>
                <a:stretch>
                  <a:fillRect l="-2595" t="-32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7879930-D123-5171-CE25-2D25A7AB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350" y="1344706"/>
            <a:ext cx="5010730" cy="51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1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sz="3200" dirty="0"/>
              <a:t>Round function</a:t>
            </a:r>
          </a:p>
          <a:p>
            <a:pPr>
              <a:buFontTx/>
              <a:buChar char="-"/>
            </a:pPr>
            <a:r>
              <a:rPr kumimoji="1" lang="ko-Kore-KR" altLang="en-US" dirty="0"/>
              <a:t>크게 </a:t>
            </a:r>
            <a:r>
              <a:rPr kumimoji="1" lang="en-US" altLang="ko-Kore-KR" dirty="0"/>
              <a:t>4</a:t>
            </a:r>
            <a:r>
              <a:rPr kumimoji="1" lang="ko-Kore-KR" altLang="en-US" dirty="0"/>
              <a:t>가지 과정으로 진행됨</a:t>
            </a: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en-US" altLang="ko-KR" dirty="0"/>
              <a:t>32bit </a:t>
            </a:r>
            <a:r>
              <a:rPr kumimoji="1" lang="ko-KR" altLang="en-US" dirty="0"/>
              <a:t>인풋에 대해 </a:t>
            </a:r>
            <a:r>
              <a:rPr kumimoji="1" lang="en-US" altLang="ko-KR" dirty="0"/>
              <a:t>32bit </a:t>
            </a:r>
            <a:r>
              <a:rPr kumimoji="1" lang="ko-KR" altLang="en-US" dirty="0"/>
              <a:t>을 출력함</a:t>
            </a:r>
            <a:endParaRPr kumimoji="1" lang="en-US" altLang="ko-Kore-KR" dirty="0"/>
          </a:p>
          <a:p>
            <a:pPr marL="971550" lvl="1" indent="-514350">
              <a:buAutoNum type="arabicPeriod"/>
            </a:pPr>
            <a:endParaRPr kumimoji="1" lang="en-US" altLang="ko-Kore-KR" dirty="0"/>
          </a:p>
          <a:p>
            <a:pPr marL="971550" lvl="1" indent="-514350">
              <a:buAutoNum type="arabicPeriod"/>
            </a:pPr>
            <a:r>
              <a:rPr kumimoji="1" lang="en-US" altLang="ko-Kore-KR" sz="2800" dirty="0"/>
              <a:t>Expansion D-box</a:t>
            </a:r>
          </a:p>
          <a:p>
            <a:pPr marL="971550" lvl="1" indent="-514350">
              <a:buAutoNum type="arabicPeriod"/>
            </a:pPr>
            <a:r>
              <a:rPr kumimoji="1" lang="en-US" altLang="ko-Kore-KR" sz="2800" dirty="0"/>
              <a:t>Round key XOR</a:t>
            </a:r>
          </a:p>
          <a:p>
            <a:pPr marL="971550" lvl="1" indent="-514350">
              <a:buAutoNum type="arabicPeriod"/>
            </a:pPr>
            <a:r>
              <a:rPr kumimoji="1" lang="en-US" altLang="ko-Kore-KR" sz="2800" dirty="0"/>
              <a:t>S-Boxes</a:t>
            </a:r>
          </a:p>
          <a:p>
            <a:pPr marL="971550" lvl="1" indent="-514350">
              <a:buAutoNum type="arabicPeriod"/>
            </a:pPr>
            <a:r>
              <a:rPr kumimoji="1" lang="en-US" altLang="ko-Kore-KR" sz="2800" dirty="0"/>
              <a:t>Straight D-box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4D2F50-BD33-A42A-6B50-30C65207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525"/>
            <a:ext cx="5792587" cy="49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C864A-3736-4DDA-1175-FC43F40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A7466-9226-2799-E4FB-4C89BBDCC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082402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sz="3200" dirty="0"/>
              <a:t>1</a:t>
            </a:r>
            <a:r>
              <a:rPr kumimoji="1" lang="en-US" altLang="ko-KR" sz="3200" dirty="0"/>
              <a:t>. Expansion D-box</a:t>
            </a:r>
          </a:p>
          <a:p>
            <a:pPr>
              <a:buFontTx/>
              <a:buChar char="-"/>
            </a:pPr>
            <a:endParaRPr kumimoji="1" lang="en-US" altLang="ko-Kore-KR" sz="1000" dirty="0"/>
          </a:p>
          <a:p>
            <a:pPr>
              <a:buFontTx/>
              <a:buChar char="-"/>
            </a:pPr>
            <a:r>
              <a:rPr kumimoji="1" lang="en-US" altLang="ko-Kore-KR" dirty="0"/>
              <a:t>32bit</a:t>
            </a:r>
            <a:r>
              <a:rPr kumimoji="1" lang="ko-Kore-KR" altLang="en-US" dirty="0"/>
              <a:t> 입력을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8bit</a:t>
            </a:r>
            <a:r>
              <a:rPr kumimoji="1" lang="ko-KR" altLang="en-US" dirty="0"/>
              <a:t> 로 확장 시킴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32bit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4bit </a:t>
            </a:r>
            <a:r>
              <a:rPr kumimoji="1" lang="ko-KR" altLang="en-US" dirty="0"/>
              <a:t>씩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개로 나누고 규칙에 따라 확장 진행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E45269-C181-BA2F-C07D-C90C304D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4" y="4791075"/>
            <a:ext cx="11426558" cy="1828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ECE13D-35C7-8CAD-8032-B8BAD1FC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97" y="1877890"/>
            <a:ext cx="4984694" cy="24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17FFE-6463-2B11-5A29-ED9F78CD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6C0B-B85C-DFE5-E6DD-A83220AD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3200" dirty="0"/>
              <a:t>3. </a:t>
            </a:r>
            <a:r>
              <a:rPr kumimoji="1" lang="en-US" altLang="ko-Kore-KR" sz="3200" dirty="0"/>
              <a:t>S-box</a:t>
            </a:r>
          </a:p>
          <a:p>
            <a:pPr>
              <a:buFontTx/>
              <a:buChar char="-"/>
            </a:pPr>
            <a:r>
              <a:rPr kumimoji="1" lang="en-US" altLang="ko-Kore-KR" sz="2400" dirty="0"/>
              <a:t>DES</a:t>
            </a:r>
            <a:r>
              <a:rPr kumimoji="1" lang="ko-Kore-KR" altLang="en-US" sz="2400" dirty="0"/>
              <a:t>의 </a:t>
            </a:r>
            <a:r>
              <a:rPr kumimoji="1" lang="en-US" altLang="ko-Kore-KR" sz="2400" dirty="0"/>
              <a:t>S-box</a:t>
            </a:r>
            <a:r>
              <a:rPr kumimoji="1" lang="ko-Kore-KR" altLang="en-US" sz="2400" dirty="0"/>
              <a:t>는 입력과 출력 길이가 다른 구조</a:t>
            </a:r>
            <a:endParaRPr kumimoji="1" lang="en-US" altLang="ko-Kore-KR" sz="2400" dirty="0"/>
          </a:p>
          <a:p>
            <a:pPr>
              <a:buFontTx/>
              <a:buChar char="-"/>
            </a:pPr>
            <a:r>
              <a:rPr kumimoji="1" lang="ko-Kore-KR" altLang="en-US" sz="2400" dirty="0"/>
              <a:t>입력 </a:t>
            </a:r>
            <a:r>
              <a:rPr kumimoji="1" lang="en-US" altLang="ko-Kore-KR" sz="2400" dirty="0"/>
              <a:t>: </a:t>
            </a:r>
            <a:r>
              <a:rPr kumimoji="1" lang="en-US" altLang="ko-KR" sz="2400" dirty="0"/>
              <a:t>6 bit, </a:t>
            </a:r>
            <a:r>
              <a:rPr kumimoji="1" lang="ko-KR" altLang="en-US" sz="2400" dirty="0"/>
              <a:t>출력</a:t>
            </a:r>
            <a:r>
              <a:rPr kumimoji="1" lang="en-US" altLang="ko-KR" sz="2400" dirty="0"/>
              <a:t> : 4 bit</a:t>
            </a:r>
          </a:p>
          <a:p>
            <a:pPr>
              <a:buFontTx/>
              <a:buChar char="-"/>
            </a:pPr>
            <a:r>
              <a:rPr kumimoji="1" lang="en-US" altLang="ko-Kore-KR" sz="2400" dirty="0"/>
              <a:t>DES function</a:t>
            </a:r>
            <a:r>
              <a:rPr kumimoji="1" lang="ko-Kore-KR" altLang="en-US" sz="2400" dirty="0"/>
              <a:t> 입력 </a:t>
            </a:r>
            <a:r>
              <a:rPr kumimoji="1" lang="en-US" altLang="ko-Kore-KR" sz="2400" dirty="0"/>
              <a:t>4</a:t>
            </a:r>
            <a:r>
              <a:rPr kumimoji="1" lang="en-US" altLang="ko-KR" sz="2400" dirty="0"/>
              <a:t>8bit </a:t>
            </a:r>
            <a:r>
              <a:rPr kumimoji="1" lang="ko-KR" altLang="en-US" sz="2400" dirty="0"/>
              <a:t>에 대해 </a:t>
            </a:r>
            <a:r>
              <a:rPr kumimoji="1" lang="en-US" altLang="ko-KR" sz="2400" dirty="0"/>
              <a:t>6bit </a:t>
            </a:r>
            <a:r>
              <a:rPr kumimoji="1" lang="ko-KR" altLang="en-US" sz="2400" dirty="0"/>
              <a:t>씩 </a:t>
            </a:r>
            <a:r>
              <a:rPr kumimoji="1" lang="en-US" altLang="ko-KR" sz="2400" dirty="0"/>
              <a:t>8</a:t>
            </a:r>
            <a:r>
              <a:rPr kumimoji="1" lang="ko-KR" altLang="en-US" sz="2400" dirty="0"/>
              <a:t>개의 </a:t>
            </a:r>
            <a:r>
              <a:rPr kumimoji="1" lang="en-US" altLang="ko-KR" sz="2400" dirty="0"/>
              <a:t>S-box </a:t>
            </a:r>
            <a:r>
              <a:rPr kumimoji="1" lang="ko-KR" altLang="en-US" sz="2400" dirty="0"/>
              <a:t>진행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ore-KR" sz="2400" dirty="0"/>
              <a:t>8</a:t>
            </a:r>
            <a:r>
              <a:rPr kumimoji="1" lang="ko-Kore-KR" altLang="en-US" sz="2400" dirty="0"/>
              <a:t>개의 </a:t>
            </a:r>
            <a:r>
              <a:rPr kumimoji="1" lang="en-US" altLang="ko-Kore-KR" sz="2400" dirty="0"/>
              <a:t>S-box</a:t>
            </a:r>
            <a:r>
              <a:rPr kumimoji="1" lang="ko-Kore-KR" altLang="en-US" sz="2400" dirty="0"/>
              <a:t>는 모두 다른 연산결과를 출력함 </a:t>
            </a:r>
            <a:r>
              <a:rPr kumimoji="1" lang="en-US" altLang="ko-Kore-KR" sz="2400" dirty="0"/>
              <a:t>(</a:t>
            </a:r>
            <a:r>
              <a:rPr kumimoji="1" lang="ko-Kore-KR" altLang="en-US" sz="2400" dirty="0"/>
              <a:t>독립적</a:t>
            </a:r>
            <a:r>
              <a:rPr kumimoji="1" lang="en-US" altLang="ko-KR" sz="2400" dirty="0"/>
              <a:t>)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74CDB0-1FC1-C6ED-F2E1-E1CDDC7D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42" y="3949148"/>
            <a:ext cx="10048115" cy="2701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169F14-29E0-7A2F-A00F-B37B3097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679" y="1271234"/>
            <a:ext cx="3312152" cy="27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42525-6267-7FA1-0E4C-6549CB20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Data Encryption Standard (DES)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68D41-A3A9-333F-1880-BE7386AB7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/>
              <a:t>양자회로에서는 </a:t>
            </a:r>
            <a:r>
              <a:rPr kumimoji="1" lang="en-US" altLang="ko-Kore-KR" sz="3200" dirty="0"/>
              <a:t>S-box equation</a:t>
            </a:r>
            <a:r>
              <a:rPr kumimoji="1" lang="ko-Kore-KR" altLang="en-US" sz="3200" dirty="0"/>
              <a:t> 을 사용하여 구현</a:t>
            </a:r>
            <a:endParaRPr kumimoji="1" lang="en-US" altLang="ko-Kore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0D815-B305-6512-00DC-A1639DD2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17" y="2310825"/>
            <a:ext cx="2658035" cy="36973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CFB086-C952-FCB5-B438-0CF4C888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982" y="2310825"/>
            <a:ext cx="2658035" cy="36973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CEFFCF-EE4D-583D-0A7C-1BDA42D1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489" y="2310824"/>
            <a:ext cx="2658035" cy="36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176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433</Words>
  <Application>Microsoft Macintosh PowerPoint</Application>
  <PresentationFormat>와이드스크린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CryptoCraft 테마</vt:lpstr>
      <vt:lpstr>제목 테마</vt:lpstr>
      <vt:lpstr>Data Encryption Standard (DES)  https://youtu.be/1SGoGddZnd0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83</cp:revision>
  <dcterms:created xsi:type="dcterms:W3CDTF">2019-03-05T04:29:07Z</dcterms:created>
  <dcterms:modified xsi:type="dcterms:W3CDTF">2022-08-21T15:22:09Z</dcterms:modified>
</cp:coreProperties>
</file>