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902" r:id="rId1"/>
    <p:sldMasterId id="2147483903" r:id="rId2"/>
  </p:sldMasterIdLst>
  <p:notesMasterIdLst>
    <p:notesMasterId r:id="rId3"/>
  </p:notesMasterIdLst>
  <p:handoutMasterIdLst>
    <p:handoutMasterId r:id="rId4"/>
  </p:handoutMasterIdLst>
  <p:sldIdLst>
    <p:sldId id="269" r:id="rId5"/>
    <p:sldId id="275" r:id="rId6"/>
    <p:sldId id="281" r:id="rId7"/>
    <p:sldId id="282" r:id="rId8"/>
    <p:sldId id="283" r:id="rId9"/>
    <p:sldId id="284" r:id="rId10"/>
    <p:sldId id="285" r:id="rId11"/>
    <p:sldId id="289" r:id="rId12"/>
    <p:sldId id="290" r:id="rId13"/>
    <p:sldId id="291" r:id="rId14"/>
    <p:sldId id="305" r:id="rId15"/>
    <p:sldId id="306" r:id="rId16"/>
    <p:sldId id="296" r:id="rId17"/>
    <p:sldId id="297" r:id="rId18"/>
    <p:sldId id="298" r:id="rId19"/>
    <p:sldId id="299" r:id="rId20"/>
    <p:sldId id="301" r:id="rId21"/>
    <p:sldId id="307" r:id="rId22"/>
    <p:sldId id="303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통신 시스템 </a:t>
            </a:r>
            <a:r>
              <a:rPr lang="en-US" altLang="ko-KR"/>
              <a:t>(1)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윤세영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https://youtu.be/3LlkfbPolzA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신호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 sz="2000" b="1" u="sng"/>
              <a:t>진폭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진폭(Amplitude)은 파형의 높이를 나타낸 것으로, 물리적으로 진폭은 </a:t>
            </a:r>
            <a:r>
              <a:rPr lang="ko-KR" altLang="en-US" sz="2000" b="1">
                <a:solidFill>
                  <a:srgbClr val="3057b9"/>
                </a:solidFill>
              </a:rPr>
              <a:t>신호의 세기</a:t>
            </a:r>
            <a:r>
              <a:rPr lang="ko-KR" altLang="en-US" sz="2000"/>
              <a:t>를 의미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 b="1" u="sng"/>
              <a:t>주파수와 주기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주기(Period) : 신호가 한 사이클을 완성하는 데 걸리는 시간 (주기 T의 단위는 초)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주파수(Frequency) : 초당 반복되는 사이클의 수 (주파수 f 의 단위는 Hz)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ko-KR" altLang="en-US" sz="2000" b="1" u="sng"/>
              <a:t>위상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위상(Phase)은 시각 0시에 대한 파형의 상대적인 위치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위상은 각도(Degree)나 라디안(Radian)으로 측정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3698" y="5537128"/>
            <a:ext cx="2656311" cy="41337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8413" y="3851739"/>
            <a:ext cx="5135653" cy="2159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신호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 sz="2000" b="1" u="sng"/>
              <a:t>위상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위상(Phase)은 시각 0시에 대한 파형의 상대적인 위치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위상은 각도(Degree)나 라디안(Radian)으로 측정</a:t>
            </a:r>
            <a:endParaRPr lang="ko-KR" altLang="en-US" sz="2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7024" y="2725577"/>
            <a:ext cx="6457950" cy="356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신호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0557" y="1467578"/>
            <a:ext cx="7530886" cy="4886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신호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None/>
              <a:defRPr/>
            </a:pPr>
            <a:r>
              <a:rPr lang="ko-KR" altLang="en-US" sz="2000" b="1" u="sng"/>
              <a:t>대역폭</a:t>
            </a:r>
            <a:r>
              <a:rPr lang="en-US" altLang="ko-KR" sz="2000" b="1" u="sng"/>
              <a:t>(Bandwidth)</a:t>
            </a:r>
            <a:endParaRPr lang="en-US" altLang="ko-KR" sz="2000"/>
          </a:p>
          <a:p>
            <a:pPr marL="0" lvl="0" indent="0">
              <a:lnSpc>
                <a:spcPct val="11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신호가 가지고 있는 주파수 성분들의 범위</a:t>
            </a:r>
            <a:endParaRPr lang="ko-KR" altLang="en-US" sz="2000"/>
          </a:p>
          <a:p>
            <a:pPr marL="0" lvl="0" indent="0">
              <a:lnSpc>
                <a:spcPct val="11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신호의 주파수 성분 중에서 가장 높은 주파수 성분과 가장 낮은 주파수 성분의 차이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2850" y="2990208"/>
            <a:ext cx="7226299" cy="290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신호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 sz="2000" b="1" u="sng"/>
              <a:t>전송 매체의 대역폭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전송 매체는 무한대(∞)의 대역폭을 갖지 않기 때문에 모든 주파수 성분을 통과시키지 못한다.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전송 매체의 대역폭이 신호의 스펙트럼과 일치하지 않으면 주파수 성분의 일부를 잃어버린다</a:t>
            </a:r>
            <a:r>
              <a:rPr lang="en-US" altLang="ko-KR" sz="2000"/>
              <a:t>.</a:t>
            </a: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833" y="3578832"/>
            <a:ext cx="10790332" cy="132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디지털 신호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대부분의 디지털 신호는 비주기적이기 때문에 주기나 주파수를 사용할 수 없다. 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디지털 신호는 비트 간격이나 비트율을 사용하여 표현한다.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17094" y="2668070"/>
            <a:ext cx="5557811" cy="2472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디지털 신호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 sz="2000" b="1" u="sng"/>
              <a:t>비트 간격과 비트율</a:t>
            </a:r>
            <a:endParaRPr lang="ko-KR" altLang="en-US" sz="2000" b="1" u="sng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주기 대신 비트 하나를 전송하는 데 필요한 시간을 의미하는 비트 간격(Bit interval)을 사용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주파수 대신 1초 동안 전송된 비트 수를 의미하는 비트율(Bit rate)을 사용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17094" y="3043719"/>
            <a:ext cx="5557811" cy="2472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채널 용량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704602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000" b="1" u="sng"/>
              <a:t>채널 용량(Channel capacity)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전송 매체가 전송할 수 있는 최대 비트율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전송 매체의 대역폭(아날로그 대역폭은 Hz, 디지털 대역폭은 bps)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신호 준위 수(부호화 방법) :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88122" y="2347216"/>
            <a:ext cx="3294971" cy="79367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56204" y="3832366"/>
            <a:ext cx="6079590" cy="1947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채널 용량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704602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000" b="1" u="sng"/>
              <a:t>무잡음 채널(나이퀴스트 비트율)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W는 채널의 대역폭(단위는 Hz), L은 신호 레벨 수이며, C의 단위는 bps다.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나이퀴스트 비트율은 이론적인 최대 전송율을 정의</a:t>
            </a:r>
            <a:endParaRPr lang="ko-KR" altLang="en-US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751" y="2630173"/>
            <a:ext cx="2498362" cy="592395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908239" y="3600234"/>
            <a:ext cx="10375520" cy="22821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디지털 신호 레벨이 8이고</a:t>
            </a:r>
            <a:r>
              <a:rPr lang="en-US" altLang="ko-KR"/>
              <a:t>,</a:t>
            </a:r>
            <a:r>
              <a:rPr lang="ko-KR" altLang="en-US"/>
              <a:t> 채널 대역폭이 1KHz 일 때</a:t>
            </a:r>
            <a:r>
              <a:rPr lang="en-US" altLang="ko-KR"/>
              <a:t>,</a:t>
            </a:r>
            <a:r>
              <a:rPr lang="ko-KR" altLang="en-US"/>
              <a:t> 이론적인 최대 전송율을 계산하시오.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채널 대역폭이 400Hz이고, 원하는 전송율이 3200bps일 때 요구되는 신호 레벨의 수를 계산하시오.</a:t>
            </a:r>
            <a:endParaRPr lang="ko-KR" altLang="en-US"/>
          </a:p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단, 잡음의 영향은 없다고 가정한다.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22462" y="1281844"/>
            <a:ext cx="3032978" cy="21471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채널 용량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857802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ko-KR" altLang="en-US" sz="2000" b="1" u="sng"/>
              <a:t>잡음이 있는 채널(섀넌 용량)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W는 채널의 대역폭(단위는 Hz), S는 신호 크기, N은 잡음 크기, C의 단위는 bps다.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5204" y="2152650"/>
            <a:ext cx="2821592" cy="1094305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195318" y="3429000"/>
            <a:ext cx="7801363" cy="365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Q. </a:t>
            </a:r>
            <a:r>
              <a:rPr lang="ko-KR" altLang="en-US"/>
              <a:t>신호 대 잡음의 비가 </a:t>
            </a:r>
            <a:r>
              <a:rPr lang="en-US" altLang="ko-KR"/>
              <a:t>1023</a:t>
            </a:r>
            <a:r>
              <a:rPr lang="ko-KR" altLang="en-US"/>
              <a:t>이고</a:t>
            </a:r>
            <a:r>
              <a:rPr lang="en-US" altLang="ko-KR"/>
              <a:t>,</a:t>
            </a:r>
            <a:r>
              <a:rPr lang="ko-KR" altLang="en-US"/>
              <a:t> 채널 대역폭이 </a:t>
            </a:r>
            <a:r>
              <a:rPr lang="en-US" altLang="ko-KR"/>
              <a:t>3</a:t>
            </a:r>
            <a:r>
              <a:rPr lang="ko-KR" altLang="en-US"/>
              <a:t>KHz 일 때</a:t>
            </a:r>
            <a:r>
              <a:rPr lang="en-US" altLang="ko-KR"/>
              <a:t>,</a:t>
            </a:r>
            <a:r>
              <a:rPr lang="ko-KR" altLang="en-US"/>
              <a:t> 채널 용량은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통신의 개념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신호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디지털 신호</a:t>
            </a:r>
            <a:endParaRPr lang="ko-KR" altLang="en-US"/>
          </a:p>
        </p:txBody>
      </p:sp>
      <p:sp>
        <p:nvSpPr>
          <p:cNvPr id="6" name="텍스트 개체 틀 4"/>
          <p:cNvSpPr>
            <a:spLocks noGrp="1"/>
          </p:cNvSpPr>
          <p:nvPr>
            <p:ph type="body" sz="quarter" idx="29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채널 용량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통신의 개념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256818"/>
            <a:ext cx="11369675" cy="409457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000" b="1"/>
              <a:t>통신 </a:t>
            </a:r>
            <a:r>
              <a:rPr lang="en-US" altLang="ko-KR" sz="2000" b="1"/>
              <a:t>VS</a:t>
            </a:r>
            <a:r>
              <a:rPr lang="ko-KR" altLang="en-US" sz="2000" b="1"/>
              <a:t> 데이터 통신</a:t>
            </a:r>
            <a:endParaRPr lang="ko-KR" altLang="en-US" sz="2000" b="1"/>
          </a:p>
          <a:p>
            <a:pPr lvl="0">
              <a:defRPr/>
            </a:pPr>
            <a:endParaRPr lang="ko-KR" altLang="en-US" sz="2000" b="1"/>
          </a:p>
          <a:p>
            <a:pPr lvl="0">
              <a:defRPr/>
            </a:pPr>
            <a:endParaRPr lang="ko-KR" altLang="en-US" sz="2000" b="1"/>
          </a:p>
          <a:p>
            <a:pPr lvl="0">
              <a:defRPr/>
            </a:pPr>
            <a:endParaRPr lang="ko-KR" altLang="en-US" sz="2000" b="1"/>
          </a:p>
          <a:p>
            <a:pPr lvl="0">
              <a:defRPr/>
            </a:pPr>
            <a:endParaRPr lang="ko-KR" altLang="en-US" sz="2000" b="1"/>
          </a:p>
          <a:p>
            <a:pPr marL="0" lvl="0" indent="0">
              <a:buNone/>
              <a:defRPr/>
            </a:pPr>
            <a:endParaRPr lang="ko-KR" altLang="en-US" sz="2000" b="1"/>
          </a:p>
          <a:p>
            <a:pPr marL="0" lvl="0" indent="0">
              <a:buNone/>
              <a:defRPr/>
            </a:pPr>
            <a:endParaRPr lang="ko-KR" altLang="en-US" sz="2000" b="1"/>
          </a:p>
          <a:p>
            <a:pPr marL="228600" lvl="0" indent="-228600" algn="l" defTabSz="914400" rtl="0" eaLnBrk="1" latinLnBrk="1" hangingPunct="1"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통신의 특징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lang="en-US" altLang="ko-KR" sz="2000"/>
          </a:p>
        </p:txBody>
      </p:sp>
      <p:sp>
        <p:nvSpPr>
          <p:cNvPr id="8" name=""/>
          <p:cNvSpPr txBox="1"/>
          <p:nvPr/>
        </p:nvSpPr>
        <p:spPr>
          <a:xfrm>
            <a:off x="1298716" y="1669312"/>
            <a:ext cx="9594568" cy="1700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10000"/>
              </a:lnSpc>
              <a:defRPr/>
            </a:pPr>
            <a:r>
              <a:rPr lang="ko-KR" altLang="en-US" sz="2000" b="1" u="sng"/>
              <a:t>통신</a:t>
            </a:r>
            <a:endParaRPr lang="ko-KR" altLang="en-US" sz="2000" b="1" u="sng"/>
          </a:p>
          <a:p>
            <a:pPr>
              <a:lnSpc>
                <a:spcPct val="110000"/>
              </a:lnSpc>
              <a:defRPr/>
            </a:pPr>
            <a:r>
              <a:rPr lang="en-US" altLang="ko-KR"/>
              <a:t>-</a:t>
            </a:r>
            <a:r>
              <a:rPr lang="ko-KR" altLang="en-US"/>
              <a:t> 통신 매체를 사용하여 정보나 의사를 전달하는 과정</a:t>
            </a:r>
            <a:endParaRPr lang="ko-KR" altLang="en-US" sz="2000"/>
          </a:p>
          <a:p>
            <a:pPr>
              <a:lnSpc>
                <a:spcPct val="110000"/>
              </a:lnSpc>
              <a:defRPr/>
            </a:pPr>
            <a:endParaRPr lang="ko-KR" altLang="en-US" sz="2000"/>
          </a:p>
          <a:p>
            <a:pPr>
              <a:lnSpc>
                <a:spcPct val="110000"/>
              </a:lnSpc>
              <a:defRPr/>
            </a:pPr>
            <a:r>
              <a:rPr lang="ko-KR" altLang="en-US" sz="2000" b="1" u="sng"/>
              <a:t>데이터 통신</a:t>
            </a:r>
            <a:endParaRPr lang="ko-KR" altLang="en-US" sz="2000" b="1" u="sng"/>
          </a:p>
          <a:p>
            <a:pPr>
              <a:lnSpc>
                <a:spcPct val="110000"/>
              </a:lnSpc>
              <a:defRPr/>
            </a:pPr>
            <a:r>
              <a:rPr lang="en-US" altLang="ko-KR"/>
              <a:t>-</a:t>
            </a:r>
            <a:r>
              <a:rPr lang="ko-KR" altLang="en-US"/>
              <a:t> 둘 이상의 장치 사이에서 </a:t>
            </a:r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</a:t>
            </a:r>
            <a:r>
              <a:rPr lang="ko-KR" altLang="en-US"/>
              <a:t>의 형태로 표현된 데이터를 교환 하는 과정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1298716" y="4521030"/>
            <a:ext cx="9594568" cy="1677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Delivery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데이터를 올바른 목적지에 전달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Accuracy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정확하게 데이터를 전달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Timeliness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데이터를 알맞은 시간에 전달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Jitter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패킷을 일정한 간격으로 전달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통신 시스템의 5가지 구성 요소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71154" y="2476314"/>
            <a:ext cx="3054030" cy="2276475"/>
          </a:xfrm>
        </p:spPr>
        <p:txBody>
          <a:bodyPr/>
          <a:lstStyle/>
          <a:p>
            <a:pPr marL="0" lvl="0" indent="0">
              <a:lnSpc>
                <a:spcPct val="11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송신기(Sender)</a:t>
            </a:r>
            <a:endParaRPr lang="ko-KR" altLang="en-US" sz="2000"/>
          </a:p>
          <a:p>
            <a:pPr marL="0" lvl="0" indent="0">
              <a:lnSpc>
                <a:spcPct val="11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수신기(Receiver)</a:t>
            </a:r>
            <a:endParaRPr lang="ko-KR" altLang="en-US" sz="2000"/>
          </a:p>
          <a:p>
            <a:pPr marL="0" lvl="0" indent="0">
              <a:lnSpc>
                <a:spcPct val="11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전송매체(Medium)</a:t>
            </a:r>
            <a:endParaRPr lang="ko-KR" altLang="en-US" sz="2000"/>
          </a:p>
          <a:p>
            <a:pPr marL="0" lvl="0" indent="0">
              <a:lnSpc>
                <a:spcPct val="11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메시지(Message)</a:t>
            </a:r>
            <a:endParaRPr lang="ko-KR" altLang="en-US" sz="2000"/>
          </a:p>
          <a:p>
            <a:pPr marL="0" lvl="0" indent="0">
              <a:lnSpc>
                <a:spcPct val="11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프로토콜(Protocol)</a:t>
            </a:r>
            <a:endParaRPr lang="ko-KR" altLang="en-US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8157" y="1646917"/>
            <a:ext cx="7035800" cy="4432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전송계와 데이터 처리계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446439"/>
            <a:ext cx="11369675" cy="678748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10000"/>
              </a:lnSpc>
              <a:defRPr/>
            </a:pPr>
            <a:r>
              <a:rPr lang="ko-KR" altLang="en-US" sz="2000"/>
              <a:t>데이터 통신 시스템은 데이터 전송계와 데이터 처리계로 구분</a:t>
            </a:r>
            <a:endParaRPr lang="ko-KR" altLang="en-US" sz="2000"/>
          </a:p>
        </p:txBody>
      </p:sp>
      <p:pic>
        <p:nvPicPr>
          <p:cNvPr id="5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8226" y="2351892"/>
            <a:ext cx="9075547" cy="3370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통신 시스템의 구성 요소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lnSpc>
                <a:spcPct val="110000"/>
              </a:lnSpc>
              <a:buNone/>
              <a:defRPr/>
            </a:pPr>
            <a:r>
              <a:rPr lang="ko-KR" altLang="en-US" sz="2000" b="1" u="sng"/>
              <a:t>통신 회선</a:t>
            </a:r>
            <a:endParaRPr lang="ko-KR" altLang="en-US" sz="2000"/>
          </a:p>
          <a:p>
            <a:pPr marL="0" lvl="0" indent="0">
              <a:lnSpc>
                <a:spcPct val="110000"/>
              </a:lnSpc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ko-KR" altLang="en-US" sz="1800"/>
              <a:t>데이터가 전달되는 전송매체를 의미하며, 유선 매체와 무선 매체로 구분</a:t>
            </a:r>
            <a:endParaRPr lang="ko-KR" altLang="en-US" sz="1800"/>
          </a:p>
        </p:txBody>
      </p:sp>
      <p:grpSp>
        <p:nvGrpSpPr>
          <p:cNvPr id="31" name=""/>
          <p:cNvGrpSpPr/>
          <p:nvPr/>
        </p:nvGrpSpPr>
        <p:grpSpPr>
          <a:xfrm rot="0">
            <a:off x="1613923" y="3086689"/>
            <a:ext cx="8620994" cy="2624552"/>
            <a:chOff x="1368115" y="3086689"/>
            <a:chExt cx="8620994" cy="2624552"/>
          </a:xfrm>
        </p:grpSpPr>
        <p:grpSp>
          <p:nvGrpSpPr>
            <p:cNvPr id="21" name=""/>
            <p:cNvGrpSpPr/>
            <p:nvPr/>
          </p:nvGrpSpPr>
          <p:grpSpPr>
            <a:xfrm rot="0">
              <a:off x="1368115" y="3086689"/>
              <a:ext cx="8620994" cy="2624552"/>
              <a:chOff x="436696" y="2476500"/>
              <a:chExt cx="8620994" cy="2624552"/>
            </a:xfrm>
          </p:grpSpPr>
          <p:grpSp>
            <p:nvGrpSpPr>
              <p:cNvPr id="20" name=""/>
              <p:cNvGrpSpPr/>
              <p:nvPr/>
            </p:nvGrpSpPr>
            <p:grpSpPr>
              <a:xfrm rot="0">
                <a:off x="436696" y="2476500"/>
                <a:ext cx="8620994" cy="2624552"/>
                <a:chOff x="436696" y="2476500"/>
                <a:chExt cx="8620994" cy="2624552"/>
              </a:xfrm>
            </p:grpSpPr>
            <p:sp>
              <p:nvSpPr>
                <p:cNvPr id="5" name=""/>
                <p:cNvSpPr/>
                <p:nvPr/>
              </p:nvSpPr>
              <p:spPr>
                <a:xfrm>
                  <a:off x="5432461" y="2476500"/>
                  <a:ext cx="1327078" cy="545814"/>
                </a:xfrm>
                <a:prstGeom prst="rect">
                  <a:avLst/>
                </a:prstGeom>
                <a:solidFill>
                  <a:srgbClr val="dfe6f7"/>
                </a:solidFill>
                <a:ln>
                  <a:solidFill>
                    <a:srgbClr val="3057b9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2909664" y="4550047"/>
                  <a:ext cx="1714227" cy="545814"/>
                </a:xfrm>
                <a:prstGeom prst="rect">
                  <a:avLst/>
                </a:prstGeom>
                <a:solidFill>
                  <a:srgbClr val="dfe6f7"/>
                </a:solidFill>
                <a:ln>
                  <a:solidFill>
                    <a:srgbClr val="3057b9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"/>
                <p:cNvSpPr/>
                <p:nvPr/>
              </p:nvSpPr>
              <p:spPr>
                <a:xfrm>
                  <a:off x="7730612" y="3429000"/>
                  <a:ext cx="1327078" cy="545814"/>
                </a:xfrm>
                <a:prstGeom prst="rect">
                  <a:avLst/>
                </a:prstGeom>
                <a:solidFill>
                  <a:srgbClr val="dfe6f7"/>
                </a:solidFill>
                <a:ln>
                  <a:solidFill>
                    <a:srgbClr val="3057b9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8" name=""/>
                <p:cNvSpPr/>
                <p:nvPr/>
              </p:nvSpPr>
              <p:spPr>
                <a:xfrm>
                  <a:off x="436696" y="4549383"/>
                  <a:ext cx="2161853" cy="545814"/>
                </a:xfrm>
                <a:prstGeom prst="rect">
                  <a:avLst/>
                </a:prstGeom>
                <a:solidFill>
                  <a:srgbClr val="dfe6f7"/>
                </a:solidFill>
                <a:ln>
                  <a:solidFill>
                    <a:srgbClr val="3057b9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9" name=""/>
                <p:cNvSpPr/>
                <p:nvPr/>
              </p:nvSpPr>
              <p:spPr>
                <a:xfrm>
                  <a:off x="4925628" y="4545997"/>
                  <a:ext cx="1613852" cy="545814"/>
                </a:xfrm>
                <a:prstGeom prst="rect">
                  <a:avLst/>
                </a:prstGeom>
                <a:solidFill>
                  <a:srgbClr val="dfe6f7"/>
                </a:solidFill>
                <a:ln>
                  <a:solidFill>
                    <a:srgbClr val="3057b9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" name=""/>
                <p:cNvSpPr/>
                <p:nvPr/>
              </p:nvSpPr>
              <p:spPr>
                <a:xfrm>
                  <a:off x="3107120" y="3429000"/>
                  <a:ext cx="1327078" cy="545814"/>
                </a:xfrm>
                <a:prstGeom prst="rect">
                  <a:avLst/>
                </a:prstGeom>
                <a:solidFill>
                  <a:srgbClr val="dfe6f7"/>
                </a:solidFill>
                <a:ln>
                  <a:solidFill>
                    <a:srgbClr val="3057b9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7729164" y="4555237"/>
                  <a:ext cx="1327078" cy="545814"/>
                </a:xfrm>
                <a:prstGeom prst="rect">
                  <a:avLst/>
                </a:prstGeom>
                <a:solidFill>
                  <a:srgbClr val="dfe6f7"/>
                </a:solidFill>
                <a:ln>
                  <a:solidFill>
                    <a:srgbClr val="3057b9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12" name=""/>
              <p:cNvCxnSpPr>
                <a:stCxn id="8" idx="3"/>
                <a:endCxn id="6" idx="1"/>
              </p:cNvCxnSpPr>
              <p:nvPr/>
            </p:nvCxnSpPr>
            <p:spPr>
              <a:xfrm>
                <a:off x="2598549" y="4822290"/>
                <a:ext cx="311114" cy="664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>
                <a:stCxn id="6" idx="3"/>
                <a:endCxn id="9" idx="1"/>
              </p:cNvCxnSpPr>
              <p:nvPr/>
            </p:nvCxnSpPr>
            <p:spPr>
              <a:xfrm flipV="1">
                <a:off x="4623892" y="4818905"/>
                <a:ext cx="301736" cy="4049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"/>
              <p:cNvCxnSpPr>
                <a:stCxn id="11" idx="0"/>
                <a:endCxn id="7" idx="2"/>
              </p:cNvCxnSpPr>
              <p:nvPr/>
            </p:nvCxnSpPr>
            <p:spPr>
              <a:xfrm rot="5400000" flipH="1" flipV="1">
                <a:off x="8103217" y="4264302"/>
                <a:ext cx="580422" cy="1448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"/>
              <p:cNvCxnSpPr>
                <a:stCxn id="5" idx="2"/>
                <a:endCxn id="10" idx="0"/>
              </p:cNvCxnSpPr>
              <p:nvPr/>
            </p:nvCxnSpPr>
            <p:spPr>
              <a:xfrm rot="5400000">
                <a:off x="4729987" y="2062987"/>
                <a:ext cx="406684" cy="232534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"/>
              <p:cNvCxnSpPr>
                <a:stCxn id="5" idx="2"/>
                <a:endCxn id="7" idx="0"/>
              </p:cNvCxnSpPr>
              <p:nvPr/>
            </p:nvCxnSpPr>
            <p:spPr>
              <a:xfrm rot="5400000" flipV="1">
                <a:off x="7041738" y="2076586"/>
                <a:ext cx="406685" cy="229814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"/>
              <p:cNvCxnSpPr>
                <a:stCxn id="10" idx="2"/>
                <a:endCxn id="8" idx="0"/>
              </p:cNvCxnSpPr>
              <p:nvPr/>
            </p:nvCxnSpPr>
            <p:spPr>
              <a:xfrm rot="5400000">
                <a:off x="2356857" y="3135581"/>
                <a:ext cx="574568" cy="2253036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"/>
              <p:cNvCxnSpPr>
                <a:stCxn id="10" idx="2"/>
                <a:endCxn id="9" idx="0"/>
              </p:cNvCxnSpPr>
              <p:nvPr/>
            </p:nvCxnSpPr>
            <p:spPr>
              <a:xfrm rot="5400000" flipV="1">
                <a:off x="4466015" y="3279458"/>
                <a:ext cx="571182" cy="196189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"/>
              <p:cNvCxnSpPr>
                <a:endCxn id="6" idx="0"/>
              </p:cNvCxnSpPr>
              <p:nvPr/>
            </p:nvCxnSpPr>
            <p:spPr>
              <a:xfrm rot="5400000">
                <a:off x="3525324" y="4306908"/>
                <a:ext cx="484592" cy="1685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"/>
            <p:cNvSpPr txBox="1"/>
            <p:nvPr/>
          </p:nvSpPr>
          <p:spPr>
            <a:xfrm>
              <a:off x="6469401" y="3182302"/>
              <a:ext cx="1184889" cy="36004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ko-KR" altLang="en-US"/>
                <a:t>전송 매체</a:t>
              </a:r>
              <a:endParaRPr lang="ko-KR" altLang="en-US"/>
            </a:p>
          </p:txBody>
        </p:sp>
        <p:sp>
          <p:nvSpPr>
            <p:cNvPr id="23" name=""/>
            <p:cNvSpPr txBox="1"/>
            <p:nvPr/>
          </p:nvSpPr>
          <p:spPr>
            <a:xfrm>
              <a:off x="8747760" y="4136193"/>
              <a:ext cx="1192530" cy="3672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무선 매체</a:t>
              </a:r>
              <a:endParaRPr lang="ko-KR" altLang="en-US"/>
            </a:p>
          </p:txBody>
        </p:sp>
        <p:sp>
          <p:nvSpPr>
            <p:cNvPr id="24" name=""/>
            <p:cNvSpPr txBox="1"/>
            <p:nvPr/>
          </p:nvSpPr>
          <p:spPr>
            <a:xfrm>
              <a:off x="4128135" y="4118535"/>
              <a:ext cx="1192530" cy="3658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/>
                <a:t>유선 매체</a:t>
              </a:r>
              <a:endParaRPr lang="ko-KR" altLang="en-US"/>
            </a:p>
          </p:txBody>
        </p:sp>
        <p:sp>
          <p:nvSpPr>
            <p:cNvPr id="25" name=""/>
            <p:cNvSpPr txBox="1"/>
            <p:nvPr/>
          </p:nvSpPr>
          <p:spPr>
            <a:xfrm>
              <a:off x="9007012" y="5259083"/>
              <a:ext cx="671502" cy="366039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공기</a:t>
              </a:r>
              <a:endParaRPr lang="ko-KR" altLang="en-US"/>
            </a:p>
          </p:txBody>
        </p:sp>
        <p:sp>
          <p:nvSpPr>
            <p:cNvPr id="26" name=""/>
            <p:cNvSpPr txBox="1"/>
            <p:nvPr/>
          </p:nvSpPr>
          <p:spPr>
            <a:xfrm>
              <a:off x="3980567" y="5270963"/>
              <a:ext cx="1422692" cy="362507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ko-KR" altLang="en-US"/>
                <a:t>동축 케이블</a:t>
              </a:r>
              <a:endParaRPr lang="ko-KR" altLang="en-US"/>
            </a:p>
          </p:txBody>
        </p:sp>
        <p:sp>
          <p:nvSpPr>
            <p:cNvPr id="28" name=""/>
            <p:cNvSpPr txBox="1"/>
            <p:nvPr/>
          </p:nvSpPr>
          <p:spPr>
            <a:xfrm>
              <a:off x="6096000" y="5259492"/>
              <a:ext cx="1197223" cy="365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/>
                <a:t>광 케이블</a:t>
              </a:r>
              <a:endParaRPr lang="ko-KR" altLang="en-US"/>
            </a:p>
          </p:txBody>
        </p:sp>
        <p:sp>
          <p:nvSpPr>
            <p:cNvPr id="29" name=""/>
            <p:cNvSpPr txBox="1"/>
            <p:nvPr/>
          </p:nvSpPr>
          <p:spPr>
            <a:xfrm>
              <a:off x="1525228" y="5261589"/>
              <a:ext cx="1869441" cy="361684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ctr">
                <a:defRPr/>
              </a:pPr>
              <a:r>
                <a:rPr lang="ko-KR" altLang="en-US"/>
                <a:t>트위스티드 페어</a:t>
              </a: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 통신 시스템의 구성 요소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18178"/>
          </a:xfrm>
        </p:spPr>
        <p:txBody>
          <a:bodyPr/>
          <a:lstStyle/>
          <a:p>
            <a:pPr lvl="0">
              <a:lnSpc>
                <a:spcPct val="110000"/>
              </a:lnSpc>
              <a:defRPr/>
            </a:pPr>
            <a:r>
              <a:rPr lang="ko-KR" altLang="en-US" sz="2000"/>
              <a:t>데이터 통신 관련 장비</a:t>
            </a:r>
            <a:endParaRPr lang="ko-KR" altLang="en-US" sz="2000"/>
          </a:p>
        </p:txBody>
      </p:sp>
      <p:sp>
        <p:nvSpPr>
          <p:cNvPr id="4" name=""/>
          <p:cNvSpPr txBox="1"/>
          <p:nvPr/>
        </p:nvSpPr>
        <p:spPr>
          <a:xfrm>
            <a:off x="1184540" y="1570701"/>
            <a:ext cx="9269856" cy="22659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lnSpc>
                <a:spcPct val="110000"/>
              </a:lnSpc>
              <a:defRPr/>
            </a:pPr>
            <a:r>
              <a:rPr lang="ko-KR" altLang="en-US" sz="2000" b="1" u="sng"/>
              <a:t>DTE(Data Terminal Equipment)</a:t>
            </a:r>
            <a:endParaRPr lang="en-US" altLang="ko-KR"/>
          </a:p>
          <a:p>
            <a:pPr lvl="0">
              <a:lnSpc>
                <a:spcPct val="110000"/>
              </a:lnSpc>
              <a:defRPr/>
            </a:pPr>
            <a:r>
              <a:rPr lang="en-US" altLang="ko-KR"/>
              <a:t>-</a:t>
            </a:r>
            <a:r>
              <a:rPr lang="ko-KR" altLang="en-US"/>
              <a:t> 데이터 통신 제어 기능을 갖추고 있는 단말 장치나 컴퓨터를 의미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en-US" altLang="ko-KR"/>
              <a:t>-</a:t>
            </a:r>
            <a:r>
              <a:rPr lang="ko-KR" altLang="en-US"/>
              <a:t> 데이터 회선 종단장치(DCE)와 구별하여 부르는 용어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ko-KR" altLang="en-US" sz="2000" b="1" u="sng"/>
              <a:t>DCE(Data Communication Equipment)</a:t>
            </a:r>
            <a:endParaRPr lang="ko-KR" altLang="en-US"/>
          </a:p>
          <a:p>
            <a:pPr lvl="0">
              <a:lnSpc>
                <a:spcPct val="110000"/>
              </a:lnSpc>
              <a:defRPr/>
            </a:pPr>
            <a:r>
              <a:rPr lang="en-US" altLang="ko-KR"/>
              <a:t>-</a:t>
            </a:r>
            <a:r>
              <a:rPr lang="ko-KR" altLang="en-US"/>
              <a:t> DTE와 데이터 전송로 사이에서 접속 설정, 유지, 해제하며 부호변환과 신호변환을 위해 필요한 기능을 제공하는 장치를 총칭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78993" y="3938433"/>
            <a:ext cx="5434012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데이터와 신호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29011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1800" b="1" u="sng">
                <a:latin typeface="맑은 고딕"/>
              </a:rPr>
              <a:t>아날로그 데이터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연속적인 값을 갖는 정보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목소리(Voice), 화상(Image), 음향(Audio), 영상(Video) 등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1800" b="1" u="sng">
                <a:latin typeface="맑은 고딕"/>
              </a:rPr>
              <a:t>디지털 데이터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이산적인 값을 갖는 정보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컴퓨터 기억 장치에 저장된 0과 1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1800" b="1" u="sng">
                <a:latin typeface="맑은 고딕"/>
              </a:rPr>
              <a:t>아날로그 신호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연속적인 파형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시간에 따라 연속적으로 변화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1800" b="1" u="sng">
                <a:latin typeface="맑은 고딕"/>
              </a:rPr>
              <a:t>디지털 신호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이산적인 파형</a:t>
            </a:r>
            <a:endParaRPr lang="ko-KR" altLang="en-US" sz="1800">
              <a:latin typeface="맑은 고딕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순간적으로 변화</a:t>
            </a:r>
            <a:endParaRPr lang="ko-KR" altLang="en-US" sz="1800">
              <a:latin typeface="맑은 고딕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26919" y="4210211"/>
            <a:ext cx="7048500" cy="1990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아날로그 신호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472521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ko-KR" altLang="en-US" sz="2000" b="1" u="sng"/>
              <a:t>정현파(Sine wave)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정현파는 단순 아날로그 신호이며, 복합 아날로그 신호는 여러 개의 정현파가 합해진 신호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정현파는 주기적인 아날로그 신호의 기본적인 형태</a:t>
            </a:r>
            <a:endParaRPr lang="ko-KR" altLang="en-US" sz="2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8574" y="2165920"/>
            <a:ext cx="3412804" cy="53109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2935" y="2877834"/>
            <a:ext cx="7886129" cy="331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502</ep:Words>
  <ep:PresentationFormat>와이드스크린</ep:PresentationFormat>
  <ep:Paragraphs>98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ep:HeadingPairs>
  <ep:TitlesOfParts>
    <vt:vector size="22" baseType="lpstr">
      <vt:lpstr>CryptoCraft 테마</vt:lpstr>
      <vt:lpstr>제목 테마</vt:lpstr>
      <vt:lpstr>데이터 통신 시스템 (1)</vt:lpstr>
      <vt:lpstr>슬라이드 2</vt:lpstr>
      <vt:lpstr>데이터 통신의 개념</vt:lpstr>
      <vt:lpstr>데이터 통신 시스템의 5가지 구성 요소</vt:lpstr>
      <vt:lpstr>데이터 전송계와 데이터 처리계</vt:lpstr>
      <vt:lpstr>데이터 통신 시스템의 구성 요소</vt:lpstr>
      <vt:lpstr>데이터 통신 시스템의 구성 요소</vt:lpstr>
      <vt:lpstr>데이터와 신호</vt:lpstr>
      <vt:lpstr>아날로그 신호</vt:lpstr>
      <vt:lpstr>아날로그 신호</vt:lpstr>
      <vt:lpstr>아날로그 신호</vt:lpstr>
      <vt:lpstr>아날로그 신호</vt:lpstr>
      <vt:lpstr>아날로그 신호</vt:lpstr>
      <vt:lpstr>아날로그 신호</vt:lpstr>
      <vt:lpstr>디지털 신호</vt:lpstr>
      <vt:lpstr>디지털 신호</vt:lpstr>
      <vt:lpstr>채널 용량</vt:lpstr>
      <vt:lpstr>채널 용량</vt:lpstr>
      <vt:lpstr>채널 용량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2022-08-14T12:30:54.646</dcterms:modified>
  <cp:revision>349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