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262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350" r:id="rId20"/>
    <p:sldId id="351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/>
    <p:restoredTop sz="96327"/>
  </p:normalViewPr>
  <p:slideViewPr>
    <p:cSldViewPr snapToGrid="0">
      <p:cViewPr varScale="1">
        <p:scale>
          <a:sx n="154" d="100"/>
          <a:sy n="15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71792-4430-5B44-A161-3FCA7440FCD1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702DD-2921-0343-8E44-9281C13B0E2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6957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5607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127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09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2408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9958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87654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99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758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579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1754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87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519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054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702DD-2921-0343-8E44-9281C13B0E2F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496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351F5-FD6C-27A7-8405-EC112428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B52B25-3E3E-EF90-05A8-A65659560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99A29-EF6C-F661-865B-0BA71ED3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BBDDE-EBE6-D6E5-D9D7-FC410D4E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554923-0CA6-92EE-9574-C441AEE1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007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F0540-B063-17FC-5015-BAF5CA0B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8BD66-F4F5-148E-6DAB-3B06CA571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D6BA8-39BE-A08B-C631-991B364B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B4E0A-0CC3-A052-E161-873E30BBC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BB489-F835-F346-8147-AC5399D9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156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CC5551-2106-EB6A-3F50-41ECC08B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E51B5-DFAE-C80E-B33F-B5DEB131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32464-A98B-4303-18D2-CED033A6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BEB24-A4F8-DCF3-F153-50DC58CA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1EA2DA-BC79-0EEE-4F14-36A1A3C5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7982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9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853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543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C5722-8DAE-3733-1A39-F92534DD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29C87-2C81-9469-523B-5271386A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E6EAD-D44C-F7E5-F0FB-2534C0373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A3DE2-7F34-E399-51D6-D2AE3D88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E95B2-442A-4C65-BC1C-C3306084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631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A966-CE16-17FA-B151-E6B1245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C8D82-45B4-6431-6F90-305510AA7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8E2CD-21C9-D1A6-7B38-393FD6ED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A0A62-29B2-22C5-4BCE-5ADDC763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A69A2-153C-7826-FD2C-0E59B12D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784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1A7AE-611D-D449-6ADC-4465E38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A1F51-8516-3A58-63BD-1BDA8E80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B71CF3-145C-F049-2BAC-D5617DCEC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ACDE70-9F27-596E-CE74-162D8561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3F7B5-8D2A-9193-8830-BEA9AF9A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543147-B4A6-EDD3-A11C-A052BEB6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715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2A7A-5968-86F9-1257-4B63A752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8CA1B-12FA-5C9F-4A47-16DA05929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C418-1F6C-E374-65A1-E3D029B56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FEDF1-D160-5498-8066-ACA6D0022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3B5AB8E-E783-3E26-5A50-1FF93D22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AC74A7-FBB4-7DF3-8B49-E66EC55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C8E45-7612-E78A-CBCF-48238961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7E4C5-5F2F-1CA5-6FB2-4C8CB1C9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73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09458-65B5-D633-9E12-B31083E5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1EC45-2446-937D-A580-4925CEC9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44D0F-AC94-3651-8573-BA314D9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E5864-BBA2-1DD1-AC8F-E49ADB30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292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3BD332-A893-EF6C-3D2F-6EB53F48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742DB-FCC1-F154-1879-27DC95DA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1A333-3EE9-3CA4-1C3E-C8FBBB0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91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5A354-125A-A61E-DB54-AFFEFB9B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9E540-4626-B19E-E986-F283373D8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252889-C2D6-706E-49CF-4601D7400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003C26-0E37-6E9A-2903-AF171C6E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0A75B-1875-38A0-93BD-295510CF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7D7EA3-21B1-96D8-1707-5F3F27A0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485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06DE6-546D-DEC6-185E-355D81B3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8019C4-3904-4323-BB6C-CB82910FF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4020F-F986-4EE1-74AE-9A20B3193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B42BED-B6FE-3FC4-F71B-2ED4D0A0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5EA1F-24C6-94CD-A990-26FF68D3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ED1F09-AEDA-EE10-BC1A-7C64CCC8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674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3A3B9B-1E41-9D9D-843A-693CF456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F58AA-F4B7-B6AF-40FA-FF778D10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C30D7-7E14-8943-1D29-4297832A0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53C64-F559-A14B-A00F-65CE46FDEBF9}" type="datetimeFigureOut">
              <a:rPr kumimoji="1" lang="ko-Kore-KR" altLang="en-US" smtClean="0"/>
              <a:t>2022. 8. 28.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62480-8B90-564A-24C6-240A63E08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1A2-5E5E-E305-B541-41F1C4EC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3DC66-28E2-5640-84D3-FA63766EF8F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449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77849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Classic McEliece </a:t>
            </a:r>
            <a:r>
              <a:rPr lang="ko-KR" altLang="en-US" sz="4800" b="1" dirty="0">
                <a:solidFill>
                  <a:srgbClr val="2E75B6"/>
                </a:solidFill>
              </a:rPr>
              <a:t>양자 구현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426586" y="3988450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3000" dirty="0"/>
              <a:t>장경배</a:t>
            </a:r>
            <a:endParaRPr kumimoji="1" lang="ko-Kore-KR" altLang="en-US" sz="3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3A2B1-1037-7F52-9B2E-E364C24328CF}"/>
              </a:ext>
            </a:extLst>
          </p:cNvPr>
          <p:cNvSpPr txBox="1"/>
          <p:nvPr/>
        </p:nvSpPr>
        <p:spPr>
          <a:xfrm>
            <a:off x="4569922" y="4823752"/>
            <a:ext cx="3368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https://youtu.be/hkpB7t7QRqE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Optimize)</a:t>
            </a:r>
            <a:endParaRPr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AF2D3F-38C5-B8A5-BC97-53D41AE7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6" y="1800756"/>
            <a:ext cx="4624461" cy="46841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85A4E-C25D-AB50-A476-255C2FFEA49F}"/>
              </a:ext>
            </a:extLst>
          </p:cNvPr>
          <p:cNvSpPr txBox="1"/>
          <p:nvPr/>
        </p:nvSpPr>
        <p:spPr>
          <a:xfrm>
            <a:off x="411920" y="1135664"/>
            <a:ext cx="4476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Linear Layer</a:t>
            </a:r>
            <a:r>
              <a:rPr kumimoji="1" lang="ko-KR" altLang="en-US" sz="2200" b="1" dirty="0"/>
              <a:t> 최적화 논문 </a:t>
            </a:r>
            <a:r>
              <a:rPr kumimoji="1" lang="en-US" altLang="ko-KR" sz="2200" b="1" dirty="0"/>
              <a:t>(FSE’20)</a:t>
            </a:r>
            <a:endParaRPr kumimoji="1" lang="ko-Kore-KR" altLang="en-US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CECA27-A538-6E44-23C5-9285D506F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785" y="1135664"/>
            <a:ext cx="419211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0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Optimize)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410CD9-63C9-E7A7-36E3-045502CDE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45" y="2847791"/>
            <a:ext cx="6423471" cy="3546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0769902-7B6B-3FA6-CC63-60146A36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0" y="1742038"/>
            <a:ext cx="6161623" cy="38799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0738CC-88AE-3DAF-8075-9721F50D18AC}"/>
              </a:ext>
            </a:extLst>
          </p:cNvPr>
          <p:cNvSpPr txBox="1"/>
          <p:nvPr/>
        </p:nvSpPr>
        <p:spPr>
          <a:xfrm>
            <a:off x="411920" y="1225038"/>
            <a:ext cx="3722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Out-of-place</a:t>
            </a:r>
            <a:r>
              <a:rPr kumimoji="1" lang="ko-KR" altLang="en-US" sz="2200" b="1" dirty="0"/>
              <a:t> 선택지도 있음</a:t>
            </a:r>
            <a:endParaRPr kumimoji="1" lang="ko-Kore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271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Optimize)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4">
                <a:extLst>
                  <a:ext uri="{FF2B5EF4-FFF2-40B4-BE49-F238E27FC236}">
                    <a16:creationId xmlns:a16="http://schemas.microsoft.com/office/drawing/2014/main" id="{F94D81F9-97E2-8EFB-D457-45744D841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228117"/>
                  </p:ext>
                </p:extLst>
              </p:nvPr>
            </p:nvGraphicFramePr>
            <p:xfrm>
              <a:off x="1437640" y="3231053"/>
              <a:ext cx="931672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Method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CNOT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Toffoli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Full 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Q-Q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152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128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147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410598"/>
                      </a:ext>
                    </a:extLst>
                  </a:tr>
                  <a:tr h="42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C-Q (Naïve)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24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45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C-Q (PLU</a:t>
                          </a:r>
                          <a:r>
                            <a:rPr lang="ko-KR" altLang="en-US" sz="2200" b="1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2200" b="1" dirty="0">
                              <a:solidFill>
                                <a:schemeClr val="accent1"/>
                              </a:solidFill>
                            </a:rPr>
                            <a:t>Decomposition</a:t>
                          </a:r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)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16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37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13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2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C-Q (Optimized)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4113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4">
                <a:extLst>
                  <a:ext uri="{FF2B5EF4-FFF2-40B4-BE49-F238E27FC236}">
                    <a16:creationId xmlns:a16="http://schemas.microsoft.com/office/drawing/2014/main" id="{F94D81F9-97E2-8EFB-D457-45744D8411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228117"/>
                  </p:ext>
                </p:extLst>
              </p:nvPr>
            </p:nvGraphicFramePr>
            <p:xfrm>
              <a:off x="1437640" y="3231053"/>
              <a:ext cx="9316720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Method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CNOT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Toffoli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Full 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Q-Q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152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42857" t="-108824" r="-260000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128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147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141059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C-Q (Naïve)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24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45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78049" t="-215152" r="-121951" b="-23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14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C-Q (PLU</a:t>
                          </a:r>
                          <a:r>
                            <a:rPr lang="ko-KR" altLang="en-US" sz="2200" b="1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altLang="ko-KR" sz="2200" b="1" dirty="0">
                              <a:solidFill>
                                <a:schemeClr val="accent1"/>
                              </a:solidFill>
                            </a:rPr>
                            <a:t>Decomposition</a:t>
                          </a:r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)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16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37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78049" t="-305882" r="-121951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chemeClr val="accent1"/>
                              </a:solidFill>
                            </a:rPr>
                            <a:t>13</a:t>
                          </a:r>
                          <a:endParaRPr lang="ko-Kore-KR" altLang="en-US" sz="2200" b="1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4297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C-Q (Optimized)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378049" t="-405882" r="-121951" b="-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?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41135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8360A5-BBE4-5F44-CB34-7140B28AD2BD}"/>
              </a:ext>
            </a:extLst>
          </p:cNvPr>
          <p:cNvSpPr txBox="1"/>
          <p:nvPr/>
        </p:nvSpPr>
        <p:spPr>
          <a:xfrm>
            <a:off x="411920" y="1270000"/>
            <a:ext cx="62728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Encoding (Matrix X Vector) </a:t>
            </a:r>
            <a:r>
              <a:rPr kumimoji="1" lang="ko-KR" altLang="en-US" sz="2400" b="1" dirty="0"/>
              <a:t>자원 비교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8 x 16 Matrix </a:t>
            </a:r>
            <a:r>
              <a:rPr kumimoji="1" lang="ko-KR" altLang="en-US" sz="2400" dirty="0"/>
              <a:t>대상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시나리오는 </a:t>
            </a:r>
            <a:r>
              <a:rPr kumimoji="1" lang="en-US" altLang="ko-Kore-KR" sz="2400" dirty="0"/>
              <a:t>Classical – Quantum</a:t>
            </a:r>
            <a:r>
              <a:rPr kumimoji="1" lang="ko-Kore-KR" altLang="en-US" sz="2400" dirty="0"/>
              <a:t>이</a:t>
            </a:r>
            <a:r>
              <a:rPr kumimoji="1" lang="ko-KR" altLang="en-US" sz="2400" dirty="0"/>
              <a:t> 적합</a:t>
            </a: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/>
                </a:solidFill>
              </a:rPr>
              <a:t>선형 연산에 대한 최적화가 중요</a:t>
            </a:r>
            <a:endParaRPr kumimoji="1" lang="ko-Kore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8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Key pair (Multiplication)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8360A5-BBE4-5F44-CB34-7140B28AD2BD}"/>
                  </a:ext>
                </a:extLst>
              </p:cNvPr>
              <p:cNvSpPr txBox="1"/>
              <p:nvPr/>
            </p:nvSpPr>
            <p:spPr>
              <a:xfrm>
                <a:off x="411920" y="1270000"/>
                <a:ext cx="7875618" cy="120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kumimoji="1" lang="en-US" altLang="ko-Kore-K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</m:oMath>
                </a14:m>
                <a:r>
                  <a:rPr kumimoji="1" lang="ko-Kore-KR" altLang="en-US" sz="2400" b="1" dirty="0">
                    <a:solidFill>
                      <a:schemeClr val="tx1"/>
                    </a:solidFill>
                  </a:rPr>
                  <a:t>의</a:t>
                </a:r>
                <a:r>
                  <a:rPr kumimoji="1" lang="ko-KR" altLang="en-US" sz="2400" b="1" dirty="0">
                    <a:solidFill>
                      <a:schemeClr val="tx1"/>
                    </a:solidFill>
                  </a:rPr>
                  <a:t> 곱셈에 대해서는 </a:t>
                </a:r>
                <a:r>
                  <a:rPr kumimoji="1" lang="en-US" altLang="ko-KR" sz="2400" b="1" dirty="0">
                    <a:solidFill>
                      <a:schemeClr val="tx1"/>
                    </a:solidFill>
                  </a:rPr>
                  <a:t>WISA22</a:t>
                </a:r>
                <a:r>
                  <a:rPr kumimoji="1" lang="ko-KR" altLang="en-US" sz="2400" b="1" dirty="0">
                    <a:solidFill>
                      <a:schemeClr val="tx1"/>
                    </a:solidFill>
                  </a:rPr>
                  <a:t> 곱셈 적용</a:t>
                </a:r>
                <a:endParaRPr kumimoji="1" lang="en-US" altLang="ko-KR" sz="24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400" b="1" dirty="0"/>
                  <a:t>이 부분도 </a:t>
                </a:r>
                <a:r>
                  <a:rPr kumimoji="1" lang="en-US" altLang="ko-KR" sz="2400" b="1" dirty="0"/>
                  <a:t>Modular reduction</a:t>
                </a:r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(</a:t>
                </a:r>
                <a:r>
                  <a:rPr kumimoji="1" lang="ko-KR" altLang="en-US" sz="2400" b="1" dirty="0"/>
                  <a:t>선형 연산</a:t>
                </a:r>
                <a:r>
                  <a:rPr kumimoji="1" lang="en-US" altLang="ko-KR" sz="2400" b="1" dirty="0"/>
                  <a:t>)</a:t>
                </a:r>
                <a:r>
                  <a:rPr kumimoji="1" lang="ko-KR" altLang="en-US" sz="2400" b="1" dirty="0"/>
                  <a:t> 최적화 가능</a:t>
                </a:r>
                <a:endParaRPr kumimoji="1" lang="ko-Kore-KR" altLang="en-US" sz="2400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ore-KR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8360A5-BBE4-5F44-CB34-7140B28A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270000"/>
                <a:ext cx="7875618" cy="1208664"/>
              </a:xfrm>
              <a:prstGeom prst="rect">
                <a:avLst/>
              </a:prstGeom>
              <a:blipFill>
                <a:blip r:embed="rId3"/>
                <a:stretch>
                  <a:fillRect l="-1127" t="-4124" r="-11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179D6D5-C7F6-C99F-70F8-569F36ADA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23" y="3553632"/>
            <a:ext cx="2539195" cy="266536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980A52-A117-47DB-4E30-650AA94A4B6C}"/>
                  </a:ext>
                </a:extLst>
              </p:cNvPr>
              <p:cNvSpPr txBox="1"/>
              <p:nvPr/>
            </p:nvSpPr>
            <p:spPr>
              <a:xfrm>
                <a:off x="285729" y="2653716"/>
                <a:ext cx="10016512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곱셈 양자 자원</a:t>
                </a:r>
                <a:endParaRPr kumimoji="1" lang="en-US" altLang="ko-Kore-KR" sz="22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980A52-A117-47DB-4E30-650AA94A4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29" y="2653716"/>
                <a:ext cx="10016512" cy="460704"/>
              </a:xfrm>
              <a:prstGeom prst="rect">
                <a:avLst/>
              </a:prstGeom>
              <a:blipFill>
                <a:blip r:embed="rId5"/>
                <a:stretch>
                  <a:fillRect l="-759" t="-7895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6BC71214-E92B-97F5-48A7-76CF32C37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3409" y="3539832"/>
            <a:ext cx="2481061" cy="2665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118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Key pair (Squaring)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360A5-BBE4-5F44-CB34-7140B28AD2BD}"/>
              </a:ext>
            </a:extLst>
          </p:cNvPr>
          <p:cNvSpPr txBox="1"/>
          <p:nvPr/>
        </p:nvSpPr>
        <p:spPr>
          <a:xfrm>
            <a:off x="411920" y="1270000"/>
            <a:ext cx="7584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Squaring </a:t>
            </a:r>
            <a:r>
              <a:rPr kumimoji="1" lang="ko-KR" altLang="en-US" sz="2400" b="1" dirty="0"/>
              <a:t>후의 </a:t>
            </a:r>
            <a:r>
              <a:rPr kumimoji="1" lang="en-US" altLang="ko-KR" sz="2400" b="1" dirty="0"/>
              <a:t>Modular reduction </a:t>
            </a:r>
            <a:r>
              <a:rPr kumimoji="1" lang="ko-KR" altLang="en-US" sz="2400" b="1" dirty="0"/>
              <a:t>또한 선형 연산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비용이</a:t>
            </a:r>
            <a:r>
              <a:rPr kumimoji="1" lang="ko-KR" altLang="en-US" sz="2400" dirty="0"/>
              <a:t> 매우 적은 연산이지만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조금의 </a:t>
            </a:r>
            <a:r>
              <a:rPr kumimoji="1" lang="ko-Kore-KR" altLang="en-US" sz="2400" dirty="0"/>
              <a:t>최적화</a:t>
            </a:r>
            <a:r>
              <a:rPr kumimoji="1" lang="ko-KR" altLang="en-US" sz="2400" dirty="0"/>
              <a:t> 가능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현재 구현은 그냥 손으로 노가다</a:t>
            </a:r>
            <a:r>
              <a:rPr kumimoji="1" lang="en-US" altLang="ko-KR" sz="2400" dirty="0"/>
              <a:t>?</a:t>
            </a:r>
            <a:r>
              <a:rPr kumimoji="1" lang="ko-KR" altLang="en-US" sz="2400" dirty="0"/>
              <a:t> 한 </a:t>
            </a:r>
            <a:r>
              <a:rPr kumimoji="1" lang="en-US" altLang="ko-KR" sz="2400" dirty="0"/>
              <a:t>In-Place </a:t>
            </a:r>
            <a:r>
              <a:rPr kumimoji="1" lang="ko-KR" altLang="en-US" sz="2400" dirty="0"/>
              <a:t>구현</a:t>
            </a:r>
            <a:endParaRPr kumimoji="1"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812B3F-7099-43CB-ACD2-CF42ACA9D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4" y="3917701"/>
            <a:ext cx="2786176" cy="2061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CC2C8E6-B5CD-4C5F-5695-2245F9E6B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655" y="3917701"/>
            <a:ext cx="2826055" cy="203215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0259-0BFE-4428-8543-6E9C3D35DDD9}"/>
                  </a:ext>
                </a:extLst>
              </p:cNvPr>
              <p:cNvSpPr txBox="1"/>
              <p:nvPr/>
            </p:nvSpPr>
            <p:spPr>
              <a:xfrm>
                <a:off x="411920" y="2963663"/>
                <a:ext cx="9740748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곱셈 양자 자원</a:t>
                </a:r>
                <a:endParaRPr kumimoji="1" lang="en-US" altLang="ko-Kore-KR" sz="2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0259-0BFE-4428-8543-6E9C3D35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2963663"/>
                <a:ext cx="9740748" cy="460704"/>
              </a:xfrm>
              <a:prstGeom prst="rect">
                <a:avLst/>
              </a:prstGeom>
              <a:blipFill>
                <a:blip r:embed="rId5"/>
                <a:stretch>
                  <a:fillRect l="-781" t="-8108" b="-243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2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Key pair (Inversion)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360A5-BBE4-5F44-CB34-7140B28AD2BD}"/>
              </a:ext>
            </a:extLst>
          </p:cNvPr>
          <p:cNvSpPr txBox="1"/>
          <p:nvPr/>
        </p:nvSpPr>
        <p:spPr>
          <a:xfrm>
            <a:off x="411920" y="1257706"/>
            <a:ext cx="803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Fermat’s Little Theorem(FLT) </a:t>
            </a:r>
            <a:r>
              <a:rPr kumimoji="1" lang="en-US" altLang="ko-Kore-KR" sz="2400" b="1" dirty="0">
                <a:sym typeface="Wingdings" pitchFamily="2" charset="2"/>
              </a:rPr>
              <a:t> Itoh-</a:t>
            </a:r>
            <a:r>
              <a:rPr kumimoji="1" lang="en-US" altLang="ko-Kore-KR" sz="2400" b="1" dirty="0" err="1">
                <a:sym typeface="Wingdings" pitchFamily="2" charset="2"/>
              </a:rPr>
              <a:t>Tsujii</a:t>
            </a:r>
            <a:r>
              <a:rPr kumimoji="1" lang="en-US" altLang="ko-Kore-KR" sz="2400" b="1" dirty="0">
                <a:sym typeface="Wingdings" pitchFamily="2" charset="2"/>
              </a:rPr>
              <a:t> </a:t>
            </a:r>
            <a:r>
              <a:rPr kumimoji="1" lang="ko-KR" altLang="en-US" sz="2400" b="1" dirty="0">
                <a:sym typeface="Wingdings" pitchFamily="2" charset="2"/>
              </a:rPr>
              <a:t>기반의 </a:t>
            </a:r>
            <a:r>
              <a:rPr kumimoji="1" lang="en-US" altLang="ko-KR" sz="2400" b="1" dirty="0">
                <a:sym typeface="Wingdings" pitchFamily="2" charset="2"/>
              </a:rPr>
              <a:t>Inversion</a:t>
            </a:r>
            <a:endParaRPr kumimoji="1"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A3D02B-1134-ADE5-1F95-7E9B857C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23" y="1891824"/>
            <a:ext cx="5308654" cy="46733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E9F48-FD56-41AE-8237-686097B20957}"/>
              </a:ext>
            </a:extLst>
          </p:cNvPr>
          <p:cNvSpPr txBox="1"/>
          <p:nvPr/>
        </p:nvSpPr>
        <p:spPr>
          <a:xfrm>
            <a:off x="6566053" y="2220567"/>
            <a:ext cx="401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곱셈과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Squaring</a:t>
            </a:r>
            <a:r>
              <a:rPr kumimoji="1" lang="ko-KR" altLang="en-US" b="1" dirty="0"/>
              <a:t>의 조합으로 구현됨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매우 낮은 </a:t>
            </a:r>
            <a:r>
              <a:rPr kumimoji="1" lang="en-US" altLang="ko-KR" b="1" dirty="0"/>
              <a:t>Toffoli depth, Full depth</a:t>
            </a:r>
          </a:p>
          <a:p>
            <a:endParaRPr kumimoji="1" lang="en-US" altLang="ko-Kore-KR" b="1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7BF98D0C-0D30-3CA7-7BD6-BF11ABF31024}"/>
              </a:ext>
            </a:extLst>
          </p:cNvPr>
          <p:cNvCxnSpPr/>
          <p:nvPr/>
        </p:nvCxnSpPr>
        <p:spPr>
          <a:xfrm>
            <a:off x="887123" y="2616772"/>
            <a:ext cx="42302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023EEE9F-9851-7420-311A-E6832D2DE46B}"/>
              </a:ext>
            </a:extLst>
          </p:cNvPr>
          <p:cNvCxnSpPr>
            <a:cxnSpLocks/>
          </p:cNvCxnSpPr>
          <p:nvPr/>
        </p:nvCxnSpPr>
        <p:spPr>
          <a:xfrm>
            <a:off x="887123" y="3705605"/>
            <a:ext cx="48306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3ADF3F47-E997-9AF3-CE25-0CC8503672BD}"/>
              </a:ext>
            </a:extLst>
          </p:cNvPr>
          <p:cNvCxnSpPr>
            <a:cxnSpLocks/>
          </p:cNvCxnSpPr>
          <p:nvPr/>
        </p:nvCxnSpPr>
        <p:spPr>
          <a:xfrm>
            <a:off x="887123" y="5020284"/>
            <a:ext cx="5208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5B00E30-7933-E8E6-869D-88D44E4836FC}"/>
              </a:ext>
            </a:extLst>
          </p:cNvPr>
          <p:cNvCxnSpPr>
            <a:cxnSpLocks/>
          </p:cNvCxnSpPr>
          <p:nvPr/>
        </p:nvCxnSpPr>
        <p:spPr>
          <a:xfrm>
            <a:off x="937011" y="5745561"/>
            <a:ext cx="5208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A025AEE-1299-FC28-9392-251F54A3AA10}"/>
              </a:ext>
            </a:extLst>
          </p:cNvPr>
          <p:cNvCxnSpPr>
            <a:cxnSpLocks/>
          </p:cNvCxnSpPr>
          <p:nvPr/>
        </p:nvCxnSpPr>
        <p:spPr>
          <a:xfrm>
            <a:off x="937011" y="6344144"/>
            <a:ext cx="46209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A47208-D795-8EE8-1FD5-A61EF273F287}"/>
              </a:ext>
            </a:extLst>
          </p:cNvPr>
          <p:cNvSpPr txBox="1"/>
          <p:nvPr/>
        </p:nvSpPr>
        <p:spPr>
          <a:xfrm>
            <a:off x="5607898" y="6150297"/>
            <a:ext cx="1634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Toffoli depth: 5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98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Key pair (Inversion)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0259-0BFE-4428-8543-6E9C3D35DDD9}"/>
                  </a:ext>
                </a:extLst>
              </p:cNvPr>
              <p:cNvSpPr txBox="1"/>
              <p:nvPr/>
            </p:nvSpPr>
            <p:spPr>
              <a:xfrm>
                <a:off x="411920" y="1343411"/>
                <a:ext cx="9740748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200" b="1" dirty="0"/>
                  <a:t> </a:t>
                </a:r>
                <a:r>
                  <a:rPr kumimoji="1" lang="en-US" altLang="ko-KR" sz="2200" b="1" dirty="0"/>
                  <a:t>Inversion</a:t>
                </a:r>
                <a:r>
                  <a:rPr kumimoji="1" lang="ko-KR" altLang="en-US" sz="2200" b="1" dirty="0"/>
                  <a:t> 양자 자원</a:t>
                </a:r>
                <a:endParaRPr kumimoji="1" lang="en-US" altLang="ko-Kore-KR" sz="2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B10259-0BFE-4428-8543-6E9C3D35D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343411"/>
                <a:ext cx="9740748" cy="460704"/>
              </a:xfrm>
              <a:prstGeom prst="rect">
                <a:avLst/>
              </a:prstGeom>
              <a:blipFill>
                <a:blip r:embed="rId3"/>
                <a:stretch>
                  <a:fillRect l="-781" t="-7895" b="-210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0A52D5-74B5-3F88-03F1-11E44428CB0D}"/>
              </a:ext>
            </a:extLst>
          </p:cNvPr>
          <p:cNvSpPr txBox="1"/>
          <p:nvPr/>
        </p:nvSpPr>
        <p:spPr>
          <a:xfrm>
            <a:off x="8371002" y="3497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AFFA51-7C89-ADE2-D48F-10BE27E2674A}"/>
              </a:ext>
            </a:extLst>
          </p:cNvPr>
          <p:cNvGrpSpPr/>
          <p:nvPr/>
        </p:nvGrpSpPr>
        <p:grpSpPr>
          <a:xfrm>
            <a:off x="1018108" y="2450408"/>
            <a:ext cx="4139994" cy="3483495"/>
            <a:chOff x="610583" y="2388529"/>
            <a:chExt cx="4553993" cy="38318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91210BA-0CE7-CDF5-D5DA-BB92B6B8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83" y="2388529"/>
              <a:ext cx="4553993" cy="334826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FC50F4-C20A-3AAF-4947-2C642E84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0583" y="5883779"/>
              <a:ext cx="1415059" cy="2644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2879DA-0698-2BEB-6D4D-035B7483A45C}"/>
                </a:ext>
              </a:extLst>
            </p:cNvPr>
            <p:cNvSpPr/>
            <p:nvPr/>
          </p:nvSpPr>
          <p:spPr>
            <a:xfrm>
              <a:off x="610583" y="2388529"/>
              <a:ext cx="4553993" cy="3831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71D9AA8-2B78-9836-E575-F425B54EEC11}"/>
              </a:ext>
            </a:extLst>
          </p:cNvPr>
          <p:cNvGrpSpPr/>
          <p:nvPr/>
        </p:nvGrpSpPr>
        <p:grpSpPr>
          <a:xfrm>
            <a:off x="5973699" y="2451031"/>
            <a:ext cx="4245121" cy="3483496"/>
            <a:chOff x="5590674" y="2438400"/>
            <a:chExt cx="4419600" cy="368166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CC8BB41-5902-FAB0-0314-5AA0A117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14712" y="2452623"/>
              <a:ext cx="4365812" cy="324747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FEB605E-B1D6-CA11-E8D4-F54C5D31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14712" y="5779130"/>
              <a:ext cx="1466741" cy="26811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6C555A5-E6F1-9272-6798-73D2E7FB5263}"/>
                </a:ext>
              </a:extLst>
            </p:cNvPr>
            <p:cNvSpPr/>
            <p:nvPr/>
          </p:nvSpPr>
          <p:spPr>
            <a:xfrm>
              <a:off x="5590674" y="2438400"/>
              <a:ext cx="4419600" cy="3681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814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Key pair (Inversion)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52D5-74B5-3F88-03F1-11E44428CB0D}"/>
              </a:ext>
            </a:extLst>
          </p:cNvPr>
          <p:cNvSpPr txBox="1"/>
          <p:nvPr/>
        </p:nvSpPr>
        <p:spPr>
          <a:xfrm>
            <a:off x="8371002" y="3497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CAFFA51-7C89-ADE2-D48F-10BE27E2674A}"/>
              </a:ext>
            </a:extLst>
          </p:cNvPr>
          <p:cNvGrpSpPr/>
          <p:nvPr/>
        </p:nvGrpSpPr>
        <p:grpSpPr>
          <a:xfrm>
            <a:off x="480698" y="2615900"/>
            <a:ext cx="4139994" cy="3483495"/>
            <a:chOff x="610583" y="2388529"/>
            <a:chExt cx="4553993" cy="383184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B91210BA-0CE7-CDF5-D5DA-BB92B6B8B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83" y="2388529"/>
              <a:ext cx="4553993" cy="3348268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4FC50F4-C20A-3AAF-4947-2C642E84A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83" y="5883779"/>
              <a:ext cx="1415059" cy="26440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2879DA-0698-2BEB-6D4D-035B7483A45C}"/>
                </a:ext>
              </a:extLst>
            </p:cNvPr>
            <p:cNvSpPr/>
            <p:nvPr/>
          </p:nvSpPr>
          <p:spPr>
            <a:xfrm>
              <a:off x="610583" y="2388529"/>
              <a:ext cx="4553993" cy="3831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B03BE3D3-B199-72E6-11AC-44156390B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458" y="3077474"/>
            <a:ext cx="7065818" cy="25603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D2CC0-EDA6-46E9-9121-DA59BF732E4E}"/>
              </a:ext>
            </a:extLst>
          </p:cNvPr>
          <p:cNvSpPr txBox="1"/>
          <p:nvPr/>
        </p:nvSpPr>
        <p:spPr>
          <a:xfrm>
            <a:off x="110098" y="1220181"/>
            <a:ext cx="11971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ECC</a:t>
            </a:r>
            <a:r>
              <a:rPr kumimoji="1" lang="ko-KR" altLang="en-US" sz="2200" b="1" dirty="0"/>
              <a:t> 양자 공격 논문</a:t>
            </a:r>
            <a:r>
              <a:rPr kumimoji="1" lang="en-US" altLang="ko-KR" sz="2200" b="1" dirty="0"/>
              <a:t>(CHES)</a:t>
            </a:r>
            <a:r>
              <a:rPr kumimoji="1" lang="ko-KR" altLang="en-US" sz="2200" b="1" dirty="0"/>
              <a:t>의 </a:t>
            </a:r>
            <a:r>
              <a:rPr kumimoji="1" lang="en-US" altLang="ko-KR" sz="2200" b="1" dirty="0"/>
              <a:t>Table 2(Inversion </a:t>
            </a:r>
            <a:r>
              <a:rPr kumimoji="1" lang="ko-KR" altLang="en-US" sz="2200" b="1" dirty="0"/>
              <a:t>비용</a:t>
            </a:r>
            <a:r>
              <a:rPr kumimoji="1" lang="en-US" altLang="ko-KR" sz="2200" b="1" dirty="0"/>
              <a:t>)</a:t>
            </a:r>
            <a:r>
              <a:rPr kumimoji="1" lang="ko-KR" altLang="en-US" sz="2200" b="1" dirty="0"/>
              <a:t>는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Toffoli </a:t>
            </a:r>
            <a:r>
              <a:rPr kumimoji="1" lang="ko-KR" altLang="en-US" sz="2200" b="1" dirty="0"/>
              <a:t>게이트가 분해되기 전의 </a:t>
            </a:r>
            <a:r>
              <a:rPr kumimoji="1" lang="en-US" altLang="ko-KR" sz="2200" b="1" dirty="0"/>
              <a:t>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Full depth</a:t>
            </a:r>
            <a:r>
              <a:rPr kumimoji="1" lang="ko-KR" altLang="en-US" sz="2200" b="1" dirty="0"/>
              <a:t>가 아니기 때문에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실제론 훨씬 더 큼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WISA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구현을 활용하면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Qubit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오버헤드가 감소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(Qubit 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재활용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)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하면서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Full Depth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가 매우 낮음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18A2F9-A034-5C6D-DB38-A1E64224CA0D}"/>
                  </a:ext>
                </a:extLst>
              </p:cNvPr>
              <p:cNvSpPr txBox="1"/>
              <p:nvPr/>
            </p:nvSpPr>
            <p:spPr>
              <a:xfrm>
                <a:off x="2003611" y="6133013"/>
                <a:ext cx="9324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18A2F9-A034-5C6D-DB38-A1E64224C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611" y="6133013"/>
                <a:ext cx="9324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E3F236-B89B-30FB-C6E0-21A7E91C5693}"/>
              </a:ext>
            </a:extLst>
          </p:cNvPr>
          <p:cNvSpPr/>
          <p:nvPr/>
        </p:nvSpPr>
        <p:spPr>
          <a:xfrm>
            <a:off x="5177118" y="4202501"/>
            <a:ext cx="6623173" cy="351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878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b="1" dirty="0"/>
              <a:t>Conclusion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A52D5-74B5-3F88-03F1-11E44428CB0D}"/>
              </a:ext>
            </a:extLst>
          </p:cNvPr>
          <p:cNvSpPr txBox="1"/>
          <p:nvPr/>
        </p:nvSpPr>
        <p:spPr>
          <a:xfrm>
            <a:off x="8371002" y="3497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D2CC0-EDA6-46E9-9121-DA59BF732E4E}"/>
              </a:ext>
            </a:extLst>
          </p:cNvPr>
          <p:cNvSpPr txBox="1"/>
          <p:nvPr/>
        </p:nvSpPr>
        <p:spPr>
          <a:xfrm>
            <a:off x="522953" y="1351508"/>
            <a:ext cx="10321672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Encoding (Matrix X Vector)</a:t>
            </a:r>
            <a:r>
              <a:rPr kumimoji="1" lang="ko-KR" altLang="en-US" sz="2200" b="1" dirty="0"/>
              <a:t>는 선형 연산 최적화 기술을 적용하여 효율적 구현 가능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PLU, Linear Optimization paper..</a:t>
            </a: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CM</a:t>
            </a:r>
            <a:r>
              <a:rPr kumimoji="1" lang="ko-KR" altLang="en-US" sz="2200" b="1" dirty="0"/>
              <a:t>의 </a:t>
            </a:r>
            <a:r>
              <a:rPr kumimoji="1" lang="en-US" altLang="ko-KR" sz="2200" b="1" dirty="0"/>
              <a:t>Key pair, Decoding</a:t>
            </a:r>
            <a:r>
              <a:rPr kumimoji="1" lang="ko-KR" altLang="en-US" sz="2200" b="1" dirty="0"/>
              <a:t>에서 사용되는 </a:t>
            </a:r>
            <a:r>
              <a:rPr kumimoji="1" lang="en-US" altLang="ko-KR" sz="2200" b="1" dirty="0"/>
              <a:t>binary Field</a:t>
            </a:r>
            <a:r>
              <a:rPr kumimoji="1" lang="ko-KR" altLang="en-US" sz="2200" b="1" dirty="0"/>
              <a:t> 산술 구현 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Multiplication, Squaring, Inversion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WISA </a:t>
            </a:r>
            <a:r>
              <a:rPr kumimoji="1" lang="ko-KR" altLang="en-US" sz="2200" b="1" dirty="0"/>
              <a:t>곱셈기를 활용하면 </a:t>
            </a:r>
            <a:r>
              <a:rPr kumimoji="1" lang="en-US" altLang="ko-KR" sz="2200" b="1" dirty="0"/>
              <a:t>Qubit </a:t>
            </a:r>
            <a:r>
              <a:rPr kumimoji="1" lang="ko-KR" altLang="en-US" sz="2200" b="1" dirty="0"/>
              <a:t>수가 증가하지만 </a:t>
            </a:r>
            <a:r>
              <a:rPr kumimoji="1" lang="en-US" altLang="ko-KR" sz="2200" b="1" dirty="0"/>
              <a:t>Depth</a:t>
            </a:r>
            <a:r>
              <a:rPr kumimoji="1" lang="ko-KR" altLang="en-US" sz="2200" b="1" dirty="0"/>
              <a:t>가 매우 낮음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Time-efficient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rgbClr val="FF0000"/>
                </a:solidFill>
              </a:rPr>
              <a:t>Space-inefficient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Decoding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(</a:t>
            </a:r>
            <a:r>
              <a:rPr kumimoji="1" lang="en-US" altLang="ko-KR" sz="2200" b="1" dirty="0" err="1"/>
              <a:t>Berkem</a:t>
            </a:r>
            <a:r>
              <a:rPr kumimoji="1" lang="en-US" altLang="ko-KR" sz="2200" b="1" dirty="0"/>
              <a:t>-Massey)</a:t>
            </a:r>
            <a:r>
              <a:rPr kumimoji="1" lang="ko-KR" altLang="en-US" sz="2200" b="1" dirty="0"/>
              <a:t>까지 구현</a:t>
            </a:r>
            <a:r>
              <a:rPr kumimoji="1" lang="en-US" altLang="ko-KR" sz="2200" b="1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</p:txBody>
      </p:sp>
    </p:spTree>
    <p:extLst>
      <p:ext uri="{BB962C8B-B14F-4D97-AF65-F5344CB8AC3E}">
        <p14:creationId xmlns:p14="http://schemas.microsoft.com/office/powerpoint/2010/main" val="2679826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D0BBF6A-694F-9542-A0E9-7307A908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b="1" dirty="0"/>
              <a:t>Classic McEliece : Decoding</a:t>
            </a:r>
            <a:endParaRPr kumimoji="1"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376EA7-431D-464D-B578-A3E9D872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88788"/>
            <a:ext cx="5052259" cy="48882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D9D086-47C5-0548-948E-0C015C84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306" y="973095"/>
            <a:ext cx="4061901" cy="52164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0B0906-29EE-5A4F-859E-7A1A6C8305DC}"/>
              </a:ext>
            </a:extLst>
          </p:cNvPr>
          <p:cNvSpPr/>
          <p:nvPr/>
        </p:nvSpPr>
        <p:spPr>
          <a:xfrm>
            <a:off x="1899820" y="2539014"/>
            <a:ext cx="2024109" cy="514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45CB04-66DA-7241-9A4E-E74CB5956AC1}"/>
              </a:ext>
            </a:extLst>
          </p:cNvPr>
          <p:cNvSpPr/>
          <p:nvPr/>
        </p:nvSpPr>
        <p:spPr>
          <a:xfrm>
            <a:off x="6390937" y="1618612"/>
            <a:ext cx="2883764" cy="486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40C134-30A2-EE4F-AE14-A07D81419E4D}"/>
              </a:ext>
            </a:extLst>
          </p:cNvPr>
          <p:cNvSpPr/>
          <p:nvPr/>
        </p:nvSpPr>
        <p:spPr>
          <a:xfrm>
            <a:off x="914812" y="4560089"/>
            <a:ext cx="3728209" cy="248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022D32-C680-1240-8947-EDB175DCB4E3}"/>
              </a:ext>
            </a:extLst>
          </p:cNvPr>
          <p:cNvSpPr/>
          <p:nvPr/>
        </p:nvSpPr>
        <p:spPr>
          <a:xfrm>
            <a:off x="6390937" y="2936206"/>
            <a:ext cx="2271205" cy="38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1ACF70-0AFD-7344-AFB7-70BB8AF80865}"/>
              </a:ext>
            </a:extLst>
          </p:cNvPr>
          <p:cNvSpPr/>
          <p:nvPr/>
        </p:nvSpPr>
        <p:spPr>
          <a:xfrm>
            <a:off x="1629759" y="4813884"/>
            <a:ext cx="495568" cy="2488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62A71D-5E2E-9944-B495-C2882415A7CF}"/>
              </a:ext>
            </a:extLst>
          </p:cNvPr>
          <p:cNvSpPr/>
          <p:nvPr/>
        </p:nvSpPr>
        <p:spPr>
          <a:xfrm>
            <a:off x="6390936" y="3456895"/>
            <a:ext cx="1463337" cy="2488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8C7C1E-C94F-964F-BEDD-1746BFF9A955}"/>
              </a:ext>
            </a:extLst>
          </p:cNvPr>
          <p:cNvSpPr/>
          <p:nvPr/>
        </p:nvSpPr>
        <p:spPr>
          <a:xfrm>
            <a:off x="915268" y="5293401"/>
            <a:ext cx="1330306" cy="226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CF3C4C-D99B-E842-A7F1-4A4C78065CBB}"/>
              </a:ext>
            </a:extLst>
          </p:cNvPr>
          <p:cNvSpPr/>
          <p:nvPr/>
        </p:nvSpPr>
        <p:spPr>
          <a:xfrm>
            <a:off x="6369482" y="4753688"/>
            <a:ext cx="3215937" cy="385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F1F6BC-8D19-284F-B0F3-9D41CAB933F7}"/>
              </a:ext>
            </a:extLst>
          </p:cNvPr>
          <p:cNvSpPr txBox="1"/>
          <p:nvPr/>
        </p:nvSpPr>
        <p:spPr>
          <a:xfrm>
            <a:off x="8831951" y="49846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en-US" altLang="ko-KR" dirty="0"/>
              <a:t>5)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CE84CA-AEEB-F145-BCAA-04B1DAD2E465}"/>
              </a:ext>
            </a:extLst>
          </p:cNvPr>
          <p:cNvSpPr txBox="1"/>
          <p:nvPr/>
        </p:nvSpPr>
        <p:spPr>
          <a:xfrm>
            <a:off x="7534700" y="49924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</a:t>
            </a:r>
            <a:r>
              <a:rPr kumimoji="1" lang="en-US" altLang="ko-KR" dirty="0"/>
              <a:t>4)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16F6B9-F6C4-3F4B-B857-4D8E3A39E8C3}"/>
              </a:ext>
            </a:extLst>
          </p:cNvPr>
          <p:cNvSpPr/>
          <p:nvPr/>
        </p:nvSpPr>
        <p:spPr>
          <a:xfrm>
            <a:off x="2138595" y="4803708"/>
            <a:ext cx="738293" cy="24884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CD1A32-ADA9-8E41-AB95-4A75E7CF2244}"/>
              </a:ext>
            </a:extLst>
          </p:cNvPr>
          <p:cNvSpPr/>
          <p:nvPr/>
        </p:nvSpPr>
        <p:spPr>
          <a:xfrm>
            <a:off x="6369482" y="3840990"/>
            <a:ext cx="2754299" cy="40924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5E5E29-3435-0C4F-B297-6151CEFC273C}"/>
              </a:ext>
            </a:extLst>
          </p:cNvPr>
          <p:cNvSpPr/>
          <p:nvPr/>
        </p:nvSpPr>
        <p:spPr>
          <a:xfrm>
            <a:off x="2125735" y="4808934"/>
            <a:ext cx="314755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A6204C-90AC-1A4C-A1B9-1CB50C338869}"/>
              </a:ext>
            </a:extLst>
          </p:cNvPr>
          <p:cNvSpPr/>
          <p:nvPr/>
        </p:nvSpPr>
        <p:spPr>
          <a:xfrm>
            <a:off x="922284" y="5757318"/>
            <a:ext cx="613747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3A32B-F87D-7943-AA85-643045A4465E}"/>
              </a:ext>
            </a:extLst>
          </p:cNvPr>
          <p:cNvSpPr/>
          <p:nvPr/>
        </p:nvSpPr>
        <p:spPr>
          <a:xfrm>
            <a:off x="6390936" y="5589962"/>
            <a:ext cx="3372037" cy="24211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6738F2-B499-D544-A287-5EFB59269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0623" y="5768687"/>
            <a:ext cx="1663700" cy="254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629C43-6D3F-6145-9EE8-893EAA841585}"/>
              </a:ext>
            </a:extLst>
          </p:cNvPr>
          <p:cNvSpPr txBox="1"/>
          <p:nvPr/>
        </p:nvSpPr>
        <p:spPr>
          <a:xfrm>
            <a:off x="10302796" y="5526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C49114C-19DC-F64E-AC2E-54E0403C3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207" y="1755487"/>
            <a:ext cx="1663700" cy="254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09B5481-4A32-614F-B688-1ABA1CFCD0DF}"/>
              </a:ext>
            </a:extLst>
          </p:cNvPr>
          <p:cNvSpPr txBox="1"/>
          <p:nvPr/>
        </p:nvSpPr>
        <p:spPr>
          <a:xfrm>
            <a:off x="10026380" y="15131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F082636-C9A2-1F4B-B53A-AF9670534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182" y="6253882"/>
            <a:ext cx="2281334" cy="5811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B4F11A-B46C-F841-B8B5-D97F7FE4B88C}"/>
              </a:ext>
            </a:extLst>
          </p:cNvPr>
          <p:cNvSpPr txBox="1"/>
          <p:nvPr/>
        </p:nvSpPr>
        <p:spPr>
          <a:xfrm>
            <a:off x="8133516" y="632479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/>
              <a:t>End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527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0" y="6229217"/>
            <a:ext cx="12192000" cy="5679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888888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/>
              <a:t>Code 기반 PQC 양자 구현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166910" y="1077986"/>
            <a:ext cx="11733600" cy="578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" sz="2800" b="1" dirty="0">
                <a:solidFill>
                  <a:schemeClr val="dk1"/>
                </a:solidFill>
              </a:rPr>
              <a:t> 구현 타겟 (Classic McEliece 기준)</a:t>
            </a:r>
            <a:endParaRPr sz="24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" sz="2400" b="1" dirty="0"/>
              <a:t>Key pair의 핵심 연산</a:t>
            </a: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dirty="0"/>
              <a:t>	→ </a:t>
            </a:r>
            <a:r>
              <a:rPr lang="ko" sz="2200" dirty="0"/>
              <a:t> </a:t>
            </a:r>
            <a:r>
              <a:rPr lang="ko" sz="2200" b="1" dirty="0"/>
              <a:t>Binary Field 산술</a:t>
            </a:r>
            <a:r>
              <a:rPr lang="ko" sz="2200" dirty="0"/>
              <a:t> : 곱셈 및 역치 연산</a:t>
            </a:r>
            <a:r>
              <a:rPr lang="ko" sz="2200" b="1" dirty="0"/>
              <a:t> </a:t>
            </a:r>
            <a:r>
              <a:rPr lang="ko" sz="2200" dirty="0"/>
              <a:t>(Itoh-Tsuji)</a:t>
            </a:r>
            <a:endParaRPr lang="en-US" altLang="ko" sz="2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200" dirty="0"/>
              <a:t>	</a:t>
            </a:r>
            <a:r>
              <a:rPr lang="ko-KR" altLang="en-US" sz="2200" dirty="0"/>
              <a:t>양자 </a:t>
            </a:r>
            <a:r>
              <a:rPr lang="ko" altLang="en-US" sz="2200" dirty="0"/>
              <a:t>제곱</a:t>
            </a:r>
            <a:r>
              <a:rPr lang="en-US" altLang="ko" sz="2200" dirty="0"/>
              <a:t>(Squaring)</a:t>
            </a:r>
            <a:r>
              <a:rPr lang="ko-KR" altLang="en-US" sz="2200" dirty="0"/>
              <a:t> 연산은 비교적 간단</a:t>
            </a:r>
            <a:r>
              <a:rPr lang="en-US" altLang="ko-KR" sz="2200" dirty="0"/>
              <a:t>,</a:t>
            </a:r>
            <a:r>
              <a:rPr lang="ko-KR" altLang="en-US" sz="2200" dirty="0"/>
              <a:t> 개선의 여지 거의 </a:t>
            </a:r>
            <a:r>
              <a:rPr lang="en-US" altLang="ko-KR" sz="2200" dirty="0"/>
              <a:t>X, </a:t>
            </a:r>
            <a:endParaRPr lang="ko-KR" altLang="en-US" sz="2200" dirty="0"/>
          </a:p>
          <a:p>
            <a:pPr lvl="0">
              <a:lnSpc>
                <a:spcPct val="90000"/>
              </a:lnSpc>
            </a:pPr>
            <a:r>
              <a:rPr lang="ko-KR" altLang="en-US" sz="2200" dirty="0">
                <a:sym typeface="Wingdings" pitchFamily="2" charset="2"/>
              </a:rPr>
              <a:t>	</a:t>
            </a:r>
            <a:r>
              <a:rPr lang="ko-KR" altLang="en-US" sz="2000" dirty="0"/>
              <a:t> </a:t>
            </a:r>
            <a:r>
              <a:rPr lang="en-US" altLang="ko-KR" sz="2000" dirty="0"/>
              <a:t>  </a:t>
            </a:r>
            <a:r>
              <a:rPr lang="ko" altLang="ko-Kore-KR" sz="2000" dirty="0"/>
              <a:t>→ </a:t>
            </a:r>
            <a:r>
              <a:rPr lang="ko-KR" altLang="en-US" sz="2200" dirty="0"/>
              <a:t>결국 </a:t>
            </a:r>
            <a:r>
              <a:rPr lang="ko-KR" altLang="en-US" sz="2200" b="1" dirty="0">
                <a:solidFill>
                  <a:srgbClr val="2E75B5"/>
                </a:solidFill>
              </a:rPr>
              <a:t>양자 </a:t>
            </a:r>
            <a:r>
              <a:rPr lang="ko-KR" altLang="en-US" sz="2200" b="1" dirty="0" err="1">
                <a:solidFill>
                  <a:srgbClr val="2E75B5"/>
                </a:solidFill>
              </a:rPr>
              <a:t>곱셈기</a:t>
            </a:r>
            <a:r>
              <a:rPr lang="ko-KR" altLang="en-US" sz="2200" b="1" dirty="0">
                <a:solidFill>
                  <a:srgbClr val="2E75B5"/>
                </a:solidFill>
              </a:rPr>
              <a:t> </a:t>
            </a:r>
            <a:r>
              <a:rPr lang="en-US" altLang="ko-KR" sz="2200" b="1" dirty="0">
                <a:solidFill>
                  <a:srgbClr val="2E75B5"/>
                </a:solidFill>
              </a:rPr>
              <a:t>(</a:t>
            </a:r>
            <a:r>
              <a:rPr lang="ko-KR" altLang="en-US" sz="2200" b="1" dirty="0">
                <a:solidFill>
                  <a:srgbClr val="2E75B5"/>
                </a:solidFill>
              </a:rPr>
              <a:t>최적화 타겟</a:t>
            </a:r>
            <a:r>
              <a:rPr lang="en-US" altLang="ko-KR" sz="2200" b="1" dirty="0">
                <a:solidFill>
                  <a:srgbClr val="2E75B5"/>
                </a:solidFill>
              </a:rPr>
              <a:t>)</a:t>
            </a:r>
            <a:endParaRPr lang="ko-KR" altLang="en-US" sz="2200" b="1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" sz="2400" b="1" dirty="0"/>
              <a:t>Encryption (Encoding)의 핵심 연산</a:t>
            </a:r>
            <a:endParaRPr sz="2400" b="1" dirty="0"/>
          </a:p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dirty="0"/>
              <a:t>	</a:t>
            </a:r>
            <a:r>
              <a:rPr lang="ko" sz="2400" dirty="0"/>
              <a:t>→  </a:t>
            </a:r>
            <a:r>
              <a:rPr lang="ko" sz="2200" b="1" dirty="0"/>
              <a:t>행렬 벡터 곱 : </a:t>
            </a:r>
            <a:r>
              <a:rPr lang="ko" sz="2200" dirty="0"/>
              <a:t>특이 기법 없이 단순 구현, </a:t>
            </a:r>
            <a:r>
              <a:rPr lang="ko" sz="2200" b="1" dirty="0">
                <a:solidFill>
                  <a:srgbClr val="2E75B5"/>
                </a:solidFill>
              </a:rPr>
              <a:t>Toffoli 게이트만이 사용되어 구현됨</a:t>
            </a:r>
            <a:endParaRPr sz="2200" b="1" dirty="0">
              <a:solidFill>
                <a:srgbClr val="2E75B5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" sz="2400" b="1" dirty="0"/>
              <a:t>Decryption (Decoding)의 핵심 연산</a:t>
            </a: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/>
              <a:t>	→ </a:t>
            </a:r>
            <a:r>
              <a:rPr lang="ko" sz="2200" b="1" dirty="0"/>
              <a:t>신드롬 디코딩 알고리즘(Berlekamp–Massey)</a:t>
            </a:r>
            <a:r>
              <a:rPr lang="ko" sz="2200" dirty="0"/>
              <a:t> : </a:t>
            </a:r>
            <a:r>
              <a:rPr lang="ko" sz="2200" b="1" dirty="0">
                <a:solidFill>
                  <a:srgbClr val="2E75B5"/>
                </a:solidFill>
              </a:rPr>
              <a:t>양자로 구현 필요성 ?? </a:t>
            </a:r>
            <a:endParaRPr sz="2200" b="1" dirty="0">
              <a:solidFill>
                <a:srgbClr val="2E75B5"/>
              </a:solidFill>
            </a:endParaRPr>
          </a:p>
          <a:p>
            <a:pPr marL="4572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dirty="0"/>
              <a:t>(양자 컴퓨터를 사용한 복호화?, 양자 brute-force에도 필요 X, 양자 ISD에서도 필요 X)</a:t>
            </a:r>
            <a:endParaRPr sz="22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" sz="2400" b="1" dirty="0"/>
              <a:t>Encapsulation, Decapsulation의 핵심 연산</a:t>
            </a:r>
            <a:endParaRPr sz="2400" b="1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/>
              <a:t>	→ </a:t>
            </a:r>
            <a:r>
              <a:rPr lang="ko" sz="2400" b="1" dirty="0">
                <a:solidFill>
                  <a:schemeClr val="dk1"/>
                </a:solidFill>
              </a:rPr>
              <a:t>해시 함수 </a:t>
            </a:r>
            <a:r>
              <a:rPr lang="ko" sz="2400" b="1" dirty="0">
                <a:solidFill>
                  <a:srgbClr val="2E75B5"/>
                </a:solidFill>
              </a:rPr>
              <a:t>SHAKE256</a:t>
            </a:r>
            <a:endParaRPr sz="2400" b="1" dirty="0">
              <a:solidFill>
                <a:srgbClr val="2E75B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2E75B5"/>
              </a:solidFill>
            </a:endParaRPr>
          </a:p>
          <a:p>
            <a:pPr marL="13716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 b="1" dirty="0">
                <a:solidFill>
                  <a:schemeClr val="dk1"/>
                </a:solidFill>
              </a:rPr>
              <a:t>코드기반 암호의 안전성 분석에는, </a:t>
            </a:r>
            <a:r>
              <a:rPr lang="ko" sz="2400" b="1" dirty="0">
                <a:solidFill>
                  <a:srgbClr val="FF0000"/>
                </a:solidFill>
              </a:rPr>
              <a:t>ISD 알고리즘</a:t>
            </a:r>
            <a:r>
              <a:rPr lang="ko" sz="2400" b="1" dirty="0">
                <a:solidFill>
                  <a:schemeClr val="dk1"/>
                </a:solidFill>
              </a:rPr>
              <a:t> 구현이 적합</a:t>
            </a:r>
            <a:endParaRPr sz="2400"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3C7C5-45F7-9467-5FF5-FE2646334B72}"/>
              </a:ext>
            </a:extLst>
          </p:cNvPr>
          <p:cNvSpPr txBox="1"/>
          <p:nvPr/>
        </p:nvSpPr>
        <p:spPr>
          <a:xfrm>
            <a:off x="11874392" y="643516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7</a:t>
            </a:r>
            <a:endParaRPr kumimoji="1" lang="ko-Kore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C2F756-89BF-B1B6-2E04-EA9DE7E7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569" y="1197702"/>
            <a:ext cx="2187416" cy="180592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4CCD-227E-7446-B09A-78937CB3B927}"/>
                  </a:ext>
                </a:extLst>
              </p:cNvPr>
              <p:cNvSpPr txBox="1"/>
              <p:nvPr/>
            </p:nvSpPr>
            <p:spPr>
              <a:xfrm>
                <a:off x="8751357" y="3030596"/>
                <a:ext cx="3551998" cy="313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/>
                  <a:t>&lt;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Squaring </a:t>
                </a:r>
                <a:r>
                  <a:rPr kumimoji="1" lang="ko-KR" altLang="en-US" dirty="0"/>
                  <a:t>양자 회로 </a:t>
                </a:r>
                <a:r>
                  <a:rPr kumimoji="1" lang="en-US" altLang="ko-KR" dirty="0"/>
                  <a:t>&gt;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4CCD-227E-7446-B09A-78937CB3B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57" y="3030596"/>
                <a:ext cx="3551998" cy="313612"/>
              </a:xfrm>
              <a:prstGeom prst="rect">
                <a:avLst/>
              </a:prstGeom>
              <a:blipFill>
                <a:blip r:embed="rId4"/>
                <a:stretch>
                  <a:fillRect l="-714" t="-3846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70DA6E-7469-430A-0CBA-8AD54338A377}"/>
              </a:ext>
            </a:extLst>
          </p:cNvPr>
          <p:cNvSpPr txBox="1"/>
          <p:nvPr/>
        </p:nvSpPr>
        <p:spPr>
          <a:xfrm>
            <a:off x="9234741" y="1045426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/>
              <a:t>*</a:t>
            </a:r>
            <a:endParaRPr kumimoji="1" lang="ko-Kore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15FF91-8B4F-5052-6DED-B34C3D09F56E}"/>
              </a:ext>
            </a:extLst>
          </p:cNvPr>
          <p:cNvSpPr/>
          <p:nvPr/>
        </p:nvSpPr>
        <p:spPr>
          <a:xfrm>
            <a:off x="567559" y="1466557"/>
            <a:ext cx="3258207" cy="44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61091D-1312-25ED-B419-620431C4956C}"/>
              </a:ext>
            </a:extLst>
          </p:cNvPr>
          <p:cNvSpPr/>
          <p:nvPr/>
        </p:nvSpPr>
        <p:spPr>
          <a:xfrm>
            <a:off x="567560" y="3081274"/>
            <a:ext cx="4887310" cy="3829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8A3BCA-01C3-D5B1-6848-8380731FA6C4}"/>
              </a:ext>
            </a:extLst>
          </p:cNvPr>
          <p:cNvSpPr/>
          <p:nvPr/>
        </p:nvSpPr>
        <p:spPr>
          <a:xfrm>
            <a:off x="275665" y="100853"/>
            <a:ext cx="11739282" cy="1223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308BB-C071-794F-7F41-F9B3F4BABE70}"/>
              </a:ext>
            </a:extLst>
          </p:cNvPr>
          <p:cNvSpPr txBox="1"/>
          <p:nvPr/>
        </p:nvSpPr>
        <p:spPr>
          <a:xfrm>
            <a:off x="4240364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79488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/>
              <a:t>Code 기반 PQC 양자 구현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320C16-AC48-3FFC-C8AC-DF264E20E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93426"/>
            <a:ext cx="551180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1D2CE79-0679-B1FC-5097-34BB15046089}"/>
              </a:ext>
            </a:extLst>
          </p:cNvPr>
          <p:cNvSpPr/>
          <p:nvPr/>
        </p:nvSpPr>
        <p:spPr>
          <a:xfrm>
            <a:off x="857734" y="1674576"/>
            <a:ext cx="1608083" cy="267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B46155-F6FC-5D10-7127-BEE0BCA6E226}"/>
              </a:ext>
            </a:extLst>
          </p:cNvPr>
          <p:cNvSpPr/>
          <p:nvPr/>
        </p:nvSpPr>
        <p:spPr>
          <a:xfrm>
            <a:off x="852480" y="2173818"/>
            <a:ext cx="1371599" cy="514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48233B-45F2-160C-AD80-42995BE40D37}"/>
              </a:ext>
            </a:extLst>
          </p:cNvPr>
          <p:cNvSpPr/>
          <p:nvPr/>
        </p:nvSpPr>
        <p:spPr>
          <a:xfrm>
            <a:off x="852479" y="3416301"/>
            <a:ext cx="1371599" cy="514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CC7B75-1335-D01D-E5CB-334B2F40C238}"/>
                  </a:ext>
                </a:extLst>
              </p:cNvPr>
              <p:cNvSpPr txBox="1"/>
              <p:nvPr/>
            </p:nvSpPr>
            <p:spPr>
              <a:xfrm>
                <a:off x="6188100" y="2396799"/>
                <a:ext cx="5591980" cy="21330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2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olidFill>
                      <a:schemeClr val="accent1"/>
                    </a:solidFill>
                  </a:rPr>
                  <a:t>Keypair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Multiplication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Squaring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Inversion (Multiplication + Squaring)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CC7B75-1335-D01D-E5CB-334B2F40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00" y="2396799"/>
                <a:ext cx="5591980" cy="2133020"/>
              </a:xfrm>
              <a:prstGeom prst="rect">
                <a:avLst/>
              </a:prstGeom>
              <a:blipFill>
                <a:blip r:embed="rId4"/>
                <a:stretch>
                  <a:fillRect l="-1361" t="-592" r="-45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4DB5F4-5B4F-9504-3E9C-2EF15430C8B2}"/>
                  </a:ext>
                </a:extLst>
              </p:cNvPr>
              <p:cNvSpPr txBox="1"/>
              <p:nvPr/>
            </p:nvSpPr>
            <p:spPr>
              <a:xfrm>
                <a:off x="6188100" y="4473762"/>
                <a:ext cx="5591980" cy="181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1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ore-KR" sz="2200" b="1" i="1" smtClean="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  </m:t>
                    </m:r>
                    <m:sSup>
                      <m:sSupPr>
                        <m:ctrlP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ore-KR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2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olidFill>
                      <a:schemeClr val="accent1"/>
                    </a:solidFill>
                  </a:rPr>
                  <a:t>Keypair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Multiplication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Squaring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Inversion (Multiplication + Squaring)</a:t>
                </a:r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4DB5F4-5B4F-9504-3E9C-2EF15430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100" y="4473762"/>
                <a:ext cx="5591980" cy="1814920"/>
              </a:xfrm>
              <a:prstGeom prst="rect">
                <a:avLst/>
              </a:prstGeom>
              <a:blipFill>
                <a:blip r:embed="rId5"/>
                <a:stretch>
                  <a:fillRect l="-1361" t="-694" r="-454" b="-6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E08AD-74CC-1B17-2A26-FAB0259A8D9B}"/>
                  </a:ext>
                </a:extLst>
              </p:cNvPr>
              <p:cNvSpPr txBox="1"/>
              <p:nvPr/>
            </p:nvSpPr>
            <p:spPr>
              <a:xfrm>
                <a:off x="6118947" y="1387222"/>
                <a:ext cx="427354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/>
                  <a:t>Encapsulation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olidFill>
                      <a:schemeClr val="accent1"/>
                    </a:solidFill>
                  </a:rPr>
                  <a:t>Encoding </a:t>
                </a:r>
                <a:r>
                  <a:rPr kumimoji="1" lang="en-US" altLang="ko-Kore-KR" sz="2200" b="1" dirty="0">
                    <a:solidFill>
                      <a:schemeClr val="accent1"/>
                    </a:solidFill>
                    <a:sym typeface="Wingdings" pitchFamily="2" charset="2"/>
                  </a:rPr>
                  <a:t> Matrix </a:t>
                </a:r>
                <a14:m>
                  <m:oMath xmlns:m="http://schemas.openxmlformats.org/officeDocument/2006/math">
                    <m:r>
                      <a:rPr kumimoji="1" lang="en-US" altLang="ko-Kore-KR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</m:oMath>
                </a14:m>
                <a:r>
                  <a:rPr kumimoji="1" lang="en-US" altLang="ko-Kore-KR" sz="2200" b="1" dirty="0">
                    <a:solidFill>
                      <a:schemeClr val="accent1"/>
                    </a:solidFill>
                    <a:sym typeface="Wingdings" pitchFamily="2" charset="2"/>
                  </a:rPr>
                  <a:t> Vector</a:t>
                </a:r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0E08AD-74CC-1B17-2A26-FAB0259A8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947" y="1387222"/>
                <a:ext cx="4273542" cy="769441"/>
              </a:xfrm>
              <a:prstGeom prst="rect">
                <a:avLst/>
              </a:prstGeom>
              <a:blipFill>
                <a:blip r:embed="rId6"/>
                <a:stretch>
                  <a:fillRect l="-1479" t="-4918" r="-888" b="-163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07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7;p28">
            <a:extLst>
              <a:ext uri="{FF2B5EF4-FFF2-40B4-BE49-F238E27FC236}">
                <a16:creationId xmlns:a16="http://schemas.microsoft.com/office/drawing/2014/main" id="{D979B41D-D771-2D86-75FD-975255DB0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 dirty="0"/>
              <a:t>Code 기반 PQC 양자 구현</a:t>
            </a:r>
            <a:r>
              <a:rPr lang="en-US" altLang="ko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Encoding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A0CF6-8CAC-F967-A65B-B772C92BAA8D}"/>
              </a:ext>
            </a:extLst>
          </p:cNvPr>
          <p:cNvSpPr txBox="1"/>
          <p:nvPr/>
        </p:nvSpPr>
        <p:spPr>
          <a:xfrm>
            <a:off x="266872" y="1200731"/>
            <a:ext cx="11658256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</a:rPr>
              <a:t>Quantum – Quantum</a:t>
            </a:r>
            <a:endParaRPr kumimoji="1" lang="en-US" altLang="ko-Kore-KR" sz="2400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다수의 </a:t>
            </a:r>
            <a:r>
              <a:rPr kumimoji="1" lang="en-US" altLang="ko-Kore-KR" sz="2200" b="1" dirty="0"/>
              <a:t>Toffoli gate</a:t>
            </a:r>
            <a:r>
              <a:rPr kumimoji="1" lang="ko-KR" altLang="en-US" sz="2200" b="1" dirty="0"/>
              <a:t>로 구현</a:t>
            </a:r>
            <a:endParaRPr kumimoji="1" lang="en-US" altLang="ko-Kore-KR" sz="2200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</a:rPr>
              <a:t>Quantum – Classical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Naïve </a:t>
            </a:r>
            <a:r>
              <a:rPr kumimoji="1" lang="ko-KR" altLang="en-US" sz="2200" b="1" dirty="0"/>
              <a:t>버전</a:t>
            </a:r>
            <a:endParaRPr kumimoji="1" lang="en-US" altLang="ko-KR" sz="2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신드롬 값을 위한 </a:t>
            </a:r>
            <a:r>
              <a:rPr kumimoji="1" lang="en-US" altLang="ko-KR" sz="2200" dirty="0"/>
              <a:t>Qubits</a:t>
            </a:r>
            <a:r>
              <a:rPr kumimoji="1" lang="ko-KR" altLang="en-US" sz="2200" dirty="0"/>
              <a:t> 할당</a:t>
            </a:r>
            <a:endParaRPr kumimoji="1" lang="en-US" altLang="ko-Kore-KR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Parity check matrix</a:t>
            </a:r>
            <a:r>
              <a:rPr kumimoji="1" lang="ko-Kore-KR" altLang="en-US" sz="2200" dirty="0"/>
              <a:t>의</a:t>
            </a:r>
            <a:r>
              <a:rPr kumimoji="1" lang="ko-KR" altLang="en-US" sz="2200" dirty="0"/>
              <a:t> 값에 따라 </a:t>
            </a:r>
            <a:r>
              <a:rPr kumimoji="1" lang="en-US" altLang="ko-KR" sz="2200" b="1" dirty="0"/>
              <a:t>CNOT</a:t>
            </a:r>
            <a:r>
              <a:rPr kumimoji="1" lang="ko-KR" altLang="en-US" sz="2200" b="1" dirty="0"/>
              <a:t> 게이트 사용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PLU Decomposition </a:t>
            </a:r>
            <a:r>
              <a:rPr kumimoji="1" lang="ko-KR" altLang="en-US" sz="2200" b="1" dirty="0"/>
              <a:t>버전</a:t>
            </a:r>
            <a:endParaRPr kumimoji="1" lang="en-US" altLang="ko-KR" sz="2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chemeClr val="accent1"/>
                </a:solidFill>
              </a:rPr>
              <a:t>이러한 선형 레이어는 선형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Matrix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구성 가능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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LUP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분해를 통해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In-Place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구현이 가능</a:t>
            </a:r>
            <a:endParaRPr kumimoji="1" lang="en-US" altLang="ko-KR" sz="2200" b="1" dirty="0">
              <a:solidFill>
                <a:schemeClr val="accent1"/>
              </a:solidFill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chemeClr val="accent1"/>
                </a:solidFill>
              </a:rPr>
              <a:t>추가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Qubit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없이 신드롬 값을 생성할 수 있음</a:t>
            </a:r>
            <a:endParaRPr kumimoji="1" lang="en-US" altLang="ko-KR" sz="2200" b="1" dirty="0">
              <a:solidFill>
                <a:schemeClr val="accent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Optimized </a:t>
            </a:r>
            <a:r>
              <a:rPr kumimoji="1" lang="ko-KR" altLang="en-US" sz="2200" b="1" dirty="0"/>
              <a:t>버전</a:t>
            </a:r>
            <a:endParaRPr kumimoji="1" lang="en-US" altLang="ko-KR" sz="2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chemeClr val="accent1"/>
                </a:solidFill>
              </a:rPr>
              <a:t>선형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Matrix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에 대한 최적화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(ex: </a:t>
            </a:r>
            <a:r>
              <a:rPr kumimoji="1" lang="ko-KR" altLang="en-US" sz="2200" b="1" dirty="0"/>
              <a:t>적은 </a:t>
            </a:r>
            <a:r>
              <a:rPr kumimoji="1" lang="en-US" altLang="ko-KR" sz="2200" b="1" dirty="0"/>
              <a:t>XOR </a:t>
            </a:r>
            <a:r>
              <a:rPr kumimoji="1" lang="ko-KR" altLang="en-US" sz="2200" b="1" dirty="0"/>
              <a:t>연산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적은 </a:t>
            </a:r>
            <a:r>
              <a:rPr kumimoji="1" lang="en-US" altLang="ko-KR" sz="2200" b="1" dirty="0"/>
              <a:t>Depth)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PLU</a:t>
            </a:r>
            <a:r>
              <a:rPr kumimoji="1" lang="ko-KR" altLang="en-US" sz="2200" dirty="0"/>
              <a:t>는 최적화를 </a:t>
            </a:r>
            <a:r>
              <a:rPr kumimoji="1" lang="ko-KR" altLang="en-US" sz="2200" b="1" dirty="0"/>
              <a:t>고려하지</a:t>
            </a:r>
            <a:r>
              <a:rPr kumimoji="1" lang="ko-KR" altLang="en-US" sz="2200" dirty="0"/>
              <a:t> 않음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35196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58097F-54D4-4811-E376-CEB63AB9E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0" y="1206907"/>
            <a:ext cx="7065818" cy="22220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81DDED-9B4E-815B-A321-B5413AE7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754" y="4001602"/>
            <a:ext cx="4826049" cy="2648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421D4-4578-9C6D-6032-C31542C67783}"/>
              </a:ext>
            </a:extLst>
          </p:cNvPr>
          <p:cNvSpPr txBox="1"/>
          <p:nvPr/>
        </p:nvSpPr>
        <p:spPr>
          <a:xfrm>
            <a:off x="1348610" y="3561450"/>
            <a:ext cx="474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     Quantum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	</a:t>
            </a:r>
            <a:r>
              <a:rPr kumimoji="1" lang="ko-KR" altLang="en-US" b="1" dirty="0"/>
              <a:t>      </a:t>
            </a:r>
            <a:r>
              <a:rPr kumimoji="1" lang="en-US" altLang="ko-KR" b="1" dirty="0"/>
              <a:t> Quantum</a:t>
            </a:r>
            <a:r>
              <a:rPr kumimoji="1" lang="ko-KR" altLang="en-US" b="1" dirty="0"/>
              <a:t>          </a:t>
            </a:r>
            <a:r>
              <a:rPr kumimoji="1" lang="en-US" altLang="ko-KR" b="1" dirty="0"/>
              <a:t>Quantum</a:t>
            </a:r>
            <a:endParaRPr kumimoji="1" lang="ko-Kore-KR" altLang="en-US" b="1" dirty="0"/>
          </a:p>
        </p:txBody>
      </p:sp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 :</a:t>
            </a:r>
            <a:r>
              <a:rPr lang="ko-KR" altLang="en-US" b="1" dirty="0"/>
              <a:t> </a:t>
            </a:r>
            <a:r>
              <a:rPr lang="en-US" altLang="ko-KR" b="1" dirty="0"/>
              <a:t>Encoding (Q-Q)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F3D76-066E-92CB-5BE0-D34389A35AD3}"/>
              </a:ext>
            </a:extLst>
          </p:cNvPr>
          <p:cNvSpPr txBox="1"/>
          <p:nvPr/>
        </p:nvSpPr>
        <p:spPr>
          <a:xfrm>
            <a:off x="5029200" y="1542649"/>
            <a:ext cx="250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Toffoli </a:t>
            </a:r>
            <a:r>
              <a:rPr kumimoji="1" lang="ko-KR" altLang="en-US" b="1" dirty="0"/>
              <a:t>게이트</a:t>
            </a:r>
            <a:r>
              <a:rPr kumimoji="1" lang="ko-Kore-KR" altLang="en-US" b="1" dirty="0"/>
              <a:t>가</a:t>
            </a:r>
            <a:r>
              <a:rPr kumimoji="1" lang="ko-KR" altLang="en-US" b="1" dirty="0"/>
              <a:t> 사용됨</a:t>
            </a:r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6253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81DDED-9B4E-815B-A321-B5413AE7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06" y="3930782"/>
            <a:ext cx="4826049" cy="2648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421D4-4578-9C6D-6032-C31542C67783}"/>
              </a:ext>
            </a:extLst>
          </p:cNvPr>
          <p:cNvSpPr txBox="1"/>
          <p:nvPr/>
        </p:nvSpPr>
        <p:spPr>
          <a:xfrm>
            <a:off x="1189082" y="3561450"/>
            <a:ext cx="480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      Classical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	</a:t>
            </a:r>
            <a:r>
              <a:rPr kumimoji="1" lang="ko-KR" altLang="en-US" b="1" dirty="0"/>
              <a:t>      </a:t>
            </a:r>
            <a:r>
              <a:rPr kumimoji="1" lang="en-US" altLang="ko-KR" b="1" dirty="0"/>
              <a:t>  Quantum</a:t>
            </a:r>
            <a:r>
              <a:rPr kumimoji="1" lang="ko-KR" altLang="en-US" b="1" dirty="0"/>
              <a:t>          </a:t>
            </a:r>
            <a:r>
              <a:rPr kumimoji="1" lang="en-US" altLang="ko-KR" b="1" dirty="0"/>
              <a:t>Quantum</a:t>
            </a:r>
            <a:endParaRPr kumimoji="1" lang="ko-Kore-KR" altLang="en-US" b="1" dirty="0"/>
          </a:p>
        </p:txBody>
      </p:sp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</a:t>
            </a:r>
            <a:r>
              <a:rPr kumimoji="1" lang="en-US" altLang="ko-Kore-KR" b="1" dirty="0"/>
              <a:t>Naïve</a:t>
            </a:r>
            <a:r>
              <a:rPr lang="en-US" altLang="ko-KR" b="1" dirty="0"/>
              <a:t>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B39236-0519-5944-F38D-5A1A192F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1" y="1262746"/>
            <a:ext cx="5839519" cy="20954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C3304-31CF-D6A2-30B8-89E18A079249}"/>
              </a:ext>
            </a:extLst>
          </p:cNvPr>
          <p:cNvSpPr txBox="1"/>
          <p:nvPr/>
        </p:nvSpPr>
        <p:spPr>
          <a:xfrm>
            <a:off x="4954725" y="1542648"/>
            <a:ext cx="341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추가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Qubit</a:t>
            </a:r>
            <a:r>
              <a:rPr kumimoji="1" lang="ko-KR" altLang="en-US" b="1" dirty="0"/>
              <a:t>과 </a:t>
            </a:r>
            <a:r>
              <a:rPr kumimoji="1" lang="en-US" altLang="ko-KR" b="1" dirty="0"/>
              <a:t>CNOT </a:t>
            </a:r>
            <a:r>
              <a:rPr kumimoji="1" lang="ko-KR" altLang="en-US" b="1" dirty="0"/>
              <a:t>게이트 사용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766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LUP)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CA18B-6872-8CCD-87B9-C32B953E0073}"/>
              </a:ext>
            </a:extLst>
          </p:cNvPr>
          <p:cNvSpPr txBox="1"/>
          <p:nvPr/>
        </p:nvSpPr>
        <p:spPr>
          <a:xfrm>
            <a:off x="381440" y="1188720"/>
            <a:ext cx="104424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Linear layer</a:t>
            </a:r>
            <a:r>
              <a:rPr kumimoji="1" lang="ko-Kore-KR" altLang="en-US" sz="2400" b="1" dirty="0"/>
              <a:t>는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Matrix</a:t>
            </a:r>
            <a:r>
              <a:rPr kumimoji="1" lang="ko-KR" altLang="en-US" sz="2400" b="1" dirty="0"/>
              <a:t>로 표현할 수 있음</a:t>
            </a: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PLU</a:t>
            </a:r>
            <a:r>
              <a:rPr kumimoji="1" lang="ko-KR" altLang="en-US" sz="2400" b="1" dirty="0"/>
              <a:t> 분해를 기반으로 한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In-place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+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최적화 가능 </a:t>
            </a:r>
            <a:r>
              <a:rPr kumimoji="1" lang="en-US" altLang="ko-KR" sz="2400" b="1" dirty="0">
                <a:sym typeface="Wingdings" pitchFamily="2" charset="2"/>
              </a:rPr>
              <a:t></a:t>
            </a:r>
            <a:r>
              <a:rPr kumimoji="1" lang="ko-KR" altLang="en-US" sz="2400" b="1" dirty="0">
                <a:sym typeface="Wingdings" pitchFamily="2" charset="2"/>
              </a:rPr>
              <a:t> </a:t>
            </a:r>
            <a:r>
              <a:rPr kumimoji="1" lang="en-US" altLang="ko-KR" sz="2400" b="1" dirty="0">
                <a:sym typeface="Wingdings" pitchFamily="2" charset="2"/>
              </a:rPr>
              <a:t>CNOT</a:t>
            </a:r>
            <a:r>
              <a:rPr kumimoji="1" lang="ko-KR" altLang="en-US" sz="2400" b="1" dirty="0">
                <a:sym typeface="Wingdings" pitchFamily="2" charset="2"/>
              </a:rPr>
              <a:t> 게이트만이 사용됨</a:t>
            </a:r>
            <a:endParaRPr kumimoji="1" lang="ko-Kore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EC872E-01EC-E321-7C41-2A2C88D2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37" y="1858898"/>
            <a:ext cx="2283681" cy="2008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226A72-006B-2248-800B-9957457B7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71" y="2042397"/>
            <a:ext cx="7772400" cy="15389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5E5E04-FE00-0C54-5EBC-307D3E1159AD}"/>
                  </a:ext>
                </a:extLst>
              </p:cNvPr>
              <p:cNvSpPr txBox="1"/>
              <p:nvPr/>
            </p:nvSpPr>
            <p:spPr>
              <a:xfrm>
                <a:off x="3170433" y="2596413"/>
                <a:ext cx="45878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2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5E5E04-FE00-0C54-5EBC-307D3E115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33" y="2596413"/>
                <a:ext cx="45878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68B685EF-9870-3BA6-7136-B507235C7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37" y="4779860"/>
            <a:ext cx="5839519" cy="1615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F980B-C757-3943-2A13-134766304A6E}"/>
              </a:ext>
            </a:extLst>
          </p:cNvPr>
          <p:cNvSpPr txBox="1"/>
          <p:nvPr/>
        </p:nvSpPr>
        <p:spPr>
          <a:xfrm>
            <a:off x="7433432" y="3581314"/>
            <a:ext cx="387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</a:t>
            </a:r>
            <a:r>
              <a:rPr kumimoji="1" lang="en-US" altLang="ko-Kore-KR" dirty="0"/>
              <a:t>ermutation          </a:t>
            </a:r>
            <a:r>
              <a:rPr kumimoji="1" lang="en-US" altLang="ko-Kore-KR" b="1" dirty="0"/>
              <a:t>L</a:t>
            </a:r>
            <a:r>
              <a:rPr kumimoji="1" lang="en-US" altLang="ko-Kore-KR" dirty="0"/>
              <a:t>ower	      </a:t>
            </a:r>
            <a:r>
              <a:rPr kumimoji="1" lang="en-US" altLang="ko-Kore-KR" b="1" dirty="0"/>
              <a:t>U</a:t>
            </a:r>
            <a:r>
              <a:rPr kumimoji="1" lang="en-US" altLang="ko-Kore-KR" dirty="0"/>
              <a:t>pper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5AD40-607E-0762-A2B9-484D75C7EF6B}"/>
              </a:ext>
            </a:extLst>
          </p:cNvPr>
          <p:cNvSpPr txBox="1"/>
          <p:nvPr/>
        </p:nvSpPr>
        <p:spPr>
          <a:xfrm>
            <a:off x="2175712" y="6407388"/>
            <a:ext cx="486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Upper </a:t>
            </a:r>
            <a:r>
              <a:rPr kumimoji="1" lang="ko-KR" altLang="en-US" b="1" dirty="0">
                <a:solidFill>
                  <a:srgbClr val="FF0000"/>
                </a:solidFill>
              </a:rPr>
              <a:t>    </a:t>
            </a:r>
            <a:r>
              <a:rPr kumimoji="1" lang="en-US" altLang="ko-Kore-KR" b="1" dirty="0">
                <a:solidFill>
                  <a:srgbClr val="FF0000"/>
                </a:solidFill>
                <a:sym typeface="Wingdings" pitchFamily="2" charset="2"/>
              </a:rPr>
              <a:t> Lower 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ore-KR" b="1" dirty="0">
                <a:solidFill>
                  <a:srgbClr val="FF0000"/>
                </a:solidFill>
                <a:sym typeface="Wingdings" pitchFamily="2" charset="2"/>
              </a:rPr>
              <a:t> Permutation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 순서로 구현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0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LUP)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CA18B-6872-8CCD-87B9-C32B953E0073}"/>
              </a:ext>
            </a:extLst>
          </p:cNvPr>
          <p:cNvSpPr txBox="1"/>
          <p:nvPr/>
        </p:nvSpPr>
        <p:spPr>
          <a:xfrm>
            <a:off x="411920" y="1270000"/>
            <a:ext cx="360906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Sage</a:t>
            </a:r>
            <a:r>
              <a:rPr kumimoji="1" lang="ko-KR" altLang="en-US" sz="2400" b="1" dirty="0"/>
              <a:t>에서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PLU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분해</a:t>
            </a:r>
            <a:r>
              <a:rPr kumimoji="1" lang="ko-KR" altLang="en-US" sz="2400" b="1" dirty="0"/>
              <a:t> 가능</a:t>
            </a: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F5FE3A-0732-A4A7-9DEB-4187C84B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81" y="2124040"/>
            <a:ext cx="5839519" cy="36472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50435-0AD0-F4F9-ED03-CDE5C5FF250F}"/>
              </a:ext>
            </a:extLst>
          </p:cNvPr>
          <p:cNvSpPr txBox="1"/>
          <p:nvPr/>
        </p:nvSpPr>
        <p:spPr>
          <a:xfrm>
            <a:off x="6565280" y="376298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4B020B-3D4F-1C13-AE19-CC45354C4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610" y="1497737"/>
            <a:ext cx="4666939" cy="51525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622F6F-FA6F-1088-6EF6-4D10C70D399E}"/>
              </a:ext>
            </a:extLst>
          </p:cNvPr>
          <p:cNvSpPr txBox="1"/>
          <p:nvPr/>
        </p:nvSpPr>
        <p:spPr>
          <a:xfrm>
            <a:off x="10312400" y="2124040"/>
            <a:ext cx="77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Target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991C5-76F4-F228-D43F-D4F2DB56B339}"/>
              </a:ext>
            </a:extLst>
          </p:cNvPr>
          <p:cNvSpPr txBox="1"/>
          <p:nvPr/>
        </p:nvSpPr>
        <p:spPr>
          <a:xfrm>
            <a:off x="8827463" y="3350725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Permutation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5DD13-538B-5FEE-48A5-59398083942D}"/>
              </a:ext>
            </a:extLst>
          </p:cNvPr>
          <p:cNvSpPr txBox="1"/>
          <p:nvPr/>
        </p:nvSpPr>
        <p:spPr>
          <a:xfrm>
            <a:off x="8918903" y="4544797"/>
            <a:ext cx="772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Lower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53E9CA-80B3-2450-620C-BEF3DAA9EE31}"/>
              </a:ext>
            </a:extLst>
          </p:cNvPr>
          <p:cNvSpPr txBox="1"/>
          <p:nvPr/>
        </p:nvSpPr>
        <p:spPr>
          <a:xfrm>
            <a:off x="10297445" y="574367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Upper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2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" dirty="0"/>
              <a:t>Code 기반 PQC 양자 구현</a:t>
            </a:r>
            <a:r>
              <a:rPr lang="en-US" altLang="ko" b="1" dirty="0"/>
              <a:t>: Encoding</a:t>
            </a:r>
            <a:r>
              <a:rPr lang="en-US" altLang="ko-KR" b="1" dirty="0"/>
              <a:t> (C-Q, LUP)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B12A06-BFE1-8D30-ED52-0BC85E50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463" y="1339909"/>
            <a:ext cx="6423471" cy="10505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6588AEE-1358-6B31-062A-BC479B28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77" y="4101677"/>
            <a:ext cx="4826049" cy="26486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0E681D-FEF8-79D9-1181-854450C7D822}"/>
              </a:ext>
            </a:extLst>
          </p:cNvPr>
          <p:cNvSpPr txBox="1"/>
          <p:nvPr/>
        </p:nvSpPr>
        <p:spPr>
          <a:xfrm>
            <a:off x="947653" y="3692266"/>
            <a:ext cx="480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      Classical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	</a:t>
            </a:r>
            <a:r>
              <a:rPr kumimoji="1" lang="ko-KR" altLang="en-US" b="1" dirty="0"/>
              <a:t>      </a:t>
            </a:r>
            <a:r>
              <a:rPr kumimoji="1" lang="en-US" altLang="ko-KR" b="1" dirty="0"/>
              <a:t>  Quantum</a:t>
            </a:r>
            <a:r>
              <a:rPr kumimoji="1" lang="ko-KR" altLang="en-US" b="1" dirty="0"/>
              <a:t>          </a:t>
            </a:r>
            <a:r>
              <a:rPr kumimoji="1" lang="en-US" altLang="ko-KR" b="1" dirty="0"/>
              <a:t>Quantum</a:t>
            </a:r>
            <a:endParaRPr kumimoji="1" lang="ko-Kore-KR" altLang="en-US" b="1" dirty="0"/>
          </a:p>
        </p:txBody>
      </p:sp>
      <p:sp>
        <p:nvSpPr>
          <p:cNvPr id="10" name="왼쪽 화살표[L] 9">
            <a:extLst>
              <a:ext uri="{FF2B5EF4-FFF2-40B4-BE49-F238E27FC236}">
                <a16:creationId xmlns:a16="http://schemas.microsoft.com/office/drawing/2014/main" id="{C1CF3E4F-341B-D3A3-5140-2ED7D6B775AB}"/>
              </a:ext>
            </a:extLst>
          </p:cNvPr>
          <p:cNvSpPr/>
          <p:nvPr/>
        </p:nvSpPr>
        <p:spPr>
          <a:xfrm rot="19813953">
            <a:off x="1801758" y="3295799"/>
            <a:ext cx="568960" cy="2497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B68F3-A077-FD91-2171-B42346F8B24D}"/>
              </a:ext>
            </a:extLst>
          </p:cNvPr>
          <p:cNvSpPr txBox="1"/>
          <p:nvPr/>
        </p:nvSpPr>
        <p:spPr>
          <a:xfrm>
            <a:off x="2395179" y="2981919"/>
            <a:ext cx="24687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1"/>
                </a:solidFill>
              </a:rPr>
              <a:t>PLU Decomposition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842C9CFC-133F-9E36-34EE-C1193811F19A}"/>
              </a:ext>
            </a:extLst>
          </p:cNvPr>
          <p:cNvSpPr/>
          <p:nvPr/>
        </p:nvSpPr>
        <p:spPr>
          <a:xfrm>
            <a:off x="3516724" y="4081356"/>
            <a:ext cx="678917" cy="26486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58E09-6F27-66C1-1A88-A74AC5BBE6F6}"/>
              </a:ext>
            </a:extLst>
          </p:cNvPr>
          <p:cNvSpPr txBox="1"/>
          <p:nvPr/>
        </p:nvSpPr>
        <p:spPr>
          <a:xfrm>
            <a:off x="5459532" y="3025895"/>
            <a:ext cx="28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Inner Mixing + Permutation</a:t>
            </a:r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Only CNOT gates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왼쪽 화살표[L] 18">
            <a:extLst>
              <a:ext uri="{FF2B5EF4-FFF2-40B4-BE49-F238E27FC236}">
                <a16:creationId xmlns:a16="http://schemas.microsoft.com/office/drawing/2014/main" id="{D2AC1DAD-FD0B-C5F8-9395-E35C6CF454D3}"/>
              </a:ext>
            </a:extLst>
          </p:cNvPr>
          <p:cNvSpPr/>
          <p:nvPr/>
        </p:nvSpPr>
        <p:spPr>
          <a:xfrm rot="20105618">
            <a:off x="4277245" y="3417337"/>
            <a:ext cx="1029295" cy="1980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A2AB9B4-FB91-6E3D-D6F7-44ADDB848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75" y="1087808"/>
            <a:ext cx="3625882" cy="18432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134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865</Words>
  <Application>Microsoft Macintosh PowerPoint</Application>
  <PresentationFormat>와이드스크린</PresentationFormat>
  <Paragraphs>178</Paragraphs>
  <Slides>20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Cambria Math</vt:lpstr>
      <vt:lpstr>Office 테마</vt:lpstr>
      <vt:lpstr>Classic McEliece 양자 구현</vt:lpstr>
      <vt:lpstr>Code 기반 PQC 양자 구현</vt:lpstr>
      <vt:lpstr>Code 기반 PQC 양자 구현</vt:lpstr>
      <vt:lpstr>Code 기반 PQC 양자 구현: Encoding</vt:lpstr>
      <vt:lpstr>Code 기반 PQC 양자 구현 : Encoding (Q-Q)</vt:lpstr>
      <vt:lpstr>Code 기반 PQC 양자 구현: Encoding (C-Q, Naïve)</vt:lpstr>
      <vt:lpstr>Code 기반 PQC 양자 구현: Encoding (C-Q, LUP)</vt:lpstr>
      <vt:lpstr>Code 기반 PQC 양자 구현: Encoding (C-Q, LUP)</vt:lpstr>
      <vt:lpstr>Code 기반 PQC 양자 구현: Encoding (C-Q, LUP)</vt:lpstr>
      <vt:lpstr>Code 기반 PQC 양자 구현: Encoding (C-Q, Optimize)</vt:lpstr>
      <vt:lpstr>Code 기반 PQC 양자 구현: Encoding (C-Q, Optimize)</vt:lpstr>
      <vt:lpstr>Code 기반 PQC 양자 구현: Encoding (C-Q, Optimize)</vt:lpstr>
      <vt:lpstr>Code 기반 PQC 양자 구현: Key pair (Multiplication)</vt:lpstr>
      <vt:lpstr>Code 기반 PQC 양자 구현: Key pair (Squaring)</vt:lpstr>
      <vt:lpstr>Code 기반 PQC 양자 구현: Key pair (Inversion)</vt:lpstr>
      <vt:lpstr>Code 기반 PQC 양자 구현: Key pair (Inversion)</vt:lpstr>
      <vt:lpstr>Code 기반 PQC 양자 구현: Key pair (Inversion)</vt:lpstr>
      <vt:lpstr>Conclusion</vt:lpstr>
      <vt:lpstr>Classic McEliece : Decoding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McEliece 양자 구현</dc:title>
  <dc:creator>장경배</dc:creator>
  <cp:lastModifiedBy>장경배</cp:lastModifiedBy>
  <cp:revision>40</cp:revision>
  <dcterms:created xsi:type="dcterms:W3CDTF">2022-08-27T05:58:26Z</dcterms:created>
  <dcterms:modified xsi:type="dcterms:W3CDTF">2022-08-28T12:31:54Z</dcterms:modified>
</cp:coreProperties>
</file>