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420" r:id="rId2"/>
    <p:sldId id="275" r:id="rId3"/>
    <p:sldId id="449" r:id="rId4"/>
    <p:sldId id="461" r:id="rId5"/>
    <p:sldId id="466" r:id="rId6"/>
    <p:sldId id="444" r:id="rId7"/>
    <p:sldId id="467" r:id="rId8"/>
    <p:sldId id="465" r:id="rId9"/>
    <p:sldId id="468" r:id="rId10"/>
    <p:sldId id="457" r:id="rId11"/>
    <p:sldId id="463" r:id="rId12"/>
    <p:sldId id="297" r:id="rId13"/>
  </p:sldIdLst>
  <p:sldSz cx="12192000" cy="6858000"/>
  <p:notesSz cx="6858000" cy="9144000"/>
  <p:embeddedFontLst>
    <p:embeddedFont>
      <p:font typeface="맑은 고딕" panose="020B0503020000020004" pitchFamily="34" charset="-127"/>
      <p:regular r:id="rId16"/>
      <p:bold r:id="rId17"/>
    </p:embeddedFont>
    <p:embeddedFont>
      <p:font typeface="나눔스퀘어_ac" panose="020B0600000101010101" pitchFamily="34" charset="-127"/>
      <p:regular r:id="rId18"/>
    </p:embeddedFont>
    <p:embeddedFont>
      <p:font typeface="Cambria Math" panose="02040503050406030204" pitchFamily="18" charset="0"/>
      <p:regular r:id="rId19"/>
    </p:embeddedFont>
    <p:embeddedFont>
      <p:font typeface="NanumSquare_ac" panose="020B0600000101010101" pitchFamily="34" charset="-127"/>
      <p:regular r:id="rId20"/>
    </p:embeddedFont>
    <p:embeddedFont>
      <p:font typeface="NanumSquare_ac Bold" panose="020B0600000101010101" pitchFamily="34" charset="-127"/>
      <p:bold r:id="rId21"/>
    </p:embeddedFont>
    <p:embeddedFont>
      <p:font typeface="NanumSquare_ac ExtraBold" panose="020B0600000101010101" pitchFamily="34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CA1D0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0" autoAdjust="0"/>
    <p:restoredTop sz="91549"/>
  </p:normalViewPr>
  <p:slideViewPr>
    <p:cSldViewPr snapToGrid="0">
      <p:cViewPr>
        <p:scale>
          <a:sx n="97" d="100"/>
          <a:sy n="97" d="100"/>
        </p:scale>
        <p:origin x="1456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2023. 3. 18.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17:48:54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34,'41'0,"3"0,-2 0,5 0,1 0,5 0,-2 0,-7 0,-5 0,-13 0,1 0,1 0,-1 2,0 0,-1 0,-1 0,7-2,7 0,5 0,2 0,-4-3,-4-2,-1 0,-1-1,-3 1,-3 1,-6 1,-6 0,-5 2,-1 0,0 1,3 0,-4-2,2-2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7:20:26.6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10,'79'0,"5"0,5 0,10 0,-46 0,0 0,2 0,2 0,12 0,3 0,3 0,1 0,-1-1,0 0,-4-1,-4 1,-14 0,-2-1,45 0,-3 2,-2 0,-2 0,-1 2,-1 2,1 1,3 3,-3-1,-9 1,-12-1,-16-1,-12-3,-4-1,-1-1,0-1,1 0,-6 0,-6 0,-7 0,-2 0,6 0,10 0,5 0,0 0,-8 0,-10 0,-7 0,14 0,-8 0,13 0,-10 0,-8 0,-3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7:21:07.1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16,'73'0,"4"0,3 0,3 0,-6 0,-13 0,-21 0,-12 0,-16 0,-3 0,5 0,2 0,11-2,0-4,-17 3,0-1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7:21:15.2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0,'76'0,"-4"0,-19 0,3 0,1 0,6 0,8 0,10 0,7 0,4 0,-1 0,-5 0,-4 0,-7 0,-6 0,-5 0,-4 0,0 0,0 0,-1 0,0 0,-2 0,-3 0,-3 0,-2 0,0 0,0 0,3 0,-1 0,4 0,2 0,3 0,0 0,-3 0,-5 0,-6 0,-3 0,-6 0,-2 2,-1 0,-2 1,1 2,1-2,0 3,-2-1,-4-1,-3 0,-3-3,-2 0,-8-1,-1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7:21:35.9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82,'69'0,"13"0,9 0,-41 0,0 0,7 0,-1 0,0 0,0 0,9 0,2 0,3 0,2-1,3-2,1 0,5 0,-1 0,0 0,-2 0,-1 0,-1 0,-2 1,-1 0,-4-1,1 0,-2-1,0 0,0 1,0 1,-2-2,0 1,3 1,0 0,-2 0,0 1,2 0,0 0,0 1,-1 0,-3 0,0 0,-3 0,0 0,-6 0,-2 0,44 0,-9 0,-6 0,-2-2,-9-1,-9-1,-8 0,-9 1,-8 2,-8 1,-7 0,-10 0,-2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7:25:27.5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78,'65'0,"-9"0,-20 0,-1 0,1 0,1 0,-1 0,0 0,-2 0,-2 0,0 0,1 0,1 0,0 0,-2 0,-3 0,-1 0,2 0,0 0,-2 0,0 0,-3 0,1 0,-2 0,0 0,-1 0,0 0,-1 0,0 0,0 0,2 0,1 0,1 0,2 0,0 0,-1 0,0 0,1 0,1 0,-1-2,1 1,-2-2,0 2,2 0,3 1,2 0,0 0,-3 0,-3 0,-5 0,-2 0,0 0,1 0,2 0,1 0,1 0,-1 0,-1 0,1 0,-2 0,0 0,-3 0,-2 0,1 0,0-2,3 1,2-3,-3 1,0-1,1 1,2 0,2 0,2 1,-2 0,-1 1,-1 1,0 0,-1 0,2 0,1 0,2 0,-1-2,0 0,-1-1,2 0,-1 1,-4 0,-1 2,-4 0,-2 0,0-2,-2 1,6-2,-4 0,4 1,-6 1,1-1,5-1,-4 2,4-2,-4 2,3-1,2 0,4 0,-3 2,-2 0,-3 0,-4 0,5 0,-5 0,7 0,-5 0,-1 0,10 0,-15 0,11 0,-2 0,-4 0,10 0,-12 0,2 0,3 0,-5 0,5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17:49:02.0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74,'55'0,"3"0,-2 0,7 0,0 0,4 0,-25 0,2 0,1-1,-2-1,-2 2,-1-1,27-4,-27 1,0 0,-4 1,-1 0,-2 3,-4 0,-1 0,-2 0,1 0,1 0,2 0,2 0,4 0,-1 0,1 0,-4 0,2 0,-2 0,-1 0,3 0,-4 0,1 0,0 0,2 0,3 0,1 0,0 0,-1 0,0 0,2 0,-2 0,2-1,-2-1,-5-1,-3 1,-1-2,0-1,-1 2,3-1,-1 2,1 0,1-2,0 0,5 1,2 1,1-1,-1 1,-4-1,1 2,-3 0,-1 1,1 0,-1 0,0 0,0 0,3 0,2 0,-3 0,-1 0,1 0,-3 0,2 0,-1 0,0 0,2 0,-1 0,2 0,3 0,4 0,2 1,-1 2,-5-1,-3-1,-5 2,-3-1,-1-1,2 1,6 0,4 0,6 0,2 2,7 0,1-1,-5 1,-4-3,-9-1,2 0,3 0,3 0,2 0,0 0,-2 0,-3 0,-2 0,-1 0,-4 0,-2 0,-3 0,-3 0,1 0,3 0,4 0,6 0,3 0,2 0,2 0,1 0,1 0,-1 0,-4 0,-3 0,-7 0,-3 0,-3 0,0 0,2 0,1-1,6-2,3 1,-1-2,-2 2,-9 1,-7 0,-4 1,1 0,4 0,5 0,3 0,-2 0,-1 0,-6 0,-2 0,-1 0,1 0,-1 0,0 0,-4 0,-1 0,1 0,2 0,3 0,1 0,-2 0,-3 0,-1 0,3 0,1 0,2 0,3 0,-3 0,-1 0,-1 0,-1 0,-2 0,0 0,-1 0,2 0,-2 0,0-2,0 1,-1 0,0-3,3 3,-3-1,2 1,-1 1,-1 0,2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6:56:42.7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75,'59'0,"-2"0,-14 0,2 0,1 0,2 0,1 0,-1 0,-1 0,-6 0,0 0,0 2,1 1,-1-1,-2 0,-5-2,-5 0,-2 0,-3 0,-3 0,0 0,3 0,0 0,5 0,1 0,1 0,3 0,3 0,4 0,2 0,1-2,-2 0,-2-2,-3 0,-3 1,0-1,2 0,0-1,5-1,4 0,2 2,3 0,3 0,3 2,1-1,-1 1,-7-1,-7 1,-7 0,-1 2,6-1,8-1,9-1,0 1,-6-1,-7 1,-8 0,-3 0,-4 2,-3 0,-2 0,-3 0,-4 0,-2 0,5 0,-3 0,8 0,-8 0,1 0,-2 0,-2 0,2 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7:11:14.8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32,'60'0,"-5"0,-8 0,3 0,3 0,13 0,-3 0,-7 0,-5 0,-9 0,1 0,-1 0,-4 0,-2 0,2 0,6 0,3 0,1 0,-1-1,-3-1,0 0,6 0,4 1,4 1,-5 0,-4 0,-6 0,1 0,3 0,3 0,4 0,-1 0,2 0,2 0,3 0,3 0,-2 0,-1 0,-3 0,-3 0,2 4,2 3,2 1,2 0,-2-4,3-2,2-1,4-1,2 0,1 0,-3 0,-5 0,-3 0,-4 0,0 0,-5-1,-3-2,-3 1,-2 1,0 1,2 0,1 0,1 0,1 0,-3 0,-2 0,-1 0,-2-2,0 0,0-1,0 0,0 1,2-3,-2 1,2 0,2-1,2 3,2-2,-4 2,-9 0,-9 0,-5 1,-12 1,10 0,0-3,5 2,4-2,8 3,5 0,6 0,1 0,-8 0,-1 0,-3 0,-2 0,-3 0,-1 0,-2 0,-5 0,-3 0,0 0,-1 0,0 0,-1 0,-3 0,-1 0,3 0,-1 0,3 0,-5 1,-2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7:11:35.5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0,'73'0,"-9"0,-27 0,-2 0,-1 1,24 3,5 0,2 0,-5-2,-23-1,-1 1,-1 0,-3 0,-4-2,-2 0,-5 0,-2 0,-2 0,-4 0,6 0,-5 0,6 0,-5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7:11:40.0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60,'51'0,"2"0,-12 0,2 0,-2 0,-3 0,-2 0,2 0,0 0,1 0,3 0,0 2,0 0,2 0,0 0,0 0,-1 0,-1 0,-2 0,-1 0,1 2,3 0,5 2,3-2,1 0,-4 0,-5-2,-2 0,1-2,6 0,1 0,3 0,-2 0,-6 0,0 0,-2 0,3-2,6-2,1-3,1-2,-5 1,-3-1,2 1,2 0,2 0,-3 1,-4 3,-8 2,-7 2,-1 0,0 0,3 0,3 0,4 0,2 0,4 0,2 0,2 0,1-2,1-1,-5-1,-6 0,-7 2,-8 1,0 1,2-2,3 0,2 0,-1-1,-2 0,1 1,1 1,1 1,-1 0,-2 0,-5 0,-4 0,-3 0,-3 0,4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7:19:34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15,'59'0,"-4"0,-13 0,2 0,3 0,1 0,3 0,1 0,3 0,4 0,-2 0,0 0,-6 0,-8 0,-4 0,-1 0,0 0,4 0,2 0,0 0,1 0,0 0,0 0,-2 0,-1 0,-2 0,2 0,2 0,3 0,2 0,-1 0,0 0,-5 0,-4 0,-1 0,-1-3,2-1,-3 0,0 0,0 4,-2 0,1 0,3 0,9 0,7 0,5 0,1 0,-3 0,-2 0,-4 0,-2 0,-3 0,-1 0,1 0,1 0,1 0,3 0,1 0,3 0,2 0,-5 0,-3 0,-6 0,-1 0,3 0,3 0,2 0,2 2,0 1,-3 1,-1 0,-2 0,-4 0,-2-2,-4 0,-2-2,0 0,3 0,5 0,5 0,2 1,3 3,-1 0,1 2,2 0,4-1,2 2,1-2,-7-1,-6 0,-8-2,-5-1,-3-1,-1 0,1 0,-1 0,2 0,0 0,3 0,3 0,-2-2,2 0,-1 0,2-2,0 2,-1-1,1 2,3 1,1 0,-1 0,-2 0,-2 0,1 0,1 0,-3 0,-3 0,0 0,-3 0,0 0,-2 0,-2 0,1 0,1 0,3 0,-1 0,0 0,-1 0,1 0,0 0,-1 0,-1 0,-1 0,-1 0,-2 0,-1 0,0 0,0 0,-1 0,-1 0,-1 0,1 0,3 0,4 0,-1 0,1 0,-1 0,1 0,1 0,0 0,1 0,-1 0,0 0,0 0,-4 0,-5 0,-4 0,-3 0,5 0,6 0,3 0,1 0,-5 0,-9 0,-2 0,3 0,0 0,4 0,-2 0,-7 0,6 0,4 0,13 2,2 0,-4 0,-14 0,-9-1,4 3,0-1,8 0,0-2,-12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7:19:38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64,'60'0,"-4"0,-14 0,0 0,3 0,25 0,19 0,7 0,0 0,-16 0,0 0,-4 0,-4 0,-6 0,-5 0,-1 0,-1 0,1 0,-1 0,-2 0,-5 0,-3 0,-3 0,-2 0,-2-3,-1-2,-3 1,-2 0,-2 4,-2-2,0 0,2 0,2-1,2 0,2-1,1 1,-3-1,1 0,0 0,1 0,4 0,-3 0,-6 2,-8 0,-9 2,-1 0,3 0,4 0,1 0,-1 0,-3 0,-1 0,3 0,2 0,0 0,-5 0,-6 0,-2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18T17:20:13.3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10,'85'0,"0"0,10 0,-5 0,-14 0,-3 0,-1 0,2 0,2 0,0 0,-7 0,0 0,4 0,2 0,0 0,-11 0,-16 0,-14 0,-11 0,2 0,10 0,13 0,10 0,1 0,-5 0,-6 0,-1 0,2 0,4 0,4 0,5-1,0-1,-2-1,-5 1,-9 1,-6 1,-10 0,-7 0,-6 0,-4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2023. 3. 18.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88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Ancilla</a:t>
            </a:r>
            <a:r>
              <a:rPr kumimoji="1" lang="ko-KR" altLang="en-US" dirty="0"/>
              <a:t>도 확인하기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2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3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24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95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7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4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53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1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230CE4-439C-A4D2-9D62-C3E317FB17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C416BF-0ECB-28FC-186F-CC638CE1BE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670240-5FF6-DE9A-0EF1-F9A96C675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435984" y="6469638"/>
            <a:ext cx="2743200" cy="365125"/>
          </a:xfrm>
        </p:spPr>
        <p:txBody>
          <a:bodyPr/>
          <a:lstStyle>
            <a:lvl1pPr>
              <a:defRPr sz="1800" b="1" i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  <p:sldLayoutId id="2147483672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UP6vqugMj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3" Type="http://schemas.openxmlformats.org/officeDocument/2006/relationships/image" Target="../media/image5.png"/><Relationship Id="rId12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11" Type="http://schemas.openxmlformats.org/officeDocument/2006/relationships/image" Target="../media/image12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1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4.xml"/><Relationship Id="rId18" Type="http://schemas.openxmlformats.org/officeDocument/2006/relationships/customXml" Target="../ink/ink6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customXml" Target="../ink/ink5.xml"/><Relationship Id="rId10" Type="http://schemas.openxmlformats.org/officeDocument/2006/relationships/image" Target="../media/image13.png"/><Relationship Id="rId19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10.xml"/><Relationship Id="rId18" Type="http://schemas.openxmlformats.org/officeDocument/2006/relationships/image" Target="../media/image29.png"/><Relationship Id="rId3" Type="http://schemas.openxmlformats.org/officeDocument/2006/relationships/image" Target="../media/image20.png"/><Relationship Id="rId21" Type="http://schemas.openxmlformats.org/officeDocument/2006/relationships/image" Target="../media/image31.png"/><Relationship Id="rId7" Type="http://schemas.openxmlformats.org/officeDocument/2006/relationships/customXml" Target="../ink/ink7.xml"/><Relationship Id="rId12" Type="http://schemas.openxmlformats.org/officeDocument/2006/relationships/image" Target="../media/image26.png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customXml" Target="../ink/ink9.xml"/><Relationship Id="rId5" Type="http://schemas.openxmlformats.org/officeDocument/2006/relationships/image" Target="../media/image22.png"/><Relationship Id="rId15" Type="http://schemas.openxmlformats.org/officeDocument/2006/relationships/customXml" Target="../ink/ink11.xml"/><Relationship Id="rId23" Type="http://schemas.openxmlformats.org/officeDocument/2006/relationships/image" Target="../media/image32.png"/><Relationship Id="rId10" Type="http://schemas.openxmlformats.org/officeDocument/2006/relationships/image" Target="../media/image25.png"/><Relationship Id="rId19" Type="http://schemas.openxmlformats.org/officeDocument/2006/relationships/customXml" Target="../ink/ink13.xml"/><Relationship Id="rId4" Type="http://schemas.openxmlformats.org/officeDocument/2006/relationships/image" Target="../media/image21.png"/><Relationship Id="rId9" Type="http://schemas.openxmlformats.org/officeDocument/2006/relationships/customXml" Target="../ink/ink8.xml"/><Relationship Id="rId14" Type="http://schemas.openxmlformats.org/officeDocument/2006/relationships/image" Target="../media/image27.png"/><Relationship Id="rId22" Type="http://schemas.openxmlformats.org/officeDocument/2006/relationships/customXml" Target="../ink/ink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5795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ko-KR" sz="4400" b="1" dirty="0">
                <a:solidFill>
                  <a:srgbClr val="2E75B6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Draper Adder</a:t>
            </a:r>
            <a:endParaRPr kumimoji="1" lang="ko-KR" altLang="en-US" sz="4400" b="1" dirty="0">
              <a:solidFill>
                <a:srgbClr val="2E75B6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3706263"/>
            <a:ext cx="12192001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임세진 </a:t>
            </a:r>
          </a:p>
          <a:p>
            <a:pPr>
              <a:lnSpc>
                <a:spcPct val="150000"/>
              </a:lnSpc>
            </a:pPr>
            <a:r>
              <a:rPr kumimoji="1" lang="en" altLang="ko-KR" sz="2800" dirty="0">
                <a:latin typeface="NanumSquare_ac" panose="020B0600000101010101" pitchFamily="34" charset="-127"/>
                <a:ea typeface="NanumSquare_ac" panose="020B0600000101010101" pitchFamily="34" charset="-127"/>
                <a:hlinkClick r:id="rId3"/>
              </a:rPr>
              <a:t>https://youtu.be/NUP6vqugMjU</a:t>
            </a:r>
            <a:endParaRPr kumimoji="1" lang="en-US" altLang="ko-KR" sz="28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FE38EB-0A22-03A9-07F8-E68F1747C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34" y="5793643"/>
            <a:ext cx="798662" cy="10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03.</a:t>
            </a:r>
            <a:r>
              <a:rPr kumimoji="1" lang="ko-KR" altLang="en-US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Future Work</a:t>
            </a:r>
            <a:r>
              <a:rPr kumimoji="1" lang="ko-KR" altLang="en-US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R" sz="28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(1,2</a:t>
            </a:r>
            <a:r>
              <a:rPr kumimoji="1" lang="ko-KR" altLang="en-US" sz="28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번 구현하여 다음주 세미나 진행 예정</a:t>
            </a:r>
            <a:r>
              <a:rPr kumimoji="1" lang="en-US" altLang="ko-KR" sz="28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)</a:t>
            </a:r>
            <a:endParaRPr kumimoji="1" lang="ko-KR" altLang="en-US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82F32B-470F-60AE-E14A-F77A4C50F0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D24C2694-1909-999F-E5FE-C3B89524D3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28861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kumimoji="1"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Generic Adder</a:t>
                </a:r>
                <a:r>
                  <a:rPr kumimoji="1" lang="ko-KR" altLang="en-US" sz="2000" dirty="0" err="1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를</a:t>
                </a:r>
                <a:r>
                  <a:rPr kumimoji="1"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modular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2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32</m:t>
                        </m:r>
                      </m:sup>
                    </m:sSup>
                  </m:oMath>
                </a14:m>
                <a:r>
                  <a:rPr kumimoji="1"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Adder</a:t>
                </a:r>
                <a:r>
                  <a:rPr kumimoji="1"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로</a:t>
                </a:r>
                <a:r>
                  <a:rPr kumimoji="1"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kumimoji="1"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구조 수정</a:t>
                </a:r>
                <a:endParaRPr kumimoji="1"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kumimoji="1"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Eurocrypt’20</a:t>
                </a:r>
                <a:r>
                  <a:rPr kumimoji="1" lang="ko-Kore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에서 제안된</a:t>
                </a:r>
                <a:r>
                  <a:rPr kumimoji="1" lang="en-US" altLang="ko-Kore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kumimoji="1" lang="en-US" altLang="ko-Kore-KR" sz="20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Quantum AND gate</a:t>
                </a:r>
                <a:r>
                  <a:rPr kumimoji="1" lang="ko-KR" altLang="en-US" sz="2000" dirty="0" err="1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를</a:t>
                </a:r>
                <a:r>
                  <a:rPr kumimoji="1"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kumimoji="1" lang="en-US" altLang="ko-KR" sz="2000" dirty="0" err="1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Drapper</a:t>
                </a:r>
                <a:r>
                  <a:rPr kumimoji="1"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Adder</a:t>
                </a:r>
                <a:r>
                  <a:rPr kumimoji="1"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</a:t>
                </a:r>
                <a:r>
                  <a:rPr kumimoji="1"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Toffoli gate</a:t>
                </a:r>
                <a:r>
                  <a:rPr kumimoji="1"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대신 적용하여 최적화</a:t>
                </a:r>
                <a:endParaRPr kumimoji="1"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T-depth : 1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한번의 </a:t>
                </a: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AND </a:t>
                </a:r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연산에 </a:t>
                </a: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1</a:t>
                </a:r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개의 </a:t>
                </a:r>
                <a:r>
                  <a:rPr kumimoji="1" lang="en-US" altLang="ko-Kore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Ancilla</a:t>
                </a:r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사용</a:t>
                </a:r>
                <a:r>
                  <a:rPr kumimoji="1" lang="en-US" altLang="ko-Kore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(</a:t>
                </a:r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다시</a:t>
                </a:r>
                <a:r>
                  <a:rPr kumimoji="1" lang="en-US" altLang="ko-KR" sz="1600" b="0" dirty="0">
                    <a:ea typeface="NanumSquare_ac Bold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d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|0</m:t>
                        </m:r>
                      </m:e>
                    </m:d>
                  </m:oMath>
                </a14:m>
                <a:r>
                  <a:rPr kumimoji="1" lang="ko-KR" altLang="en-US" sz="1600" dirty="0" err="1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으로</a:t>
                </a:r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초기화 </a:t>
                </a: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</a:t>
                </a:r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</a:t>
                </a:r>
                <a:r>
                  <a:rPr kumimoji="1" lang="ko-KR" altLang="en-US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재활용 가능</a:t>
                </a: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kumimoji="1"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SHA2 </a:t>
                </a:r>
                <a:r>
                  <a:rPr kumimoji="1"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구현</a:t>
                </a:r>
                <a:r>
                  <a:rPr kumimoji="1"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 </a:t>
                </a:r>
                <a:r>
                  <a:rPr kumimoji="1"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회로 최적화</a:t>
                </a:r>
                <a:r>
                  <a:rPr kumimoji="1" lang="en-US" altLang="ko-KR" sz="16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endParaRPr kumimoji="1"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D24C2694-1909-999F-E5FE-C3B89524D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288616"/>
              </a:xfrm>
              <a:blipFill>
                <a:blip r:embed="rId3"/>
                <a:stretch>
                  <a:fillRect l="-446" r="-55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75956ADF-990E-DA79-E7F9-D40ABEE0A77A}"/>
              </a:ext>
            </a:extLst>
          </p:cNvPr>
          <p:cNvGrpSpPr/>
          <p:nvPr/>
        </p:nvGrpSpPr>
        <p:grpSpPr>
          <a:xfrm>
            <a:off x="7112456" y="2426157"/>
            <a:ext cx="5188726" cy="3405763"/>
            <a:chOff x="7317610" y="1757776"/>
            <a:chExt cx="4236747" cy="297406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A94306-28EB-856E-733A-10225178FA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7"/>
            <a:stretch/>
          </p:blipFill>
          <p:spPr>
            <a:xfrm>
              <a:off x="7563946" y="1757776"/>
              <a:ext cx="3744076" cy="254792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E26491-96D1-9791-21A6-27D1AEEE024D}"/>
                </a:ext>
              </a:extLst>
            </p:cNvPr>
            <p:cNvSpPr txBox="1"/>
            <p:nvPr/>
          </p:nvSpPr>
          <p:spPr>
            <a:xfrm>
              <a:off x="7317610" y="4305698"/>
              <a:ext cx="4236747" cy="4261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ore-KR" sz="16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Quantum AND gate</a:t>
              </a:r>
              <a:endParaRPr lang="ko-Kore-KR" altLang="en-US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6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AA44950E-B2F5-D735-BC3E-5104472602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88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올바르게 구현한 것이 맞는지 확인</a:t>
            </a:r>
            <a:r>
              <a:rPr kumimoji="1"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해야하는 요소들</a:t>
            </a:r>
            <a:endParaRPr kumimoji="1"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kumimoji="1"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덧셈 후 </a:t>
            </a: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sum, ancilla, a, b </a:t>
            </a:r>
            <a:r>
              <a:rPr kumimoji="1"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값 확인</a:t>
            </a:r>
            <a:endParaRPr kumimoji="1"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kumimoji="1"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논문의 </a:t>
            </a: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Overall depth</a:t>
            </a:r>
            <a:r>
              <a:rPr kumimoji="1"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와</a:t>
            </a: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비교</a:t>
            </a:r>
            <a:endParaRPr kumimoji="1"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kumimoji="1"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kumimoji="1"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kumimoji="1" lang="en-US" altLang="ko-KR" sz="1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kumimoji="1"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</a:t>
            </a:r>
            <a:r>
              <a:rPr kumimoji="1"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이 큰 수 일 때도 잘 동작하는지 확인</a:t>
            </a:r>
            <a:endParaRPr kumimoji="1"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04.</a:t>
            </a:r>
            <a:r>
              <a:rPr kumimoji="1" lang="ko-KR" altLang="en-US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R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Demo</a:t>
            </a:r>
            <a:endParaRPr kumimoji="1" lang="ko-KR" altLang="en-US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82F32B-470F-60AE-E14A-F77A4C50F0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2F808E-DBB9-5C85-FDB3-32668D99D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1" y="3091075"/>
            <a:ext cx="5261610" cy="1046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213EF6-1CF7-A6A0-D749-F655235EA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85" r="7120"/>
          <a:stretch/>
        </p:blipFill>
        <p:spPr>
          <a:xfrm>
            <a:off x="5660851" y="3091076"/>
            <a:ext cx="6226352" cy="104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32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4400" b="1" dirty="0">
                <a:solidFill>
                  <a:srgbClr val="00206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감사합니다 </a:t>
            </a:r>
            <a:r>
              <a:rPr kumimoji="1" lang="en-US" altLang="ko-KR" sz="4400" b="1" dirty="0">
                <a:solidFill>
                  <a:srgbClr val="002060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  <a:sym typeface="Wingdings" pitchFamily="2" charset="2"/>
              </a:rPr>
              <a:t></a:t>
            </a:r>
            <a:endParaRPr kumimoji="1" lang="ko-KR" altLang="en-US" sz="4400" b="1" dirty="0">
              <a:solidFill>
                <a:srgbClr val="002060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B73D1-009D-8C72-77FC-942A102CD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79" y="5588000"/>
            <a:ext cx="1524000" cy="127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53C420-370A-8626-B821-B6E2BB58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66" y="5073259"/>
            <a:ext cx="1870197" cy="20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Draper Adder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Implementation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Future Work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Demo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31F9E-15F5-A7CF-5D26-3D0DD4E25E3F}"/>
              </a:ext>
            </a:extLst>
          </p:cNvPr>
          <p:cNvSpPr/>
          <p:nvPr/>
        </p:nvSpPr>
        <p:spPr>
          <a:xfrm>
            <a:off x="3684494" y="4744495"/>
            <a:ext cx="7628965" cy="1004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01.</a:t>
            </a:r>
            <a:r>
              <a:rPr kumimoji="1" lang="ko-KR" altLang="en-US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R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Draper Adder</a:t>
            </a:r>
            <a:endParaRPr kumimoji="1" lang="ko-KR" altLang="en-US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8060D1-575C-59A9-F79C-8DBCD4C911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4A2CF3F-3E0B-5CF1-C0DE-43E3DE3AF05D}"/>
              </a:ext>
            </a:extLst>
          </p:cNvPr>
          <p:cNvGrpSpPr/>
          <p:nvPr/>
        </p:nvGrpSpPr>
        <p:grpSpPr>
          <a:xfrm>
            <a:off x="4497286" y="1171734"/>
            <a:ext cx="7402472" cy="1768732"/>
            <a:chOff x="484788" y="4953058"/>
            <a:chExt cx="7402472" cy="1768732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FA4F3BD-3E43-0033-079E-3B66A9FCF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788" y="4953058"/>
              <a:ext cx="7402472" cy="17687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D82C3E-7783-04A2-F81D-104931654FC3}"/>
                </a:ext>
              </a:extLst>
            </p:cNvPr>
            <p:cNvSpPr txBox="1"/>
            <p:nvPr/>
          </p:nvSpPr>
          <p:spPr>
            <a:xfrm>
              <a:off x="6906663" y="6269551"/>
              <a:ext cx="980597" cy="4261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sz="1600" b="1" dirty="0">
                  <a:solidFill>
                    <a:srgbClr val="2E75B6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주요 연산</a:t>
              </a:r>
              <a:endParaRPr lang="ko-Kore-KR" altLang="en-US" sz="1600" b="1" dirty="0">
                <a:solidFill>
                  <a:srgbClr val="2E75B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B7589F75-B061-7E8D-D853-A19626B3C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021" y="3138501"/>
            <a:ext cx="5971958" cy="3492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25DC33-BB1A-4711-AB84-7853D667D4C4}"/>
              </a:ext>
            </a:extLst>
          </p:cNvPr>
          <p:cNvGrpSpPr/>
          <p:nvPr/>
        </p:nvGrpSpPr>
        <p:grpSpPr>
          <a:xfrm>
            <a:off x="249753" y="1175022"/>
            <a:ext cx="4085366" cy="1739347"/>
            <a:chOff x="484788" y="1389554"/>
            <a:chExt cx="3789966" cy="146231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6EEF403-7BBD-0304-1A1B-422FFCB3F1F2}"/>
                </a:ext>
              </a:extLst>
            </p:cNvPr>
            <p:cNvGrpSpPr/>
            <p:nvPr/>
          </p:nvGrpSpPr>
          <p:grpSpPr>
            <a:xfrm>
              <a:off x="484788" y="1389554"/>
              <a:ext cx="3789966" cy="1462315"/>
              <a:chOff x="411920" y="1215571"/>
              <a:chExt cx="5477251" cy="2130685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A0C521D3-8B5D-8FBD-8994-CE3D1A1E2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920" y="1215571"/>
                <a:ext cx="5477251" cy="213068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3" name="잉크 32">
                    <a:extLst>
                      <a:ext uri="{FF2B5EF4-FFF2-40B4-BE49-F238E27FC236}">
                        <a16:creationId xmlns:a16="http://schemas.microsoft.com/office/drawing/2014/main" id="{4316B1E7-C015-A56D-F928-78B0191AAE57}"/>
                      </a:ext>
                    </a:extLst>
                  </p14:cNvPr>
                  <p14:cNvContentPartPr/>
                  <p14:nvPr/>
                </p14:nvContentPartPr>
                <p14:xfrm>
                  <a:off x="2852811" y="1891783"/>
                  <a:ext cx="525960" cy="18360"/>
                </p14:xfrm>
              </p:contentPart>
            </mc:Choice>
            <mc:Fallback xmlns="">
              <p:pic>
                <p:nvPicPr>
                  <p:cNvPr id="33" name="잉크 32">
                    <a:extLst>
                      <a:ext uri="{FF2B5EF4-FFF2-40B4-BE49-F238E27FC236}">
                        <a16:creationId xmlns:a16="http://schemas.microsoft.com/office/drawing/2014/main" id="{4316B1E7-C015-A56D-F928-78B0191AAE5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774775" y="1738783"/>
                    <a:ext cx="681511" cy="3238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4" name="잉크 33">
                    <a:extLst>
                      <a:ext uri="{FF2B5EF4-FFF2-40B4-BE49-F238E27FC236}">
                        <a16:creationId xmlns:a16="http://schemas.microsoft.com/office/drawing/2014/main" id="{A4B99881-8B1E-4665-6FAB-0263657FB994}"/>
                      </a:ext>
                    </a:extLst>
                  </p14:cNvPr>
                  <p14:cNvContentPartPr/>
                  <p14:nvPr/>
                </p14:nvContentPartPr>
                <p14:xfrm>
                  <a:off x="2948211" y="1530703"/>
                  <a:ext cx="2688120" cy="32760"/>
                </p14:xfrm>
              </p:contentPart>
            </mc:Choice>
            <mc:Fallback xmlns="">
              <p:pic>
                <p:nvPicPr>
                  <p:cNvPr id="34" name="잉크 33">
                    <a:extLst>
                      <a:ext uri="{FF2B5EF4-FFF2-40B4-BE49-F238E27FC236}">
                        <a16:creationId xmlns:a16="http://schemas.microsoft.com/office/drawing/2014/main" id="{A4B99881-8B1E-4665-6FAB-0263657FB994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870174" y="1374703"/>
                    <a:ext cx="2843674" cy="344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69778D-58D7-54FD-6380-86FC17B984C1}"/>
                </a:ext>
              </a:extLst>
            </p:cNvPr>
            <p:cNvSpPr txBox="1"/>
            <p:nvPr/>
          </p:nvSpPr>
          <p:spPr>
            <a:xfrm>
              <a:off x="1086442" y="2305627"/>
              <a:ext cx="2586658" cy="42614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ore-KR" sz="1600" b="1" dirty="0">
                  <a:solidFill>
                    <a:srgbClr val="2E75B6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rPr>
                <a:t>Carry Lookahead Adder</a:t>
              </a:r>
              <a:endParaRPr lang="ko-Kore-KR" altLang="en-US" sz="1600" b="1" dirty="0">
                <a:solidFill>
                  <a:srgbClr val="2E75B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976BFF-C87B-01A7-4960-DDC39B8AF3A7}"/>
              </a:ext>
            </a:extLst>
          </p:cNvPr>
          <p:cNvSpPr/>
          <p:nvPr/>
        </p:nvSpPr>
        <p:spPr>
          <a:xfrm>
            <a:off x="5881816" y="1234501"/>
            <a:ext cx="1581665" cy="3471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761FF1-B421-34B9-8917-1D67DF708019}"/>
              </a:ext>
            </a:extLst>
          </p:cNvPr>
          <p:cNvSpPr/>
          <p:nvPr/>
        </p:nvSpPr>
        <p:spPr>
          <a:xfrm>
            <a:off x="5881815" y="1696300"/>
            <a:ext cx="1754661" cy="3471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83658E-EAD8-ECC8-8F48-33DF1A7E66F1}"/>
              </a:ext>
            </a:extLst>
          </p:cNvPr>
          <p:cNvSpPr/>
          <p:nvPr/>
        </p:nvSpPr>
        <p:spPr>
          <a:xfrm>
            <a:off x="5881815" y="2141063"/>
            <a:ext cx="1433386" cy="3471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CDF0B-CC20-18E8-67F9-BBEBC3633A1E}"/>
              </a:ext>
            </a:extLst>
          </p:cNvPr>
          <p:cNvSpPr/>
          <p:nvPr/>
        </p:nvSpPr>
        <p:spPr>
          <a:xfrm>
            <a:off x="6107430" y="2564391"/>
            <a:ext cx="3789405" cy="3471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6207AF-612E-D8AF-F576-38970D3D5C65}"/>
              </a:ext>
            </a:extLst>
          </p:cNvPr>
          <p:cNvSpPr txBox="1"/>
          <p:nvPr/>
        </p:nvSpPr>
        <p:spPr>
          <a:xfrm>
            <a:off x="7718339" y="3599819"/>
            <a:ext cx="1510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모든 </a:t>
            </a:r>
            <a:r>
              <a:rPr kumimoji="1" lang="en-US" altLang="ko-KR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ancilla</a:t>
            </a:r>
            <a:r>
              <a:rPr kumimoji="1" lang="ko-KR" altLang="en-US" sz="14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사용</a:t>
            </a:r>
            <a:endParaRPr kumimoji="1" lang="en-US" altLang="ko-KR" sz="14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538580-089E-7131-09DC-3005924532FA}"/>
                  </a:ext>
                </a:extLst>
              </p:cNvPr>
              <p:cNvSpPr txBox="1"/>
              <p:nvPr/>
            </p:nvSpPr>
            <p:spPr>
              <a:xfrm>
                <a:off x="7718339" y="6237001"/>
                <a:ext cx="21670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ko-KR" altLang="en-US" sz="14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사용한 </a:t>
                </a:r>
                <a:r>
                  <a:rPr kumimoji="1" lang="en-US" altLang="ko-KR" sz="14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ancilla</a:t>
                </a:r>
                <a:r>
                  <a:rPr kumimoji="1" lang="ko-KR" altLang="en-US" sz="14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dPr>
                      <m:e>
                        <m:r>
                          <a:rPr kumimoji="1" lang="en-US" altLang="ko-KR" sz="1400" i="1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|0</m:t>
                        </m:r>
                      </m:e>
                    </m:d>
                  </m:oMath>
                </a14:m>
                <a:r>
                  <a:rPr kumimoji="1" lang="ko-KR" altLang="en-US" sz="1400" b="1" dirty="0" err="1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으로</a:t>
                </a:r>
                <a:r>
                  <a:rPr kumimoji="1" lang="ko-KR" altLang="en-US" sz="14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복구</a:t>
                </a:r>
                <a:endParaRPr kumimoji="1" lang="en-US" altLang="ko-KR" sz="14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538580-089E-7131-09DC-30059245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339" y="6237001"/>
                <a:ext cx="2167066" cy="307777"/>
              </a:xfrm>
              <a:prstGeom prst="rect">
                <a:avLst/>
              </a:prstGeom>
              <a:blipFill>
                <a:blip r:embed="rId14"/>
                <a:stretch>
                  <a:fillRect l="-581" t="-104000" b="-16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65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01.</a:t>
            </a:r>
            <a:r>
              <a:rPr kumimoji="1" lang="ko-KR" altLang="en-US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R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Draper Adder</a:t>
            </a:r>
            <a:endParaRPr kumimoji="1" lang="ko-KR" altLang="en-US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8060D1-575C-59A9-F79C-8DBCD4C911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0F4E5E8-75F3-5B32-D204-753B446DE075}"/>
              </a:ext>
            </a:extLst>
          </p:cNvPr>
          <p:cNvGrpSpPr/>
          <p:nvPr/>
        </p:nvGrpSpPr>
        <p:grpSpPr>
          <a:xfrm>
            <a:off x="154829" y="1071761"/>
            <a:ext cx="4587073" cy="3744080"/>
            <a:chOff x="238927" y="1203840"/>
            <a:chExt cx="5615640" cy="445031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D72D59-E521-6F2B-6E74-8F06301E7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927" y="1203840"/>
              <a:ext cx="5615640" cy="4450319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</p:pic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7186239-353F-6A6B-02B8-65328F5EEDE4}"/>
                </a:ext>
              </a:extLst>
            </p:cNvPr>
            <p:cNvCxnSpPr/>
            <p:nvPr/>
          </p:nvCxnSpPr>
          <p:spPr>
            <a:xfrm>
              <a:off x="716890" y="1945843"/>
              <a:ext cx="264810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AC005F02-D820-D96D-9552-CAF8EFCC8399}"/>
                </a:ext>
              </a:extLst>
            </p:cNvPr>
            <p:cNvCxnSpPr>
              <a:cxnSpLocks/>
            </p:cNvCxnSpPr>
            <p:nvPr/>
          </p:nvCxnSpPr>
          <p:spPr>
            <a:xfrm>
              <a:off x="3746572" y="1953158"/>
              <a:ext cx="1951969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7897CA9-2FCE-ED49-6308-11C8F1CDD7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681"/>
          <a:stretch/>
        </p:blipFill>
        <p:spPr>
          <a:xfrm>
            <a:off x="154829" y="4917692"/>
            <a:ext cx="4204997" cy="177817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9C82F4-236E-5DB6-BE0D-F732C0A54FD4}"/>
                  </a:ext>
                </a:extLst>
              </p:cNvPr>
              <p:cNvSpPr txBox="1"/>
              <p:nvPr/>
            </p:nvSpPr>
            <p:spPr>
              <a:xfrm>
                <a:off x="2809366" y="3290500"/>
                <a:ext cx="24083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ko-KR" sz="12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Step 2)</a:t>
                </a:r>
                <a:r>
                  <a:rPr kumimoji="1" lang="ko-KR" altLang="en-US" sz="12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200" b="1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sSubPr>
                      <m:e>
                        <m:r>
                          <a:rPr kumimoji="1" lang="en-US" altLang="ko-KR" sz="1200" b="1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𝑷</m:t>
                        </m:r>
                      </m:e>
                      <m:sub>
                        <m:r>
                          <a:rPr kumimoji="1" lang="en-US" altLang="ko-KR" sz="1200" b="1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R" sz="1200" b="1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dPr>
                      <m:e>
                        <m:r>
                          <a:rPr kumimoji="1" lang="en-US" altLang="ko-KR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𝒊</m:t>
                        </m:r>
                      </m:e>
                    </m:d>
                    <m:r>
                      <a:rPr kumimoji="1" lang="en-US" altLang="ko-KR" sz="1200" b="1" i="1" smtClean="0"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=</m:t>
                    </m:r>
                    <m:r>
                      <a:rPr kumimoji="1" lang="en-US" altLang="ko-KR" sz="1200" b="1" i="1" smtClean="0"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1200" b="1" i="1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dPr>
                      <m:e>
                        <m:r>
                          <a:rPr kumimoji="1" lang="en-US" altLang="ko-KR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𝒊</m:t>
                        </m:r>
                        <m:r>
                          <a:rPr kumimoji="1" lang="en-US" altLang="ko-KR" sz="1200" b="1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, </m:t>
                        </m:r>
                        <m:r>
                          <a:rPr kumimoji="1" lang="en-US" altLang="ko-KR" sz="1200" b="1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𝒊</m:t>
                        </m:r>
                        <m:r>
                          <a:rPr kumimoji="1" lang="en-US" altLang="ko-KR" sz="1200" b="1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+</m:t>
                        </m:r>
                        <m:r>
                          <a:rPr kumimoji="1" lang="en-US" altLang="ko-KR" sz="1200" b="1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𝟏</m:t>
                        </m:r>
                      </m:e>
                    </m:d>
                    <m:r>
                      <a:rPr kumimoji="1" lang="en-US" altLang="ko-KR" sz="1200" b="1" i="1" smtClean="0"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=</m:t>
                    </m:r>
                    <m:r>
                      <a:rPr kumimoji="1" lang="en-US" altLang="ko-KR" sz="1200" b="1" i="1" smtClean="0"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𝒃</m:t>
                    </m:r>
                    <m:r>
                      <a:rPr kumimoji="1" lang="en-US" altLang="ko-KR" sz="1200" b="1" i="1" smtClean="0"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[</m:t>
                    </m:r>
                    <m:r>
                      <a:rPr kumimoji="1" lang="en-US" altLang="ko-KR" sz="1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𝒊</m:t>
                    </m:r>
                    <m:r>
                      <a:rPr kumimoji="1" lang="en-US" altLang="ko-KR" sz="1200" b="1" i="1" smtClean="0"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]</m:t>
                    </m:r>
                  </m:oMath>
                </a14:m>
                <a:endParaRPr kumimoji="1" lang="en-US" altLang="ko-KR" sz="12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9C82F4-236E-5DB6-BE0D-F732C0A54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366" y="3290500"/>
                <a:ext cx="2408324" cy="276999"/>
              </a:xfrm>
              <a:prstGeom prst="rect">
                <a:avLst/>
              </a:prstGeom>
              <a:blipFill>
                <a:blip r:embed="rId5"/>
                <a:stretch>
                  <a:fillRect t="-4545" b="-181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143702-91DC-2C57-92D0-6E3C7613E4B1}"/>
                  </a:ext>
                </a:extLst>
              </p:cNvPr>
              <p:cNvSpPr txBox="1"/>
              <p:nvPr/>
            </p:nvSpPr>
            <p:spPr>
              <a:xfrm>
                <a:off x="3986755" y="2848568"/>
                <a:ext cx="191175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ko-KR" sz="12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Step 1)</a:t>
                </a:r>
                <a:r>
                  <a:rPr kumimoji="1" lang="ko-KR" altLang="en-US" sz="12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200" b="1" i="0" smtClean="0"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𝐙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1200" b="1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dPr>
                      <m:e>
                        <m:r>
                          <a:rPr kumimoji="1" lang="en-US" altLang="ko-KR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𝟏</m:t>
                        </m:r>
                      </m:e>
                    </m:d>
                    <m:r>
                      <a:rPr kumimoji="1" lang="en-US" altLang="ko-KR" sz="1200" b="1" i="1" smtClean="0"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=</m:t>
                    </m:r>
                    <m:r>
                      <a:rPr kumimoji="1" lang="en-US" altLang="ko-KR" sz="1200" b="1" i="1" smtClean="0"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1200" b="1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dPr>
                      <m:e>
                        <m:r>
                          <a:rPr kumimoji="1" lang="en-US" altLang="ko-KR" sz="1200" b="1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𝟎</m:t>
                        </m:r>
                        <m:r>
                          <a:rPr kumimoji="1" lang="en-US" altLang="ko-KR" sz="1200" b="1" i="1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,</m:t>
                        </m:r>
                        <m:r>
                          <a:rPr kumimoji="1" lang="en-US" altLang="ko-KR" sz="1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𝟏</m:t>
                        </m:r>
                      </m:e>
                    </m:d>
                    <m:r>
                      <a:rPr kumimoji="1" lang="en-US" altLang="ko-KR" sz="1200" b="1" i="1" smtClean="0"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 </m:t>
                    </m:r>
                  </m:oMath>
                </a14:m>
                <a:endParaRPr kumimoji="1" lang="en-US" altLang="ko-KR" sz="12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143702-91DC-2C57-92D0-6E3C7613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55" y="2848568"/>
                <a:ext cx="1911754" cy="276999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AD10AB-6DE9-7E1E-193D-143BDF56622F}"/>
                  </a:ext>
                </a:extLst>
              </p:cNvPr>
              <p:cNvSpPr txBox="1"/>
              <p:nvPr/>
            </p:nvSpPr>
            <p:spPr>
              <a:xfrm>
                <a:off x="3302618" y="5241517"/>
                <a:ext cx="24083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</m:ctrlPr>
                        </m:sSubPr>
                        <m:e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𝑷</m:t>
                          </m:r>
                        </m:e>
                        <m:sub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𝟏</m:t>
                          </m:r>
                        </m:e>
                      </m:d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</m:ctrlPr>
                        </m:sSubPr>
                        <m:e>
                          <m:r>
                            <a:rPr kumimoji="1" lang="en-US" altLang="ko-KR" sz="1200" b="1" i="1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𝑷</m:t>
                          </m:r>
                        </m:e>
                        <m:sub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𝟐</m:t>
                          </m:r>
                        </m:e>
                      </m:d>
                      <m:sSub>
                        <m:sSubPr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</m:ctrlPr>
                        </m:sSubPr>
                        <m:e>
                          <m:r>
                            <a:rPr kumimoji="1" lang="en-US" altLang="ko-KR" sz="1200" b="1" i="1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𝑷</m:t>
                          </m:r>
                        </m:e>
                        <m:sub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𝟑</m:t>
                          </m:r>
                        </m:e>
                      </m:d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=</m:t>
                      </m:r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𝒃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𝟐</m:t>
                          </m:r>
                        </m:e>
                      </m:d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𝒃</m:t>
                      </m:r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[</m:t>
                      </m:r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𝟑</m:t>
                      </m:r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]</m:t>
                      </m:r>
                    </m:oMath>
                  </m:oMathPara>
                </a14:m>
                <a:endParaRPr kumimoji="1" lang="en-US" altLang="ko-KR" sz="12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AD10AB-6DE9-7E1E-193D-143BDF566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618" y="5241517"/>
                <a:ext cx="2408324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AD73F9A-0974-BFDA-9311-70C463736C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7295" y="815056"/>
            <a:ext cx="3802785" cy="588081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01F2DF9-256E-0F1E-05FE-96EF4955362C}"/>
                  </a:ext>
                </a:extLst>
              </p14:cNvPr>
              <p14:cNvContentPartPr/>
              <p14:nvPr/>
            </p14:nvContentPartPr>
            <p14:xfrm>
              <a:off x="568643" y="3790551"/>
              <a:ext cx="957600" cy="302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01F2DF9-256E-0F1E-05FE-96EF495536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5003" y="3682911"/>
                <a:ext cx="10652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1E1169-C13B-EE5C-F23D-D149621B8E3F}"/>
                  </a:ext>
                </a:extLst>
              </p:cNvPr>
              <p:cNvSpPr txBox="1"/>
              <p:nvPr/>
            </p:nvSpPr>
            <p:spPr>
              <a:xfrm>
                <a:off x="3020010" y="5545254"/>
                <a:ext cx="24083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𝑮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𝒊</m:t>
                          </m:r>
                        </m:e>
                      </m:d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=</m:t>
                      </m:r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𝒊</m:t>
                          </m:r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−</m:t>
                          </m:r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𝟏</m:t>
                          </m:r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, </m:t>
                          </m:r>
                          <m:r>
                            <a:rPr kumimoji="1" lang="en-US" altLang="ko-KR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𝒊</m:t>
                          </m:r>
                        </m:e>
                      </m:d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=</m:t>
                      </m:r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𝒁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𝒊</m:t>
                          </m:r>
                        </m:e>
                      </m:d>
                    </m:oMath>
                  </m:oMathPara>
                </a14:m>
                <a:endParaRPr kumimoji="1" lang="en-US" altLang="ko-KR" sz="12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1E1169-C13B-EE5C-F23D-D149621B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10" y="5545254"/>
                <a:ext cx="240832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B74E45-5971-0161-F0DD-F8A8D7A659F8}"/>
                  </a:ext>
                </a:extLst>
              </p:cNvPr>
              <p:cNvSpPr txBox="1"/>
              <p:nvPr/>
            </p:nvSpPr>
            <p:spPr>
              <a:xfrm>
                <a:off x="3612687" y="5796365"/>
                <a:ext cx="14335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𝑮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𝟐</m:t>
                          </m:r>
                        </m:e>
                      </m:d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=</m:t>
                      </m:r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𝑮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</m:ctrlPr>
                        </m:sSubPr>
                        <m:e>
                          <m:r>
                            <a:rPr kumimoji="1" lang="en-US" altLang="ko-KR" sz="1200" b="1" i="1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𝑷</m:t>
                          </m:r>
                        </m:e>
                        <m:sub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kumimoji="1" lang="en-US" altLang="ko-KR" sz="12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        =</m:t>
                      </m:r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𝑮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𝟏</m:t>
                          </m:r>
                        </m:e>
                      </m:d>
                      <m:r>
                        <a:rPr kumimoji="1" lang="en-US" altLang="ko-KR" sz="1200" b="1" i="1" smtClean="0">
                          <a:latin typeface="Cambria Math" panose="02040503050406030204" pitchFamily="18" charset="0"/>
                          <a:ea typeface="NanumSquare_ac Bold" panose="020B0600000101010101" pitchFamily="34" charset="-127"/>
                        </a:rPr>
                        <m:t>𝑩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1200" b="1" i="1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</m:ctrlPr>
                        </m:dPr>
                        <m:e>
                          <m:r>
                            <a:rPr kumimoji="1" lang="en-US" altLang="ko-KR" sz="1200" b="1" i="1" smtClean="0">
                              <a:latin typeface="Cambria Math" panose="02040503050406030204" pitchFamily="18" charset="0"/>
                              <a:ea typeface="NanumSquare_ac Bold" panose="020B0600000101010101" pitchFamily="34" charset="-127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kumimoji="1" lang="en-US" altLang="ko-KR" sz="12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B74E45-5971-0161-F0DD-F8A8D7A65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87" y="5796365"/>
                <a:ext cx="1433566" cy="461665"/>
              </a:xfrm>
              <a:prstGeom prst="rect">
                <a:avLst/>
              </a:prstGeom>
              <a:blipFill>
                <a:blip r:embed="rId1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97794333-65C5-92B0-5F7B-F90CF99DFF09}"/>
                  </a:ext>
                </a:extLst>
              </p14:cNvPr>
              <p14:cNvContentPartPr/>
              <p14:nvPr/>
            </p14:nvContentPartPr>
            <p14:xfrm>
              <a:off x="2536237" y="4085134"/>
              <a:ext cx="1766160" cy="2088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97794333-65C5-92B0-5F7B-F90CF99DFF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82237" y="3977494"/>
                <a:ext cx="18738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129DF52-9C02-8687-59FC-BEEDC0A1FEF9}"/>
                  </a:ext>
                </a:extLst>
              </p14:cNvPr>
              <p14:cNvContentPartPr/>
              <p14:nvPr/>
            </p14:nvContentPartPr>
            <p14:xfrm>
              <a:off x="4322564" y="4495749"/>
              <a:ext cx="300960" cy="82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129DF52-9C02-8687-59FC-BEEDC0A1FE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68564" y="4387749"/>
                <a:ext cx="408600" cy="22392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그림 23">
            <a:extLst>
              <a:ext uri="{FF2B5EF4-FFF2-40B4-BE49-F238E27FC236}">
                <a16:creationId xmlns:a16="http://schemas.microsoft.com/office/drawing/2014/main" id="{C4588607-1277-FF80-6BEA-339631DABC9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8540"/>
          <a:stretch/>
        </p:blipFill>
        <p:spPr>
          <a:xfrm>
            <a:off x="5612972" y="4273247"/>
            <a:ext cx="2278922" cy="242261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D58E0C1E-C0E7-7004-0AD0-4D03499A228A}"/>
                  </a:ext>
                </a:extLst>
              </p14:cNvPr>
              <p14:cNvContentPartPr/>
              <p14:nvPr/>
            </p14:nvContentPartPr>
            <p14:xfrm>
              <a:off x="567044" y="4635429"/>
              <a:ext cx="1141920" cy="388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D58E0C1E-C0E7-7004-0AD0-4D03499A22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3404" y="4527789"/>
                <a:ext cx="124956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8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ECDAB36-1080-636E-6D34-CB0EE9E88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0" y="1065989"/>
            <a:ext cx="5340118" cy="1299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01.</a:t>
            </a:r>
            <a:r>
              <a:rPr kumimoji="1" lang="ko-KR" altLang="en-US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R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Draper Adder</a:t>
            </a:r>
            <a:endParaRPr kumimoji="1" lang="ko-KR" altLang="en-US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8060D1-575C-59A9-F79C-8DBCD4C911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9747C2-50EF-7184-4411-79BA391F6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976" y="457404"/>
            <a:ext cx="4353761" cy="619284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8A516BA-2DAD-90D8-2742-D03C18068998}"/>
              </a:ext>
            </a:extLst>
          </p:cNvPr>
          <p:cNvGrpSpPr/>
          <p:nvPr/>
        </p:nvGrpSpPr>
        <p:grpSpPr>
          <a:xfrm>
            <a:off x="354433" y="2473115"/>
            <a:ext cx="5633381" cy="4262384"/>
            <a:chOff x="411920" y="2500616"/>
            <a:chExt cx="5633381" cy="426238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D753B14-CB2E-B43E-7B5F-477AB1DC2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920" y="2500616"/>
              <a:ext cx="5340118" cy="186848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E8B3081-09D3-B426-4EB1-C4E828A64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82"/>
            <a:stretch/>
          </p:blipFill>
          <p:spPr>
            <a:xfrm>
              <a:off x="559401" y="4325239"/>
              <a:ext cx="5485900" cy="243776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A72801F-FAD8-A8B0-7032-A63EB99C6FBD}"/>
                  </a:ext>
                </a:extLst>
              </p14:cNvPr>
              <p14:cNvContentPartPr/>
              <p14:nvPr/>
            </p14:nvContentPartPr>
            <p14:xfrm>
              <a:off x="1338847" y="1689296"/>
              <a:ext cx="2474280" cy="2880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A72801F-FAD8-A8B0-7032-A63EB99C6F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4847" y="1581296"/>
                <a:ext cx="25819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E69B6E52-9115-CB31-5107-B91BD69C1A79}"/>
                  </a:ext>
                </a:extLst>
              </p14:cNvPr>
              <p14:cNvContentPartPr/>
              <p14:nvPr/>
            </p14:nvContentPartPr>
            <p14:xfrm>
              <a:off x="3926887" y="1696136"/>
              <a:ext cx="919080" cy="2340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E69B6E52-9115-CB31-5107-B91BD69C1A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72887" y="1588496"/>
                <a:ext cx="10267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27DECFE-31C6-158B-888D-6A37E0754AEC}"/>
                  </a:ext>
                </a:extLst>
              </p14:cNvPr>
              <p14:cNvContentPartPr/>
              <p14:nvPr/>
            </p14:nvContentPartPr>
            <p14:xfrm>
              <a:off x="4757047" y="2617736"/>
              <a:ext cx="818640" cy="360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27DECFE-31C6-158B-888D-6A37E0754A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3047" y="2510096"/>
                <a:ext cx="9262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0670FBE2-A9F5-FE2B-7FA2-BBA79F538ADD}"/>
                  </a:ext>
                </a:extLst>
              </p14:cNvPr>
              <p14:cNvContentPartPr/>
              <p14:nvPr/>
            </p14:nvContentPartPr>
            <p14:xfrm>
              <a:off x="2525767" y="2746616"/>
              <a:ext cx="1008720" cy="1944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0670FBE2-A9F5-FE2B-7FA2-BBA79F538AD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72127" y="2638616"/>
                <a:ext cx="1116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92226A5-5C9F-86D2-9DD5-668854E24FAB}"/>
                  </a:ext>
                </a:extLst>
              </p14:cNvPr>
              <p14:cNvContentPartPr/>
              <p14:nvPr/>
            </p14:nvContentPartPr>
            <p14:xfrm>
              <a:off x="2388967" y="2993936"/>
              <a:ext cx="244440" cy="57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92226A5-5C9F-86D2-9DD5-668854E24FA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35327" y="2886296"/>
                <a:ext cx="352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821313D1-D9CD-4C71-E2B9-015C4D43386A}"/>
                  </a:ext>
                </a:extLst>
              </p14:cNvPr>
              <p14:cNvContentPartPr/>
              <p14:nvPr/>
            </p14:nvContentPartPr>
            <p14:xfrm>
              <a:off x="672847" y="2976656"/>
              <a:ext cx="974160" cy="1332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821313D1-D9CD-4C71-E2B9-015C4D43386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8847" y="2868656"/>
                <a:ext cx="10818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47BDE3A-687C-3CBF-C347-8D733D95602C}"/>
                  </a:ext>
                </a:extLst>
              </p14:cNvPr>
              <p14:cNvContentPartPr/>
              <p14:nvPr/>
            </p14:nvContentPartPr>
            <p14:xfrm>
              <a:off x="2095567" y="5386526"/>
              <a:ext cx="1356480" cy="2988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47BDE3A-687C-3CBF-C347-8D733D95602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41927" y="5278886"/>
                <a:ext cx="1464120" cy="245520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2C3006FB-C4CF-8734-F88D-E0EC519D337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15750" y="5019149"/>
            <a:ext cx="3623110" cy="224203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61149496-014E-577A-86FB-A197516DD265}"/>
                  </a:ext>
                </a:extLst>
              </p14:cNvPr>
              <p14:cNvContentPartPr/>
              <p14:nvPr/>
            </p14:nvContentPartPr>
            <p14:xfrm>
              <a:off x="5491087" y="5096366"/>
              <a:ext cx="1094400" cy="2808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61149496-014E-577A-86FB-A197516DD2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37447" y="4988366"/>
                <a:ext cx="120204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45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6C9D5D-DAC0-0C93-D179-9DA8E7A3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415" y="1436356"/>
            <a:ext cx="7772400" cy="40776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02.</a:t>
            </a:r>
            <a:r>
              <a:rPr kumimoji="1" lang="ko-KR" altLang="en-US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R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Implementation</a:t>
            </a:r>
            <a:endParaRPr kumimoji="1" lang="ko-KR" altLang="en-US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071756-FD8A-63B2-A144-183AABABB5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B0D2F5-FCBF-10F1-5733-F839A616B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14" y="1067024"/>
            <a:ext cx="3671001" cy="56770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8ABE73-2D8D-3BBE-A467-E62B8E0722B8}"/>
              </a:ext>
            </a:extLst>
          </p:cNvPr>
          <p:cNvSpPr txBox="1"/>
          <p:nvPr/>
        </p:nvSpPr>
        <p:spPr>
          <a:xfrm>
            <a:off x="4173415" y="1067024"/>
            <a:ext cx="1548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Out-of-place</a:t>
            </a:r>
            <a:endParaRPr kumimoji="1" lang="en-US" altLang="ko-KR" sz="1800" b="1" dirty="0">
              <a:solidFill>
                <a:schemeClr val="accent5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E6DA6456-FEC6-9189-B863-D94BCC6EB280}"/>
              </a:ext>
            </a:extLst>
          </p:cNvPr>
          <p:cNvCxnSpPr>
            <a:cxnSpLocks/>
          </p:cNvCxnSpPr>
          <p:nvPr/>
        </p:nvCxnSpPr>
        <p:spPr>
          <a:xfrm>
            <a:off x="1605617" y="1174562"/>
            <a:ext cx="0" cy="5508701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57E75614-1146-8917-872E-0A6A9B5691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5787"/>
          <a:stretch/>
        </p:blipFill>
        <p:spPr>
          <a:xfrm>
            <a:off x="6865402" y="2686613"/>
            <a:ext cx="4204997" cy="595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019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02.</a:t>
            </a:r>
            <a:r>
              <a:rPr kumimoji="1" lang="ko-KR" altLang="en-US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R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Implementation</a:t>
            </a:r>
            <a:endParaRPr kumimoji="1" lang="ko-KR" altLang="en-US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071756-FD8A-63B2-A144-183AABABB5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B0D2F5-FCBF-10F1-5733-F839A61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4" y="1067024"/>
            <a:ext cx="3671001" cy="5677013"/>
          </a:xfrm>
          <a:prstGeom prst="rect">
            <a:avLst/>
          </a:prstGeom>
        </p:spPr>
      </p:pic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E6DA6456-FEC6-9189-B863-D94BCC6EB280}"/>
              </a:ext>
            </a:extLst>
          </p:cNvPr>
          <p:cNvCxnSpPr>
            <a:cxnSpLocks/>
          </p:cNvCxnSpPr>
          <p:nvPr/>
        </p:nvCxnSpPr>
        <p:spPr>
          <a:xfrm>
            <a:off x="2211261" y="1174562"/>
            <a:ext cx="0" cy="5508701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873C2F1-7F06-6B9A-E81F-64B251EFC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386" y="1426022"/>
            <a:ext cx="8025825" cy="2345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B48CB3-1CED-F4B2-FB77-40706937118D}"/>
              </a:ext>
            </a:extLst>
          </p:cNvPr>
          <p:cNvSpPr txBox="1"/>
          <p:nvPr/>
        </p:nvSpPr>
        <p:spPr>
          <a:xfrm>
            <a:off x="4173415" y="1067024"/>
            <a:ext cx="1548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Out-of-place</a:t>
            </a:r>
            <a:endParaRPr kumimoji="1" lang="en-US" altLang="ko-KR" sz="1800" b="1" dirty="0">
              <a:solidFill>
                <a:schemeClr val="accent5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699E7F05-6FED-3759-B938-F2A8A353E2A5}"/>
              </a:ext>
            </a:extLst>
          </p:cNvPr>
          <p:cNvCxnSpPr>
            <a:cxnSpLocks/>
          </p:cNvCxnSpPr>
          <p:nvPr/>
        </p:nvCxnSpPr>
        <p:spPr>
          <a:xfrm>
            <a:off x="1540701" y="1174562"/>
            <a:ext cx="0" cy="5508701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43D831-EEDA-4F57-21C6-768379B627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086" b="50765"/>
          <a:stretch/>
        </p:blipFill>
        <p:spPr>
          <a:xfrm>
            <a:off x="7180035" y="1725013"/>
            <a:ext cx="4204997" cy="5937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80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02.</a:t>
            </a:r>
            <a:r>
              <a:rPr kumimoji="1" lang="ko-KR" altLang="en-US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R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Implementation</a:t>
            </a:r>
            <a:endParaRPr kumimoji="1" lang="ko-KR" altLang="en-US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071756-FD8A-63B2-A144-183AABABB5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B0D2F5-FCBF-10F1-5733-F839A61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4" y="1067024"/>
            <a:ext cx="3671001" cy="5677013"/>
          </a:xfrm>
          <a:prstGeom prst="rect">
            <a:avLst/>
          </a:prstGeom>
        </p:spPr>
      </p:pic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E6DA6456-FEC6-9189-B863-D94BCC6EB280}"/>
              </a:ext>
            </a:extLst>
          </p:cNvPr>
          <p:cNvCxnSpPr>
            <a:cxnSpLocks/>
          </p:cNvCxnSpPr>
          <p:nvPr/>
        </p:nvCxnSpPr>
        <p:spPr>
          <a:xfrm>
            <a:off x="3114377" y="1174562"/>
            <a:ext cx="0" cy="5508701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C58704D-B76B-DC3A-DFA4-97F7823E8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387" y="1426022"/>
            <a:ext cx="7772400" cy="3433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38C53F-DBCE-3554-4313-739CE64F2DE7}"/>
              </a:ext>
            </a:extLst>
          </p:cNvPr>
          <p:cNvSpPr txBox="1"/>
          <p:nvPr/>
        </p:nvSpPr>
        <p:spPr>
          <a:xfrm>
            <a:off x="4173415" y="1067024"/>
            <a:ext cx="1548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Out-of-place</a:t>
            </a:r>
            <a:endParaRPr kumimoji="1" lang="en-US" altLang="ko-KR" sz="1800" b="1" dirty="0">
              <a:solidFill>
                <a:schemeClr val="accent5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EFB38BD-25E3-3D45-7ED0-8734E0FEC92C}"/>
              </a:ext>
            </a:extLst>
          </p:cNvPr>
          <p:cNvCxnSpPr>
            <a:cxnSpLocks/>
          </p:cNvCxnSpPr>
          <p:nvPr/>
        </p:nvCxnSpPr>
        <p:spPr>
          <a:xfrm>
            <a:off x="2626697" y="1174562"/>
            <a:ext cx="0" cy="5508701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6B53876-7246-E4DA-6EC1-C4965F4903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213" b="27681"/>
          <a:stretch/>
        </p:blipFill>
        <p:spPr>
          <a:xfrm>
            <a:off x="6602587" y="2165683"/>
            <a:ext cx="4204997" cy="5189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023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02.</a:t>
            </a:r>
            <a:r>
              <a:rPr kumimoji="1" lang="ko-KR" altLang="en-US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en-US" altLang="ko-KR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Implementation</a:t>
            </a:r>
            <a:endParaRPr kumimoji="1" lang="ko-KR" altLang="en-US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071756-FD8A-63B2-A144-183AABABB5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B0D2F5-FCBF-10F1-5733-F839A616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4" y="1067024"/>
            <a:ext cx="3671001" cy="5677013"/>
          </a:xfrm>
          <a:prstGeom prst="rect">
            <a:avLst/>
          </a:prstGeom>
        </p:spPr>
      </p:pic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E6DA6456-FEC6-9189-B863-D94BCC6EB280}"/>
              </a:ext>
            </a:extLst>
          </p:cNvPr>
          <p:cNvCxnSpPr>
            <a:cxnSpLocks/>
          </p:cNvCxnSpPr>
          <p:nvPr/>
        </p:nvCxnSpPr>
        <p:spPr>
          <a:xfrm>
            <a:off x="3914477" y="1174562"/>
            <a:ext cx="0" cy="5508701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38C53F-DBCE-3554-4313-739CE64F2DE7}"/>
              </a:ext>
            </a:extLst>
          </p:cNvPr>
          <p:cNvSpPr txBox="1"/>
          <p:nvPr/>
        </p:nvSpPr>
        <p:spPr>
          <a:xfrm>
            <a:off x="4173415" y="1067024"/>
            <a:ext cx="1548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Out-of-place</a:t>
            </a:r>
            <a:endParaRPr kumimoji="1" lang="en-US" altLang="ko-KR" sz="1800" b="1" dirty="0">
              <a:solidFill>
                <a:schemeClr val="accent5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DA9DA5-1397-03FE-0F68-DD51EC926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415" y="1436356"/>
            <a:ext cx="7772400" cy="33216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39D983-CE39-816E-875D-9A8457BA0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416" y="4855167"/>
            <a:ext cx="2058400" cy="1454193"/>
          </a:xfrm>
          <a:prstGeom prst="rect">
            <a:avLst/>
          </a:prstGeom>
        </p:spPr>
      </p:pic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0B33042E-04ED-0118-5566-B5E7333FB283}"/>
              </a:ext>
            </a:extLst>
          </p:cNvPr>
          <p:cNvCxnSpPr>
            <a:cxnSpLocks/>
          </p:cNvCxnSpPr>
          <p:nvPr/>
        </p:nvCxnSpPr>
        <p:spPr>
          <a:xfrm>
            <a:off x="3049607" y="1174562"/>
            <a:ext cx="0" cy="5508701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8871C1D-F46B-B066-873D-92E189E6A1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6133" b="545"/>
          <a:stretch/>
        </p:blipFill>
        <p:spPr>
          <a:xfrm>
            <a:off x="7409055" y="2275581"/>
            <a:ext cx="4204997" cy="5734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243819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40017</TotalTime>
  <Words>247</Words>
  <Application>Microsoft Macintosh PowerPoint</Application>
  <PresentationFormat>와이드스크린</PresentationFormat>
  <Paragraphs>66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NanumSquare_ac</vt:lpstr>
      <vt:lpstr>NanumSquare_ac Bold</vt:lpstr>
      <vt:lpstr>Cambria Math</vt:lpstr>
      <vt:lpstr>NanumSquare_ac ExtraBold</vt:lpstr>
      <vt:lpstr>나눔스퀘어_ac</vt:lpstr>
      <vt:lpstr>맑은 고딕</vt:lpstr>
      <vt:lpstr>Arial</vt:lpstr>
      <vt:lpstr>제목 테마</vt:lpstr>
      <vt:lpstr>Draper Adder</vt:lpstr>
      <vt:lpstr>PowerPoint 프레젠테이션</vt:lpstr>
      <vt:lpstr>01. Draper Adder</vt:lpstr>
      <vt:lpstr>01. Draper Adder</vt:lpstr>
      <vt:lpstr>01. Draper Adder</vt:lpstr>
      <vt:lpstr>02. Implementation</vt:lpstr>
      <vt:lpstr>02. Implementation</vt:lpstr>
      <vt:lpstr>02. Implementation</vt:lpstr>
      <vt:lpstr>02. Implementation</vt:lpstr>
      <vt:lpstr>03. Future Work (1,2번 구현하여 다음주 세미나 진행 예정)</vt:lpstr>
      <vt:lpstr>04. Demo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임 세진</cp:lastModifiedBy>
  <cp:revision>802</cp:revision>
  <dcterms:created xsi:type="dcterms:W3CDTF">2019-03-05T04:29:07Z</dcterms:created>
  <dcterms:modified xsi:type="dcterms:W3CDTF">2023-03-18T20:21:09Z</dcterms:modified>
</cp:coreProperties>
</file>