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66" r:id="rId3"/>
    <p:sldId id="365" r:id="rId4"/>
    <p:sldId id="381" r:id="rId5"/>
    <p:sldId id="382" r:id="rId6"/>
    <p:sldId id="391" r:id="rId7"/>
    <p:sldId id="364" r:id="rId8"/>
    <p:sldId id="383" r:id="rId9"/>
    <p:sldId id="384" r:id="rId10"/>
    <p:sldId id="385" r:id="rId11"/>
    <p:sldId id="386" r:id="rId12"/>
    <p:sldId id="390" r:id="rId13"/>
    <p:sldId id="387" r:id="rId14"/>
    <p:sldId id="3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BD5"/>
    <a:srgbClr val="F8D7CD"/>
    <a:srgbClr val="FCECE8"/>
    <a:srgbClr val="FFFF00"/>
    <a:srgbClr val="FCEBEC"/>
    <a:srgbClr val="E2DBD5"/>
    <a:srgbClr val="83969E"/>
    <a:srgbClr val="F14A38"/>
    <a:srgbClr val="E7E2DD"/>
    <a:srgbClr val="ECE8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5988"/>
  </p:normalViewPr>
  <p:slideViewPr>
    <p:cSldViewPr snapToGrid="0">
      <p:cViewPr varScale="1">
        <p:scale>
          <a:sx n="67" d="100"/>
          <a:sy n="67" d="100"/>
        </p:scale>
        <p:origin x="-8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65758" y="1953130"/>
            <a:ext cx="644486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srgbClr val="F14A38"/>
                </a:solidFill>
              </a:rPr>
              <a:t>온더</a:t>
            </a:r>
            <a:r>
              <a:rPr lang="ko-KR" altLang="en-US" sz="4000" i="1" dirty="0">
                <a:solidFill>
                  <a:srgbClr val="F14A38"/>
                </a:solidFill>
              </a:rPr>
              <a:t> 더 씨</a:t>
            </a:r>
            <a:r>
              <a:rPr lang="en-US" altLang="ko-KR" sz="4000" i="1" dirty="0">
                <a:solidFill>
                  <a:srgbClr val="F14A38"/>
                </a:solidFill>
              </a:rPr>
              <a:t>(</a:t>
            </a:r>
            <a:r>
              <a:rPr lang="en-US" altLang="ko-KR" sz="4000" i="1" dirty="0" err="1">
                <a:solidFill>
                  <a:srgbClr val="F14A38"/>
                </a:solidFill>
              </a:rPr>
              <a:t>onder</a:t>
            </a:r>
            <a:r>
              <a:rPr lang="en-US" altLang="ko-KR" sz="4000" i="1" dirty="0">
                <a:solidFill>
                  <a:srgbClr val="F14A38"/>
                </a:solidFill>
              </a:rPr>
              <a:t> the sea</a:t>
            </a:r>
            <a:r>
              <a:rPr lang="en-US" altLang="ko-KR" sz="4000" i="1" dirty="0" smtClean="0">
                <a:solidFill>
                  <a:srgbClr val="F14A38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자율 주행 미니어처 함정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8832396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89386" y="4605607"/>
            <a:ext cx="180850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1494060</a:t>
            </a:r>
            <a:r>
              <a:rPr lang="ko-KR" altLang="en-US" b="1" dirty="0" smtClean="0"/>
              <a:t>신현수</a:t>
            </a:r>
            <a:endParaRPr lang="en-US" altLang="ko-KR" b="1" dirty="0"/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1494063</a:t>
            </a:r>
            <a:r>
              <a:rPr lang="ko-KR" altLang="en-US" b="1" dirty="0" smtClean="0"/>
              <a:t>윤태영</a:t>
            </a:r>
            <a:endParaRPr lang="en-US" altLang="ko-KR" b="1" dirty="0"/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1494056</a:t>
            </a:r>
            <a:r>
              <a:rPr lang="ko-KR" altLang="en-US" b="1" dirty="0" smtClean="0"/>
              <a:t>박희열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ordpres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59BA89F6-4A77-47AA-8652-E95BB5DA9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4592970"/>
              </p:ext>
            </p:extLst>
          </p:nvPr>
        </p:nvGraphicFramePr>
        <p:xfrm>
          <a:off x="1597463" y="616671"/>
          <a:ext cx="8882968" cy="56597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87919">
                  <a:extLst>
                    <a:ext uri="{9D8B030D-6E8A-4147-A177-3AD203B41FA5}">
                      <a16:colId xmlns="" xmlns:a16="http://schemas.microsoft.com/office/drawing/2014/main" val="1592549762"/>
                    </a:ext>
                  </a:extLst>
                </a:gridCol>
                <a:gridCol w="2061752">
                  <a:extLst>
                    <a:ext uri="{9D8B030D-6E8A-4147-A177-3AD203B41FA5}">
                      <a16:colId xmlns="" xmlns:a16="http://schemas.microsoft.com/office/drawing/2014/main" val="1623631049"/>
                    </a:ext>
                  </a:extLst>
                </a:gridCol>
                <a:gridCol w="4833297">
                  <a:extLst>
                    <a:ext uri="{9D8B030D-6E8A-4147-A177-3AD203B41FA5}">
                      <a16:colId xmlns="" xmlns:a16="http://schemas.microsoft.com/office/drawing/2014/main" val="1514016068"/>
                    </a:ext>
                  </a:extLst>
                </a:gridCol>
              </a:tblGrid>
              <a:tr h="330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329534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Raspberry PI (Model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zero)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파이카메라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제어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스트리밍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및 통신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9344531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PI Camera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라즈베리에 장착가능한 카메라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730560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Arduino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nano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함정 구동 및 블루투스 통신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220647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Android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자이로센서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스트리밍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8175905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3D Print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 외형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172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27F7DFA-46D6-4ECD-9F23-AB21F2CD4F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646" y="3202746"/>
            <a:ext cx="944587" cy="951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5FDE20F-9196-48DF-8033-DBFE0D168F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0742" y="5289744"/>
            <a:ext cx="1270786" cy="8899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7F6A549-6751-4698-AF2E-5FEDA85E09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6037" y="2114038"/>
            <a:ext cx="1145491" cy="940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787BACE-A9B7-4C43-9032-16238A814C8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4784" y="1045845"/>
            <a:ext cx="1527995" cy="9204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6071691-F057-4837-9CB1-F06D2B6E6A6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4659" y="4201036"/>
            <a:ext cx="798559" cy="979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22230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DDBD50-6893-4EDA-8EFC-605D3B353D0F}"/>
              </a:ext>
            </a:extLst>
          </p:cNvPr>
          <p:cNvSpPr txBox="1"/>
          <p:nvPr/>
        </p:nvSpPr>
        <p:spPr>
          <a:xfrm>
            <a:off x="1333645" y="759656"/>
            <a:ext cx="92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디자인</a:t>
            </a:r>
            <a:endParaRPr lang="en-US" altLang="ko-KR" sz="2800" dirty="0"/>
          </a:p>
        </p:txBody>
      </p:sp>
      <p:pic>
        <p:nvPicPr>
          <p:cNvPr id="2050" name="Picture 2" descr="ì¸ì¢ëìí¨ì ëí ì´ë¯¸ì§ ê²ìê²°ê³¼">
            <a:extLst>
              <a:ext uri="{FF2B5EF4-FFF2-40B4-BE49-F238E27FC236}">
                <a16:creationId xmlns="" xmlns:a16="http://schemas.microsoft.com/office/drawing/2014/main" id="{71D540B1-5CCB-4D2D-94EF-61DE4FBC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63040"/>
            <a:ext cx="7349585" cy="489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57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70549" y="930592"/>
            <a:ext cx="196965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8559" y="0"/>
            <a:ext cx="115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함 대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93171" y="465533"/>
            <a:ext cx="5300869" cy="2862399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55709" y="725537"/>
            <a:ext cx="1908309" cy="6433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0250" y="1555009"/>
            <a:ext cx="1908309" cy="643336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DC motor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49620" y="1529101"/>
            <a:ext cx="1908309" cy="643336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자이로</a:t>
            </a:r>
            <a:r>
              <a:rPr lang="ko-KR" altLang="en-US" dirty="0" smtClean="0"/>
              <a:t> 센서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55709" y="2463994"/>
            <a:ext cx="1828797" cy="540918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 Pi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2861" y="3871280"/>
            <a:ext cx="3047996" cy="2716323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70389" y="3366052"/>
            <a:ext cx="115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Joystick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99337" y="4309510"/>
            <a:ext cx="1683018" cy="5264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92705" y="5454992"/>
            <a:ext cx="1828798" cy="540918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조이스틱 휠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95258" y="3906965"/>
            <a:ext cx="3047996" cy="2716323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82542" y="3455119"/>
            <a:ext cx="149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스마트폰</a:t>
            </a:r>
            <a:endParaRPr lang="en-US" altLang="ko-KR" sz="2000" dirty="0" smtClean="0"/>
          </a:p>
        </p:txBody>
      </p:sp>
      <p:cxnSp>
        <p:nvCxnSpPr>
          <p:cNvPr id="33" name="직선 연결선 32"/>
          <p:cNvCxnSpPr>
            <a:stCxn id="11" idx="3"/>
          </p:cNvCxnSpPr>
          <p:nvPr/>
        </p:nvCxnSpPr>
        <p:spPr>
          <a:xfrm flipV="1">
            <a:off x="7957929" y="1842052"/>
            <a:ext cx="1451114" cy="87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9043" y="1131124"/>
            <a:ext cx="1214288" cy="1332870"/>
          </a:xfrm>
          <a:prstGeom prst="rect">
            <a:avLst/>
          </a:prstGeom>
        </p:spPr>
      </p:pic>
      <p:cxnSp>
        <p:nvCxnSpPr>
          <p:cNvPr id="39" name="직선 화살표 연결선 38"/>
          <p:cNvCxnSpPr>
            <a:stCxn id="37" idx="2"/>
          </p:cNvCxnSpPr>
          <p:nvPr/>
        </p:nvCxnSpPr>
        <p:spPr>
          <a:xfrm>
            <a:off x="10016187" y="2463994"/>
            <a:ext cx="0" cy="9911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174678" y="4256985"/>
            <a:ext cx="1683018" cy="5264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101789" y="5463376"/>
            <a:ext cx="1828798" cy="540918"/>
          </a:xfrm>
          <a:prstGeom prst="roundRect">
            <a:avLst/>
          </a:prstGeom>
          <a:solidFill>
            <a:srgbClr val="E3DBD5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스트리밍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8114" y="1224563"/>
            <a:ext cx="1304228" cy="1304228"/>
          </a:xfrm>
          <a:prstGeom prst="rect">
            <a:avLst/>
          </a:prstGeom>
        </p:spPr>
      </p:pic>
      <p:cxnSp>
        <p:nvCxnSpPr>
          <p:cNvPr id="44" name="직선 연결선 43"/>
          <p:cNvCxnSpPr>
            <a:stCxn id="10" idx="1"/>
            <a:endCxn id="10" idx="1"/>
          </p:cNvCxnSpPr>
          <p:nvPr/>
        </p:nvCxnSpPr>
        <p:spPr>
          <a:xfrm>
            <a:off x="3770250" y="18766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0" idx="1"/>
            <a:endCxn id="40" idx="3"/>
          </p:cNvCxnSpPr>
          <p:nvPr/>
        </p:nvCxnSpPr>
        <p:spPr>
          <a:xfrm flipH="1">
            <a:off x="2792342" y="1876677"/>
            <a:ext cx="97790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0" idx="2"/>
            <a:endCxn id="14" idx="0"/>
          </p:cNvCxnSpPr>
          <p:nvPr/>
        </p:nvCxnSpPr>
        <p:spPr>
          <a:xfrm>
            <a:off x="2140228" y="2528791"/>
            <a:ext cx="6631" cy="8372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8935" y="5121602"/>
            <a:ext cx="1729340" cy="1224466"/>
          </a:xfrm>
          <a:prstGeom prst="rect">
            <a:avLst/>
          </a:prstGeom>
        </p:spPr>
      </p:pic>
      <p:cxnSp>
        <p:nvCxnSpPr>
          <p:cNvPr id="56" name="직선 연결선 55"/>
          <p:cNvCxnSpPr>
            <a:stCxn id="12" idx="2"/>
            <a:endCxn id="54" idx="0"/>
          </p:cNvCxnSpPr>
          <p:nvPr/>
        </p:nvCxnSpPr>
        <p:spPr>
          <a:xfrm flipH="1">
            <a:off x="5943605" y="3004912"/>
            <a:ext cx="26503" cy="21166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4" idx="3"/>
            <a:endCxn id="42" idx="1"/>
          </p:cNvCxnSpPr>
          <p:nvPr/>
        </p:nvCxnSpPr>
        <p:spPr>
          <a:xfrm>
            <a:off x="6808275" y="5733835"/>
            <a:ext cx="22935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55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비용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461350" y="971176"/>
          <a:ext cx="9021120" cy="529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5280">
                  <a:extLst>
                    <a:ext uri="{9D8B030D-6E8A-4147-A177-3AD203B41FA5}">
                      <a16:colId xmlns="" xmlns:a16="http://schemas.microsoft.com/office/drawing/2014/main" val="2792410731"/>
                    </a:ext>
                  </a:extLst>
                </a:gridCol>
                <a:gridCol w="2255280">
                  <a:extLst>
                    <a:ext uri="{9D8B030D-6E8A-4147-A177-3AD203B41FA5}">
                      <a16:colId xmlns="" xmlns:a16="http://schemas.microsoft.com/office/drawing/2014/main" val="3800924394"/>
                    </a:ext>
                  </a:extLst>
                </a:gridCol>
                <a:gridCol w="2255280">
                  <a:extLst>
                    <a:ext uri="{9D8B030D-6E8A-4147-A177-3AD203B41FA5}">
                      <a16:colId xmlns="" xmlns:a16="http://schemas.microsoft.com/office/drawing/2014/main" val="3095316548"/>
                    </a:ext>
                  </a:extLst>
                </a:gridCol>
                <a:gridCol w="2255280">
                  <a:extLst>
                    <a:ext uri="{9D8B030D-6E8A-4147-A177-3AD203B41FA5}">
                      <a16:colId xmlns="" xmlns:a16="http://schemas.microsoft.com/office/drawing/2014/main" val="2211037324"/>
                    </a:ext>
                  </a:extLst>
                </a:gridCol>
              </a:tblGrid>
              <a:tr h="44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2374385"/>
                  </a:ext>
                </a:extLst>
              </a:tr>
              <a:tr h="44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나노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3.800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11.400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524840"/>
                  </a:ext>
                </a:extLst>
              </a:tr>
              <a:tr h="44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블루투스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0269344"/>
                  </a:ext>
                </a:extLst>
              </a:tr>
              <a:tr h="44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DC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7.800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7.800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33692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1.300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2.600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812927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 드라이브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1.700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3.400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2443000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</a:t>
                      </a:r>
                      <a:r>
                        <a:rPr lang="ko-KR" altLang="en-US" dirty="0"/>
                        <a:t> 파이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553951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 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31.700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31.700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7674677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워터 펌프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082207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조이스틱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7.700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7.700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694798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9V </a:t>
                      </a:r>
                      <a:r>
                        <a:rPr lang="ko-KR" altLang="en-US" dirty="0"/>
                        <a:t>건전지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12.000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3646645"/>
                  </a:ext>
                </a:extLst>
              </a:tr>
              <a:tr h="439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프린팅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38268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989982" y="6269488"/>
          <a:ext cx="449248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6244">
                  <a:extLst>
                    <a:ext uri="{9D8B030D-6E8A-4147-A177-3AD203B41FA5}">
                      <a16:colId xmlns="" xmlns:a16="http://schemas.microsoft.com/office/drawing/2014/main" val="1950846519"/>
                    </a:ext>
                  </a:extLst>
                </a:gridCol>
                <a:gridCol w="2246244">
                  <a:extLst>
                    <a:ext uri="{9D8B030D-6E8A-4147-A177-3AD203B41FA5}">
                      <a16:colId xmlns="" xmlns:a16="http://schemas.microsoft.com/office/drawing/2014/main" val="306952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123,600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rgbClr val="FCEB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440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310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455" y="1814514"/>
            <a:ext cx="6338695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888281" y="-664441"/>
            <a:ext cx="2120654" cy="8190151"/>
            <a:chOff x="5099296" y="-479942"/>
            <a:chExt cx="1988780" cy="7680842"/>
          </a:xfrm>
        </p:grpSpPr>
        <p:sp>
          <p:nvSpPr>
            <p:cNvPr id="9" name="왼쪽 대괄호 8"/>
            <p:cNvSpPr/>
            <p:nvPr/>
          </p:nvSpPr>
          <p:spPr>
            <a:xfrm>
              <a:off x="5099296" y="72112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/>
            <p:cNvSpPr/>
            <p:nvPr/>
          </p:nvSpPr>
          <p:spPr>
            <a:xfrm rot="10800000">
              <a:off x="6435336" y="177537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665716" y="177537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106698" y="195722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rgbClr val="F14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256284" y="90809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왼쪽 대괄호 14"/>
            <p:cNvSpPr/>
            <p:nvPr/>
          </p:nvSpPr>
          <p:spPr>
            <a:xfrm>
              <a:off x="5099737" y="2829618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607336" y="282961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5256725" y="3016593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왼쪽 대괄호 17"/>
            <p:cNvSpPr/>
            <p:nvPr/>
          </p:nvSpPr>
          <p:spPr>
            <a:xfrm rot="10800000">
              <a:off x="6434895" y="388386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665275" y="388386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106257" y="4065722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5111996" y="493811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619595" y="493811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268984" y="5125086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686036" y="599235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/>
            <p:cNvSpPr/>
            <p:nvPr/>
          </p:nvSpPr>
          <p:spPr>
            <a:xfrm>
              <a:off x="5879533" y="5992357"/>
              <a:ext cx="1208543" cy="1208543"/>
            </a:xfrm>
            <a:prstGeom prst="arc">
              <a:avLst>
                <a:gd name="adj1" fmla="val 16200000"/>
                <a:gd name="adj2" fmla="val 2385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>
            <a:xfrm>
              <a:off x="5864555" y="-479942"/>
              <a:ext cx="1208543" cy="1208543"/>
            </a:xfrm>
            <a:prstGeom prst="arc">
              <a:avLst>
                <a:gd name="adj1" fmla="val 120254"/>
                <a:gd name="adj2" fmla="val 5368093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55804" y="72112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1107697" y="885384"/>
            <a:ext cx="35877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제품 소개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7042" y="2094004"/>
            <a:ext cx="35877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필요성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07697" y="3150828"/>
            <a:ext cx="3587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목표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및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시장성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57042" y="4267165"/>
            <a:ext cx="35877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내용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02934" y="5474928"/>
            <a:ext cx="35877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비용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9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351" y="5750355"/>
            <a:ext cx="1067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군사 목적의 무인</a:t>
            </a:r>
            <a:r>
              <a:rPr lang="en-US" altLang="ko-KR" sz="2800" dirty="0"/>
              <a:t>/</a:t>
            </a:r>
            <a:r>
              <a:rPr lang="ko-KR" altLang="en-US" sz="2800" dirty="0"/>
              <a:t>조종 </a:t>
            </a:r>
            <a:r>
              <a:rPr lang="en-US" altLang="ko-KR" sz="2800" dirty="0"/>
              <a:t>RC </a:t>
            </a:r>
            <a:r>
              <a:rPr lang="ko-KR" altLang="en-US" sz="2800" dirty="0"/>
              <a:t>함정 시뮬레이터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9" y="1268631"/>
            <a:ext cx="6320924" cy="41406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306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5622816"/>
              </p:ext>
            </p:extLst>
          </p:nvPr>
        </p:nvGraphicFramePr>
        <p:xfrm>
          <a:off x="1333642" y="1495970"/>
          <a:ext cx="9463794" cy="12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훈련 기간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많은 비용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실제 훈련을 함으로써 많은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투입인원과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많은 시간 필요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실제 훈련을 함정으로 하게 된다면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많은 비용이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44" y="2980966"/>
            <a:ext cx="4605956" cy="29026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480" y="2980966"/>
            <a:ext cx="4605956" cy="2902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7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8774720"/>
              </p:ext>
            </p:extLst>
          </p:nvPr>
        </p:nvGraphicFramePr>
        <p:xfrm>
          <a:off x="1333645" y="1495970"/>
          <a:ext cx="9463791" cy="149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54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4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정찰 함정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군사적 강화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훈련 기간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비용 감소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인명 피해를 최대한 줄이고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병사들의 수고를 줄일 수 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무인 정찰로 인한 불법조업 감시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또한 정보 수집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군사적 강화를 통해 한국의 군사력 확립과 훈련을 통한 많은 시간 소모 감소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실제 훈련을 함정으로 하게 된다면 많은 비용을 줄일 수 있게 됩니다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333645" y="3140496"/>
            <a:ext cx="4497737" cy="3336818"/>
            <a:chOff x="2013526" y="831818"/>
            <a:chExt cx="4673602" cy="333681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526" y="831818"/>
              <a:ext cx="4673602" cy="74243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763" y="1574254"/>
              <a:ext cx="4655128" cy="259438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6311216" y="3142992"/>
            <a:ext cx="4479958" cy="3336818"/>
            <a:chOff x="2613889" y="1184003"/>
            <a:chExt cx="4590476" cy="471188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1598" y="1184003"/>
              <a:ext cx="4562766" cy="8423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598" y="2026339"/>
              <a:ext cx="4562766" cy="331768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3889" y="5344024"/>
              <a:ext cx="4590476" cy="551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682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873" y="1272948"/>
            <a:ext cx="4097791" cy="482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65" y="1314450"/>
            <a:ext cx="5557838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62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611" y="1695494"/>
            <a:ext cx="4899264" cy="3074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8337" y="5304726"/>
            <a:ext cx="460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불법조업 감시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6803" y="1695494"/>
            <a:ext cx="4899600" cy="30869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36779" y="5304726"/>
            <a:ext cx="497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훈련 시뮬레이션</a:t>
            </a:r>
          </a:p>
        </p:txBody>
      </p:sp>
    </p:spTree>
    <p:extLst>
      <p:ext uri="{BB962C8B-B14F-4D97-AF65-F5344CB8AC3E}">
        <p14:creationId xmlns="" xmlns:p14="http://schemas.microsoft.com/office/powerpoint/2010/main" val="28762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333645" y="111309"/>
            <a:ext cx="60804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ECEA45-E52C-420A-94F0-1793B2D5BE0B}"/>
              </a:ext>
            </a:extLst>
          </p:cNvPr>
          <p:cNvSpPr txBox="1"/>
          <p:nvPr/>
        </p:nvSpPr>
        <p:spPr>
          <a:xfrm>
            <a:off x="1333645" y="1406770"/>
            <a:ext cx="959695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개발 기능 설명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OpenCV</a:t>
            </a:r>
            <a:r>
              <a:rPr lang="ko-KR" altLang="en-US" sz="2400" dirty="0"/>
              <a:t>를 사용하여 적</a:t>
            </a:r>
            <a:r>
              <a:rPr lang="en-US" altLang="ko-KR" sz="2400" dirty="0"/>
              <a:t>/</a:t>
            </a:r>
            <a:r>
              <a:rPr lang="ko-KR" altLang="en-US" sz="2400" dirty="0"/>
              <a:t>장애물을 식별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회피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공격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RC </a:t>
            </a:r>
            <a:r>
              <a:rPr lang="ko-KR" altLang="en-US" sz="2400" dirty="0"/>
              <a:t>함정 조종 </a:t>
            </a:r>
            <a:r>
              <a:rPr lang="en-US" altLang="ko-KR" sz="2400" dirty="0"/>
              <a:t>=&gt; </a:t>
            </a:r>
            <a:r>
              <a:rPr lang="ko-KR" altLang="en-US" sz="2400" dirty="0"/>
              <a:t>무인 모드 </a:t>
            </a:r>
            <a:r>
              <a:rPr lang="en-US" altLang="ko-KR" sz="2400" dirty="0"/>
              <a:t>/ </a:t>
            </a:r>
            <a:r>
              <a:rPr lang="ko-KR" altLang="en-US" sz="2400" dirty="0"/>
              <a:t>수동 모드 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태양열 에너지를 사용한 전력 소비 감소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수집한 데이터를 클라우드에 있는 </a:t>
            </a:r>
            <a:r>
              <a:rPr lang="en-US" altLang="ko-KR" sz="2400" dirty="0"/>
              <a:t>DB</a:t>
            </a:r>
            <a:r>
              <a:rPr lang="ko-KR" altLang="en-US" sz="2400" dirty="0"/>
              <a:t>에 올려 사용자가 </a:t>
            </a:r>
            <a:r>
              <a:rPr lang="ko-KR" altLang="en-US" sz="2400" dirty="0" smtClean="0"/>
              <a:t>앱이나 </a:t>
            </a:r>
            <a:r>
              <a:rPr lang="ko-KR" altLang="en-US" sz="2400" dirty="0"/>
              <a:t>웹을 통해 확인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="" xmlns:p14="http://schemas.microsoft.com/office/powerpoint/2010/main" val="33108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AC26D5-5A84-442C-AEF0-35417BFECE71}"/>
              </a:ext>
            </a:extLst>
          </p:cNvPr>
          <p:cNvSpPr txBox="1"/>
          <p:nvPr/>
        </p:nvSpPr>
        <p:spPr>
          <a:xfrm>
            <a:off x="1333645" y="759656"/>
            <a:ext cx="92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개발 환경</a:t>
            </a:r>
            <a:endParaRPr lang="en-US" altLang="ko-KR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D58241DE-110E-48BA-8C20-D96DD3A20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8493859"/>
              </p:ext>
            </p:extLst>
          </p:nvPr>
        </p:nvGraphicFramePr>
        <p:xfrm>
          <a:off x="1442721" y="1533378"/>
          <a:ext cx="9319065" cy="481115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209752">
                  <a:extLst>
                    <a:ext uri="{9D8B030D-6E8A-4147-A177-3AD203B41FA5}">
                      <a16:colId xmlns="" xmlns:a16="http://schemas.microsoft.com/office/drawing/2014/main" val="1592549762"/>
                    </a:ext>
                  </a:extLst>
                </a:gridCol>
                <a:gridCol w="1974226">
                  <a:extLst>
                    <a:ext uri="{9D8B030D-6E8A-4147-A177-3AD203B41FA5}">
                      <a16:colId xmlns="" xmlns:a16="http://schemas.microsoft.com/office/drawing/2014/main" val="1623631049"/>
                    </a:ext>
                  </a:extLst>
                </a:gridCol>
                <a:gridCol w="5135087">
                  <a:extLst>
                    <a:ext uri="{9D8B030D-6E8A-4147-A177-3AD203B41FA5}">
                      <a16:colId xmlns="" xmlns:a16="http://schemas.microsoft.com/office/drawing/2014/main" val="3565593021"/>
                    </a:ext>
                  </a:extLst>
                </a:gridCol>
              </a:tblGrid>
              <a:tr h="3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4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329534"/>
                  </a:ext>
                </a:extLst>
              </a:tr>
              <a:tr h="1118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Arduino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워터펌프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블루투스 모듈을 제어하는데 사용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9344531"/>
                  </a:ext>
                </a:extLst>
              </a:tr>
              <a:tr h="87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Python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라즈베리파이에서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파이카메라를 제어하여 실시간 영상을 얻어오는데 사용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220647"/>
                  </a:ext>
                </a:extLst>
              </a:tr>
              <a:tr h="121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HMD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착용하면 실제로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함정에 타고 있는 느낌을 받을 수 있도록 헤드 모션을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블루투스 통신을 이용하여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아두이노에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제공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8175905"/>
                  </a:ext>
                </a:extLst>
              </a:tr>
              <a:tr h="121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파이카메라로 얻은 실시간 영상을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사용해 가공하는 역할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장애물을 식별할 예정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54964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A1A7334-3C1F-467F-B8F6-A97410FCD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09" y="4057608"/>
            <a:ext cx="1057125" cy="900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E34F4F-9953-44FA-945E-EA58E6868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2718" y="3288974"/>
            <a:ext cx="1611706" cy="4289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4F01392-BC0C-4C36-A8B4-35A7A4B15F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570" y="2097997"/>
            <a:ext cx="1214006" cy="8331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D403C09-0A5F-4901-9518-C5379D1C8B5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5747" y="5197563"/>
            <a:ext cx="865651" cy="9457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383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391</Words>
  <Application>Microsoft Office PowerPoint</Application>
  <PresentationFormat>사용자 지정</PresentationFormat>
  <Paragraphs>137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감사합니다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tae young yun</cp:lastModifiedBy>
  <cp:revision>310</cp:revision>
  <dcterms:created xsi:type="dcterms:W3CDTF">2018-08-02T07:05:36Z</dcterms:created>
  <dcterms:modified xsi:type="dcterms:W3CDTF">2018-11-28T05:11:13Z</dcterms:modified>
</cp:coreProperties>
</file>