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6" r:id="rId7"/>
    <p:sldId id="267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ved=2ahUKEwj14tvq-93dAhUGa7wKHcfsCzcQjRx6BAgBEAU&amp;url=http://news.sbs.co.kr/news/endPage.do?news_id%3DN1004443781&amp;psig=AOvVaw08bx7Am_qV7pBm2EnhLKTe&amp;ust=1538233268545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임산부를 위한 의자</a:t>
            </a:r>
            <a:endParaRPr lang="en-US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in </a:t>
            </a: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지하철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10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159451 </a:t>
            </a:r>
            <a:r>
              <a:rPr lang="ko-KR" alt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마한범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1594062 </a:t>
            </a: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이주현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1594064 </a:t>
            </a: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장한별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06501" y="4755942"/>
            <a:ext cx="2129256" cy="15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06</a:t>
            </a:r>
            <a:r>
              <a:rPr lang="ko-KR" altLang="en-US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조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41520" y="5144853"/>
            <a:ext cx="2530695" cy="528970"/>
            <a:chOff x="0" y="879100"/>
            <a:chExt cx="5206950" cy="1088365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필요한 자원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528970"/>
            <a:chOff x="0" y="879100"/>
            <a:chExt cx="5206950" cy="1088365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필요성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378787" y="68218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509">
            <a:extLst>
              <a:ext uri="{FF2B5EF4-FFF2-40B4-BE49-F238E27FC236}">
                <a16:creationId xmlns:a16="http://schemas.microsoft.com/office/drawing/2014/main" id="{DF52306F-54BF-411A-BC3E-4D23A56BFBC2}"/>
              </a:ext>
            </a:extLst>
          </p:cNvPr>
          <p:cNvSpPr/>
          <p:nvPr/>
        </p:nvSpPr>
        <p:spPr>
          <a:xfrm rot="13500000">
            <a:off x="4378787" y="169831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509">
            <a:extLst>
              <a:ext uri="{FF2B5EF4-FFF2-40B4-BE49-F238E27FC236}">
                <a16:creationId xmlns:a16="http://schemas.microsoft.com/office/drawing/2014/main" id="{973BA4CD-CC01-4F96-B78B-58FEB911F9A7}"/>
              </a:ext>
            </a:extLst>
          </p:cNvPr>
          <p:cNvSpPr/>
          <p:nvPr/>
        </p:nvSpPr>
        <p:spPr>
          <a:xfrm rot="13500000">
            <a:off x="7158210" y="430169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3" name="Group 503">
            <a:extLst>
              <a:ext uri="{FF2B5EF4-FFF2-40B4-BE49-F238E27FC236}">
                <a16:creationId xmlns:a16="http://schemas.microsoft.com/office/drawing/2014/main" id="{E4FA142D-8867-41D0-9580-63A2E9FF7743}"/>
              </a:ext>
            </a:extLst>
          </p:cNvPr>
          <p:cNvGrpSpPr/>
          <p:nvPr/>
        </p:nvGrpSpPr>
        <p:grpSpPr>
          <a:xfrm>
            <a:off x="1397790" y="1539485"/>
            <a:ext cx="2530695" cy="528970"/>
            <a:chOff x="0" y="879100"/>
            <a:chExt cx="5206950" cy="1088365"/>
          </a:xfrm>
        </p:grpSpPr>
        <p:sp>
          <p:nvSpPr>
            <p:cNvPr id="24" name="Shape 498">
              <a:extLst>
                <a:ext uri="{FF2B5EF4-FFF2-40B4-BE49-F238E27FC236}">
                  <a16:creationId xmlns:a16="http://schemas.microsoft.com/office/drawing/2014/main" id="{D3633B66-187F-4D0D-B346-45533D53B90D}"/>
                </a:ext>
              </a:extLst>
            </p:cNvPr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시장성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Group 502">
              <a:extLst>
                <a:ext uri="{FF2B5EF4-FFF2-40B4-BE49-F238E27FC236}">
                  <a16:creationId xmlns:a16="http://schemas.microsoft.com/office/drawing/2014/main" id="{643FFBB7-BFE4-4AC3-A76D-7187801213DC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3" name="Shape 500">
                <a:extLst>
                  <a:ext uri="{FF2B5EF4-FFF2-40B4-BE49-F238E27FC236}">
                    <a16:creationId xmlns:a16="http://schemas.microsoft.com/office/drawing/2014/main" id="{C77A8CE4-E393-4A11-93D1-BC24C99E8C47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" name="Shape 501">
                <a:extLst>
                  <a:ext uri="{FF2B5EF4-FFF2-40B4-BE49-F238E27FC236}">
                    <a16:creationId xmlns:a16="http://schemas.microsoft.com/office/drawing/2014/main" id="{BD5E8BB5-8F89-4D7F-8831-87A235635D21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5" name="Group 503">
            <a:extLst>
              <a:ext uri="{FF2B5EF4-FFF2-40B4-BE49-F238E27FC236}">
                <a16:creationId xmlns:a16="http://schemas.microsoft.com/office/drawing/2014/main" id="{6808B101-33E6-47EC-AA82-8AD28BA072FC}"/>
              </a:ext>
            </a:extLst>
          </p:cNvPr>
          <p:cNvGrpSpPr/>
          <p:nvPr/>
        </p:nvGrpSpPr>
        <p:grpSpPr>
          <a:xfrm>
            <a:off x="8141519" y="4142861"/>
            <a:ext cx="2530695" cy="528970"/>
            <a:chOff x="0" y="879100"/>
            <a:chExt cx="5206950" cy="1088365"/>
          </a:xfrm>
        </p:grpSpPr>
        <p:sp>
          <p:nvSpPr>
            <p:cNvPr id="36" name="Shape 498">
              <a:extLst>
                <a:ext uri="{FF2B5EF4-FFF2-40B4-BE49-F238E27FC236}">
                  <a16:creationId xmlns:a16="http://schemas.microsoft.com/office/drawing/2014/main" id="{6A35FF74-A9AD-491C-82DF-1991B5C96FAC}"/>
                </a:ext>
              </a:extLst>
            </p:cNvPr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내용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7" name="Group 502">
              <a:extLst>
                <a:ext uri="{FF2B5EF4-FFF2-40B4-BE49-F238E27FC236}">
                  <a16:creationId xmlns:a16="http://schemas.microsoft.com/office/drawing/2014/main" id="{7CFA834A-FDA7-4AB8-98D7-72CD733CF19E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8" name="Shape 500">
                <a:extLst>
                  <a:ext uri="{FF2B5EF4-FFF2-40B4-BE49-F238E27FC236}">
                    <a16:creationId xmlns:a16="http://schemas.microsoft.com/office/drawing/2014/main" id="{A1E73FFA-0190-4459-ABC0-CD2A7F767B72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6" name="Shape 501">
                <a:extLst>
                  <a:ext uri="{FF2B5EF4-FFF2-40B4-BE49-F238E27FC236}">
                    <a16:creationId xmlns:a16="http://schemas.microsoft.com/office/drawing/2014/main" id="{563490D1-D41B-4076-A8C8-BF2A7F8F6E5B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필요성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30928" y="1712306"/>
            <a:ext cx="8951372" cy="1716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▶임산부 배려석이 만들어지고 </a:t>
            </a:r>
            <a:r>
              <a:rPr lang="en-US" altLang="ko-KR" dirty="0"/>
              <a:t>8</a:t>
            </a:r>
            <a:r>
              <a:rPr lang="ko-KR" altLang="en-US" dirty="0"/>
              <a:t>년이나 지났지만 그 존재에 대한 인지도가 현저히 낮습니다</a:t>
            </a:r>
            <a:r>
              <a:rPr lang="en-US" altLang="ko-KR" dirty="0"/>
              <a:t>. </a:t>
            </a:r>
            <a:r>
              <a:rPr lang="ko-KR" altLang="en-US" dirty="0"/>
              <a:t>출퇴근 시간의 경우 혼잡하다는 이유로 배려가 잘 이루어 지지 않고</a:t>
            </a:r>
            <a:r>
              <a:rPr lang="en-US" altLang="ko-KR" dirty="0"/>
              <a:t>, </a:t>
            </a:r>
            <a:r>
              <a:rPr lang="ko-KR" altLang="en-US" dirty="0"/>
              <a:t>초기 임산부의 경우에는 육안으로 확인이 불가능하기 때문에 이 불편한 현실을 개선하기 위해 고안하였다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7" name="Picture 2" descr="임산부 배려석 통계에 대한 이미지 검색결과">
            <a:hlinkClick r:id="rId2"/>
            <a:extLst>
              <a:ext uri="{FF2B5EF4-FFF2-40B4-BE49-F238E27FC236}">
                <a16:creationId xmlns:a16="http://schemas.microsoft.com/office/drawing/2014/main" id="{77A82B40-2636-44EA-A889-7F7E336FD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30928" y="3895934"/>
            <a:ext cx="4136779" cy="2326940"/>
          </a:xfrm>
          <a:prstGeom prst="rect">
            <a:avLst/>
          </a:prstGeom>
          <a:noFill/>
        </p:spPr>
      </p:pic>
      <p:pic>
        <p:nvPicPr>
          <p:cNvPr id="18" name="Picture 4" descr="http://postfiles15.naver.net/MjAxNjEyMTRfODYg/MDAxNDgxNjk3Nzk1NjY2.ksJk8sejasuTLHQg-0IfhnfBRlKN0bDJE_JTVfLhr-Qg.mYEQ1cnb8ATRUUiwJ7nyi1GgYOC6FVTZc-u6qmva0FQg.JPEG.kostat_giro/noname014.jpg?type=w773">
            <a:extLst>
              <a:ext uri="{FF2B5EF4-FFF2-40B4-BE49-F238E27FC236}">
                <a16:creationId xmlns:a16="http://schemas.microsoft.com/office/drawing/2014/main" id="{22386C09-639C-4316-A070-6CA38BC5B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8221" y="3895934"/>
            <a:ext cx="4441560" cy="2326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시장성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30928" y="1551780"/>
            <a:ext cx="5929173" cy="4087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▶임산부 </a:t>
            </a:r>
            <a:r>
              <a:rPr lang="ko-KR" altLang="en-US" dirty="0" err="1"/>
              <a:t>뱃지가</a:t>
            </a:r>
            <a:r>
              <a:rPr lang="ko-KR" altLang="en-US" dirty="0"/>
              <a:t> 있어도 눈에 띄지 않아 일반 승객들이 주변에 임산부가 있다는 사실조차 인지 하지 못한다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▶이미 부산에서 </a:t>
            </a:r>
            <a:r>
              <a:rPr lang="en-US" altLang="ko-KR" dirty="0"/>
              <a:t>‘</a:t>
            </a:r>
            <a:r>
              <a:rPr lang="ko-KR" altLang="en-US" dirty="0" err="1"/>
              <a:t>핑크라이트＇가</a:t>
            </a:r>
            <a:r>
              <a:rPr lang="ko-KR" altLang="en-US" dirty="0"/>
              <a:t> 실행되고 있지만 생색 내기용에 불과하다는 평이 많습니다</a:t>
            </a:r>
            <a:r>
              <a:rPr lang="en-US" altLang="ko-KR" dirty="0"/>
              <a:t>.</a:t>
            </a:r>
            <a:r>
              <a:rPr lang="ko-KR" altLang="en-US" dirty="0"/>
              <a:t> 임산부가 아니면 앉지 못하고 평소에 자리차지도 줄일 수 있는 </a:t>
            </a:r>
            <a:r>
              <a:rPr lang="ko-KR" altLang="en-US" dirty="0" err="1"/>
              <a:t>접의식</a:t>
            </a:r>
            <a:r>
              <a:rPr lang="ko-KR" altLang="en-US" dirty="0"/>
              <a:t> 의자로 고안했다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5DB19CA7-276A-4D0E-9423-11538DC43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78680" y="942411"/>
            <a:ext cx="2940586" cy="29238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 descr="ë¶ì° ì§íì² ì ìì°ë¶ ë°°ë ¤ì ">
            <a:extLst>
              <a:ext uri="{FF2B5EF4-FFF2-40B4-BE49-F238E27FC236}">
                <a16:creationId xmlns:a16="http://schemas.microsoft.com/office/drawing/2014/main" id="{97CF6989-A80E-4FBB-8D6A-A70CCA185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22770" b="21400"/>
          <a:stretch>
            <a:fillRect/>
          </a:stretch>
        </p:blipFill>
        <p:spPr>
          <a:xfrm>
            <a:off x="8706919" y="4158190"/>
            <a:ext cx="3084108" cy="2296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76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내용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30928" y="2115922"/>
            <a:ext cx="7517608" cy="1046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▶</a:t>
            </a:r>
            <a:r>
              <a:rPr lang="ko-KR" altLang="en-US" dirty="0" err="1"/>
              <a:t>라즈베리에서</a:t>
            </a:r>
            <a:r>
              <a:rPr lang="ko-KR" altLang="en-US" dirty="0"/>
              <a:t> </a:t>
            </a:r>
            <a:r>
              <a:rPr lang="en-US" altLang="ko-KR" dirty="0"/>
              <a:t>RFID Card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r>
              <a:rPr lang="ko-KR" altLang="en-US" dirty="0"/>
              <a:t>을 통해 임산부의</a:t>
            </a:r>
            <a:r>
              <a:rPr lang="en-US" altLang="ko-KR" dirty="0"/>
              <a:t> </a:t>
            </a:r>
            <a:r>
              <a:rPr lang="ko-KR" altLang="en-US" dirty="0"/>
              <a:t>접근을 인지한다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9703865-B7CE-48B5-9554-CF53D556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85" y="3242569"/>
            <a:ext cx="3711745" cy="28494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BBACDA-0B44-4E42-9D8B-6397D54E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12" y="3242567"/>
            <a:ext cx="3850412" cy="2849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85604-DC18-4C8A-B981-FA9325017D7E}"/>
              </a:ext>
            </a:extLst>
          </p:cNvPr>
          <p:cNvSpPr txBox="1"/>
          <p:nvPr/>
        </p:nvSpPr>
        <p:spPr>
          <a:xfrm>
            <a:off x="7439488" y="6391922"/>
            <a:ext cx="419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http://www.rasplay.org/?p=7708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7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내용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30928" y="2115923"/>
            <a:ext cx="7849414" cy="10001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▶</a:t>
            </a:r>
            <a:r>
              <a:rPr lang="en-US" altLang="ko-KR" dirty="0"/>
              <a:t>tagging</a:t>
            </a:r>
            <a:r>
              <a:rPr lang="ko-KR" altLang="en-US" dirty="0"/>
              <a:t>이 인식되면 모터를 이용하여 </a:t>
            </a:r>
            <a:r>
              <a:rPr lang="ko-KR" altLang="en-US" dirty="0" err="1"/>
              <a:t>접의식</a:t>
            </a:r>
            <a:r>
              <a:rPr lang="ko-KR" altLang="en-US" dirty="0"/>
              <a:t> 의자가 작동하도록 한다</a:t>
            </a:r>
            <a:r>
              <a:rPr lang="en-US" altLang="ko-KR" dirty="0"/>
              <a:t>. 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D68041C-6A1B-45ED-B85A-58B72AE7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28" y="3067553"/>
            <a:ext cx="4454176" cy="29740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38847E-1607-4D8D-A137-ECFC3A5C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51" y="3067553"/>
            <a:ext cx="4546383" cy="29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내용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30928" y="2115923"/>
            <a:ext cx="6535503" cy="10001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▶이동을 조심해야 하는 임산부들을 위해 모바일 어플리케이션을 통해 빈자리 표시를 표시한다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D7D008-89C0-4F86-AD63-029E2BCF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31" y="1870969"/>
            <a:ext cx="2428441" cy="3741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24EA6-21E4-484C-914B-3D3EAEE5AF1E}"/>
              </a:ext>
            </a:extLst>
          </p:cNvPr>
          <p:cNvSpPr txBox="1"/>
          <p:nvPr/>
        </p:nvSpPr>
        <p:spPr>
          <a:xfrm>
            <a:off x="8966431" y="615892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코레일톡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3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개발에 필요한 자원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719514" y="1864198"/>
            <a:ext cx="1863200" cy="532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</a:t>
            </a:r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21477" y="155178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A2D5E2A-D65F-4E78-91B5-654C20DC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77" y="2396970"/>
            <a:ext cx="2871357" cy="2064060"/>
          </a:xfrm>
          <a:prstGeom prst="rect">
            <a:avLst/>
          </a:prstGeom>
        </p:spPr>
      </p:pic>
      <p:sp>
        <p:nvSpPr>
          <p:cNvPr id="9" name="Shape 388">
            <a:extLst>
              <a:ext uri="{FF2B5EF4-FFF2-40B4-BE49-F238E27FC236}">
                <a16:creationId xmlns:a16="http://schemas.microsoft.com/office/drawing/2014/main" id="{96BD5BE7-03EA-40CF-B8F2-0ABFCDE4560E}"/>
              </a:ext>
            </a:extLst>
          </p:cNvPr>
          <p:cNvSpPr/>
          <p:nvPr/>
        </p:nvSpPr>
        <p:spPr>
          <a:xfrm>
            <a:off x="8278415" y="1864198"/>
            <a:ext cx="2721017" cy="532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▶임산부 </a:t>
            </a:r>
            <a:r>
              <a:rPr lang="ko-KR" altLang="en-US" dirty="0" err="1"/>
              <a:t>뱃지모양</a:t>
            </a:r>
            <a:r>
              <a:rPr lang="ko-KR" altLang="en-US" dirty="0"/>
              <a:t> 태그 카드</a:t>
            </a:r>
            <a:endParaRPr dirty="0"/>
          </a:p>
        </p:txBody>
      </p:sp>
      <p:sp>
        <p:nvSpPr>
          <p:cNvPr id="14" name="Shape 388">
            <a:extLst>
              <a:ext uri="{FF2B5EF4-FFF2-40B4-BE49-F238E27FC236}">
                <a16:creationId xmlns:a16="http://schemas.microsoft.com/office/drawing/2014/main" id="{B63E26B1-CCD2-47C5-B4DD-4DA11D2F6220}"/>
              </a:ext>
            </a:extLst>
          </p:cNvPr>
          <p:cNvSpPr/>
          <p:nvPr/>
        </p:nvSpPr>
        <p:spPr>
          <a:xfrm>
            <a:off x="5644878" y="1864198"/>
            <a:ext cx="1863200" cy="532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</a:t>
            </a:r>
            <a:r>
              <a:rPr lang="en-US" altLang="ko-KR" dirty="0"/>
              <a:t>RFID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EA5BC-EF75-4EC3-82CB-DB795872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78365" y="2829955"/>
            <a:ext cx="2926841" cy="2060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62BA6-3159-4AE3-A3B7-0BCEDAFD0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266" y="2396970"/>
            <a:ext cx="1657350" cy="2317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C51981-1A91-4940-AD01-F288833C23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75" r="339"/>
          <a:stretch/>
        </p:blipFill>
        <p:spPr>
          <a:xfrm>
            <a:off x="8847756" y="3556000"/>
            <a:ext cx="930369" cy="825500"/>
          </a:xfrm>
          <a:prstGeom prst="flowChartConnector">
            <a:avLst/>
          </a:prstGeom>
        </p:spPr>
      </p:pic>
      <p:sp>
        <p:nvSpPr>
          <p:cNvPr id="17" name="Shape 388">
            <a:extLst>
              <a:ext uri="{FF2B5EF4-FFF2-40B4-BE49-F238E27FC236}">
                <a16:creationId xmlns:a16="http://schemas.microsoft.com/office/drawing/2014/main" id="{4CC11ECC-5271-4B5D-B598-542FFEA0319C}"/>
              </a:ext>
            </a:extLst>
          </p:cNvPr>
          <p:cNvSpPr/>
          <p:nvPr/>
        </p:nvSpPr>
        <p:spPr>
          <a:xfrm>
            <a:off x="2719514" y="4993802"/>
            <a:ext cx="1863200" cy="532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</a:t>
            </a:r>
            <a:r>
              <a:rPr lang="ko-KR" altLang="en-US" dirty="0" err="1"/>
              <a:t>접의식</a:t>
            </a:r>
            <a:r>
              <a:rPr lang="ko-KR" altLang="en-US" dirty="0"/>
              <a:t> 의자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8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13699" y="3394104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377297" y="3070938"/>
            <a:ext cx="32616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190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Helvetica Light</vt:lpstr>
      <vt:lpstr>Roboto Slab Regular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마한솔</cp:lastModifiedBy>
  <cp:revision>25</cp:revision>
  <dcterms:created xsi:type="dcterms:W3CDTF">2017-09-09T13:40:14Z</dcterms:created>
  <dcterms:modified xsi:type="dcterms:W3CDTF">2018-11-25T11:36:57Z</dcterms:modified>
</cp:coreProperties>
</file>