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582469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064505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98034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899527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06450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97710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0610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효과적인 네트워크 훈련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검증 세트 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스케일 적용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벡터화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검증 세트 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딥러닝 모델을 수정할 때는 </a:t>
            </a:r>
            <a:r>
              <a:rPr lang="ko-KR" altLang="en-US" b="1" dirty="0" err="1">
                <a:solidFill>
                  <a:srgbClr val="FF0000"/>
                </a:solidFill>
              </a:rPr>
              <a:t>하이퍼</a:t>
            </a:r>
            <a:r>
              <a:rPr lang="ko-KR" altLang="en-US" b="1" dirty="0">
                <a:solidFill>
                  <a:srgbClr val="FF0000"/>
                </a:solidFill>
              </a:rPr>
              <a:t> 파라미터</a:t>
            </a:r>
            <a:r>
              <a:rPr lang="ko-KR" altLang="en-US" dirty="0"/>
              <a:t>를 수정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 파라미터</a:t>
            </a:r>
            <a:r>
              <a:rPr lang="en-US" altLang="ko-KR" dirty="0"/>
              <a:t>: bias, weight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: loss function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딥러닝 설계자가 선택 가능한 항목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하이퍼</a:t>
            </a:r>
            <a:r>
              <a:rPr lang="ko-KR" altLang="en-US" dirty="0"/>
              <a:t> 파라미터 수정을 </a:t>
            </a:r>
            <a:r>
              <a:rPr lang="ko-KR" altLang="en-US" b="1" dirty="0">
                <a:solidFill>
                  <a:srgbClr val="FF0000"/>
                </a:solidFill>
              </a:rPr>
              <a:t>튜닝</a:t>
            </a:r>
            <a:r>
              <a:rPr lang="ko-KR" altLang="en-US" dirty="0"/>
              <a:t>이라 칭함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테스트 세트로 튜닝을 진행할 경우</a:t>
            </a:r>
            <a:r>
              <a:rPr lang="en-US" altLang="ko-KR" dirty="0"/>
              <a:t>, </a:t>
            </a:r>
            <a:r>
              <a:rPr lang="ko-KR" altLang="en-US" dirty="0"/>
              <a:t>실전 성능 하락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검증 세트</a:t>
            </a:r>
            <a:r>
              <a:rPr lang="ko-KR" altLang="en-US" dirty="0"/>
              <a:t>가 필요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F7B63-4E69-4ABE-A019-514022C9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검증 세트 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B362B-78CD-4D49-97B3-A9ED262B3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테스트 데이터를 </a:t>
            </a:r>
            <a:r>
              <a:rPr lang="en-US" altLang="ko-KR" dirty="0"/>
              <a:t>6:2:2</a:t>
            </a:r>
            <a:r>
              <a:rPr lang="ko-KR" altLang="en-US" dirty="0"/>
              <a:t>로 분리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훈련 세트</a:t>
            </a:r>
            <a:r>
              <a:rPr lang="en-US" altLang="ko-KR" dirty="0"/>
              <a:t>) : (</a:t>
            </a:r>
            <a:r>
              <a:rPr lang="ko-KR" altLang="en-US" dirty="0"/>
              <a:t>검증 세트</a:t>
            </a:r>
            <a:r>
              <a:rPr lang="en-US" altLang="ko-KR" dirty="0"/>
              <a:t>) : (</a:t>
            </a:r>
            <a:r>
              <a:rPr lang="ko-KR" altLang="en-US" dirty="0"/>
              <a:t>테스트 세트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모델 평가시에는 검증 세트로 평가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훈련 세트는 검증 세트에 비해 정확도가 높게 나옴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13139A-E585-416B-8CAC-497980EA07FD}"/>
              </a:ext>
            </a:extLst>
          </p:cNvPr>
          <p:cNvGrpSpPr/>
          <p:nvPr/>
        </p:nvGrpSpPr>
        <p:grpSpPr>
          <a:xfrm>
            <a:off x="2416630" y="4503692"/>
            <a:ext cx="7067003" cy="666206"/>
            <a:chOff x="2573384" y="4892040"/>
            <a:chExt cx="7067003" cy="666206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4A093E-B0DB-4587-BC76-537CE96AEAFF}"/>
                </a:ext>
              </a:extLst>
            </p:cNvPr>
            <p:cNvSpPr/>
            <p:nvPr/>
          </p:nvSpPr>
          <p:spPr>
            <a:xfrm>
              <a:off x="2573384" y="4892040"/>
              <a:ext cx="3984171" cy="6662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Test(60)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4E031E-187F-4FFA-9F36-D471A30B06BA}"/>
                </a:ext>
              </a:extLst>
            </p:cNvPr>
            <p:cNvSpPr/>
            <p:nvPr/>
          </p:nvSpPr>
          <p:spPr>
            <a:xfrm>
              <a:off x="6557555" y="4892040"/>
              <a:ext cx="1541416" cy="6662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Val(20)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5BE4A6-23D2-4A71-9154-F8EDD7ED109A}"/>
                </a:ext>
              </a:extLst>
            </p:cNvPr>
            <p:cNvSpPr/>
            <p:nvPr/>
          </p:nvSpPr>
          <p:spPr>
            <a:xfrm>
              <a:off x="8098971" y="4892040"/>
              <a:ext cx="1541416" cy="6662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Test(20)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26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7BA8A-B67E-40FF-AE72-F86AC253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스케일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00194-2550-4715-B454-2E33C975A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스케일</a:t>
            </a:r>
            <a:r>
              <a:rPr lang="en-US" altLang="ko-KR" dirty="0"/>
              <a:t>: </a:t>
            </a:r>
            <a:r>
              <a:rPr lang="ko-KR" altLang="en-US" dirty="0"/>
              <a:t>어떤 특성이 가지고 있는 </a:t>
            </a:r>
            <a:r>
              <a:rPr lang="ko-KR" altLang="en-US" b="1" dirty="0">
                <a:solidFill>
                  <a:srgbClr val="FF0000"/>
                </a:solidFill>
              </a:rPr>
              <a:t>값의 범위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예시의 </a:t>
            </a:r>
            <a:r>
              <a:rPr lang="en-US" altLang="ko-KR" dirty="0"/>
              <a:t>perimeter</a:t>
            </a:r>
            <a:r>
              <a:rPr lang="ko-KR" altLang="en-US" dirty="0"/>
              <a:t>는</a:t>
            </a:r>
            <a:r>
              <a:rPr lang="en-US" altLang="ko-KR" dirty="0"/>
              <a:t> 100~200, area</a:t>
            </a:r>
            <a:r>
              <a:rPr lang="ko-KR" altLang="en-US" dirty="0"/>
              <a:t>는 </a:t>
            </a:r>
            <a:r>
              <a:rPr lang="en-US" altLang="ko-KR" dirty="0"/>
              <a:t>200~2000</a:t>
            </a:r>
          </a:p>
          <a:p>
            <a:pPr lvl="1"/>
            <a:r>
              <a:rPr lang="ko-KR" altLang="en-US" dirty="0"/>
              <a:t>두 특성의 스케일 차이가 큼</a:t>
            </a:r>
            <a:endParaRPr lang="en-US" altLang="ko-KR" dirty="0"/>
          </a:p>
          <a:p>
            <a:r>
              <a:rPr lang="ko-KR" altLang="en-US" dirty="0"/>
              <a:t>스케일을 고려하지 않을 시 모델이 불안정하게 수렴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7B52D-E687-4884-84C1-1B278714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61" y="3501206"/>
            <a:ext cx="4084320" cy="2709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05FD7E-462C-477E-8C71-ED42B6D5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05" y="3607978"/>
            <a:ext cx="3705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6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4ED0-DEB1-493A-A6CE-505F3D27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스케일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92519D-6DC3-4A56-B763-0F811937977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스케일을 조정하여 안정적으로 훈련</a:t>
                </a:r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표준화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(standardization)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err="1"/>
                  <a:t>Numpy</a:t>
                </a:r>
                <a:r>
                  <a:rPr lang="ko-KR" altLang="en-US" dirty="0"/>
                  <a:t>에는 표준</a:t>
                </a:r>
                <a:r>
                  <a:rPr lang="en-US" altLang="ko-KR" dirty="0"/>
                  <a:t>(mean)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표준 편차</a:t>
                </a:r>
                <a:r>
                  <a:rPr lang="en-US" altLang="ko-KR" dirty="0"/>
                  <a:t>(std) </a:t>
                </a:r>
                <a:r>
                  <a:rPr lang="ko-KR" altLang="en-US" dirty="0"/>
                  <a:t>메소드 제공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표준화를 손쉽게 진행할 수 있음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92519D-6DC3-4A56-B763-0F8119379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9B27A5A-464A-4EF5-ADFD-5BF6DF10A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298" y="3566917"/>
            <a:ext cx="4249782" cy="2825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CCF9B-9937-4DF3-8752-CD68FD3B09A5}"/>
              </a:ext>
            </a:extLst>
          </p:cNvPr>
          <p:cNvSpPr txBox="1"/>
          <p:nvPr/>
        </p:nvSpPr>
        <p:spPr>
          <a:xfrm>
            <a:off x="880843" y="4387442"/>
            <a:ext cx="605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train_mean</a:t>
            </a:r>
            <a:r>
              <a:rPr lang="en-US" altLang="ko-KR" dirty="0"/>
              <a:t> = </a:t>
            </a:r>
            <a:r>
              <a:rPr lang="en-US" altLang="ko-KR" dirty="0" err="1"/>
              <a:t>np.mean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axis=0)</a:t>
            </a:r>
          </a:p>
          <a:p>
            <a:r>
              <a:rPr lang="en-US" altLang="ko-KR" dirty="0" err="1"/>
              <a:t>train_std</a:t>
            </a:r>
            <a:r>
              <a:rPr lang="en-US" altLang="ko-KR" dirty="0"/>
              <a:t> = </a:t>
            </a:r>
            <a:r>
              <a:rPr lang="en-US" altLang="ko-KR" dirty="0" err="1"/>
              <a:t>np.std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axis=0)</a:t>
            </a:r>
          </a:p>
          <a:p>
            <a:r>
              <a:rPr lang="en-US" altLang="ko-KR" dirty="0" err="1"/>
              <a:t>x_train_scaled</a:t>
            </a:r>
            <a:r>
              <a:rPr lang="en-US" altLang="ko-KR" dirty="0"/>
              <a:t> = (</a:t>
            </a:r>
            <a:r>
              <a:rPr lang="en-US" altLang="ko-KR" dirty="0" err="1"/>
              <a:t>x_train</a:t>
            </a:r>
            <a:r>
              <a:rPr lang="en-US" altLang="ko-KR" dirty="0"/>
              <a:t> – </a:t>
            </a:r>
            <a:r>
              <a:rPr lang="en-US" altLang="ko-KR" dirty="0" err="1"/>
              <a:t>train_mean</a:t>
            </a:r>
            <a:r>
              <a:rPr lang="en-US" altLang="ko-KR" dirty="0"/>
              <a:t>) / </a:t>
            </a:r>
            <a:r>
              <a:rPr lang="en-US" altLang="ko-KR" dirty="0" err="1"/>
              <a:t>train_std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4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003FE-15FE-4CF2-B2F8-C9EC9A98EC2D}"/>
                  </a:ext>
                </a:extLst>
              </p:cNvPr>
              <p:cNvSpPr txBox="1"/>
              <p:nvPr/>
            </p:nvSpPr>
            <p:spPr>
              <a:xfrm>
                <a:off x="553775" y="4573511"/>
                <a:ext cx="5947693" cy="1792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𝑿𝑾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003FE-15FE-4CF2-B2F8-C9EC9A98E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75" y="4573511"/>
                <a:ext cx="5947693" cy="1792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80A7389-CE6A-44F6-9B69-92E0DA32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벡터화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9EA10-AA3E-4984-8299-F42ABDC3E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배치 </a:t>
            </a:r>
            <a:r>
              <a:rPr lang="ko-KR" altLang="en-US" dirty="0" err="1"/>
              <a:t>경사하강법은</a:t>
            </a:r>
            <a:r>
              <a:rPr lang="ko-KR" altLang="en-US" dirty="0"/>
              <a:t> 학습에 매우 유리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b="1" dirty="0">
                <a:solidFill>
                  <a:srgbClr val="FF0000"/>
                </a:solidFill>
              </a:rPr>
              <a:t>모든 샘플을 사용</a:t>
            </a:r>
            <a:r>
              <a:rPr lang="ko-KR" altLang="en-US" dirty="0"/>
              <a:t>하므로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시간이 오래 걸림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학습을 </a:t>
            </a:r>
            <a:r>
              <a:rPr lang="ko-KR" altLang="en-US" b="1" dirty="0" err="1">
                <a:solidFill>
                  <a:srgbClr val="FF0000"/>
                </a:solidFill>
              </a:rPr>
              <a:t>벡터화</a:t>
            </a:r>
            <a:r>
              <a:rPr lang="ko-KR" altLang="en-US" dirty="0" err="1"/>
              <a:t>하는</a:t>
            </a:r>
            <a:r>
              <a:rPr lang="ko-KR" altLang="en-US" dirty="0"/>
              <a:t> 것으로</a:t>
            </a:r>
            <a:r>
              <a:rPr lang="en-US" altLang="ko-KR" dirty="0"/>
              <a:t>, </a:t>
            </a:r>
            <a:r>
              <a:rPr lang="ko-KR" altLang="en-US" dirty="0"/>
              <a:t>빠른 속도로 학습을 가능하게 수정</a:t>
            </a:r>
            <a:endParaRPr lang="en-US" altLang="ko-KR" dirty="0"/>
          </a:p>
          <a:p>
            <a:r>
              <a:rPr lang="ko-KR" altLang="en-US" dirty="0"/>
              <a:t>벡터화를 위해 </a:t>
            </a:r>
            <a:r>
              <a:rPr lang="ko-KR" altLang="en-US" b="1" dirty="0">
                <a:solidFill>
                  <a:srgbClr val="FF0000"/>
                </a:solidFill>
              </a:rPr>
              <a:t>행렬 곱</a:t>
            </a:r>
            <a:r>
              <a:rPr lang="en-US" altLang="ko-KR" b="1" dirty="0">
                <a:solidFill>
                  <a:srgbClr val="FF0000"/>
                </a:solidFill>
              </a:rPr>
              <a:t>(dot product)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dot </a:t>
            </a:r>
            <a:r>
              <a:rPr lang="ko-KR" altLang="en-US" dirty="0"/>
              <a:t>활용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175612-DBD2-44A3-B99F-B266F231A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08" y="3870568"/>
            <a:ext cx="3810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2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278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CryptoCraft 테마</vt:lpstr>
      <vt:lpstr>제목 테마</vt:lpstr>
      <vt:lpstr>효과적인 네트워크 훈련</vt:lpstr>
      <vt:lpstr>PowerPoint 프레젠테이션</vt:lpstr>
      <vt:lpstr> 검증 세트 확보</vt:lpstr>
      <vt:lpstr> 검증 세트 확보</vt:lpstr>
      <vt:lpstr> 스케일 적용</vt:lpstr>
      <vt:lpstr> 스케일 적용</vt:lpstr>
      <vt:lpstr> 벡터화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61</cp:revision>
  <dcterms:created xsi:type="dcterms:W3CDTF">2019-03-05T04:29:07Z</dcterms:created>
  <dcterms:modified xsi:type="dcterms:W3CDTF">2021-10-07T14:32:09Z</dcterms:modified>
</cp:coreProperties>
</file>