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5" r:id="rId6"/>
    <p:sldId id="281" r:id="rId7"/>
    <p:sldId id="282" r:id="rId8"/>
    <p:sldId id="283" r:id="rId9"/>
    <p:sldId id="284" r:id="rId10"/>
    <p:sldId id="286" r:id="rId11"/>
    <p:sldId id="288" r:id="rId12"/>
    <p:sldId id="289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4" autoAdjust="0"/>
    <p:restoredTop sz="94660"/>
  </p:normalViewPr>
  <p:slideViewPr>
    <p:cSldViewPr snapToGrid="0">
      <p:cViewPr>
        <p:scale>
          <a:sx n="148" d="100"/>
          <a:sy n="148" d="100"/>
        </p:scale>
        <p:origin x="10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2021. 10. 10.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2021. 10. 10.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Galois Field</a:t>
            </a:r>
            <a:br>
              <a:rPr lang="en-US" altLang="ko-KR" sz="4400" dirty="0"/>
            </a:br>
            <a:r>
              <a:rPr lang="en-US" altLang="ko-KR" sz="2800" dirty="0"/>
              <a:t>https://</a:t>
            </a:r>
            <a:r>
              <a:rPr lang="en-US" altLang="ko-KR" sz="2800" dirty="0" err="1"/>
              <a:t>youtu.be</a:t>
            </a:r>
            <a:r>
              <a:rPr lang="en-US" altLang="ko-KR" sz="2800" dirty="0"/>
              <a:t>/FnyfcjDskB8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0EF261C-E4C8-F643-B29D-3D2D624BC6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Galois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Field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0EF261C-E4C8-F643-B29D-3D2D624BC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70" t="-6557" b="-180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C47162F-4065-3443-B153-3142C0572CC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29430"/>
              </a:xfrm>
            </p:spPr>
            <p:txBody>
              <a:bodyPr/>
              <a:lstStyle/>
              <a:p>
                <a:r>
                  <a:rPr kumimoji="1" lang="ko-Kore-KR" altLang="en-US" dirty="0"/>
                  <a:t>다항식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곱셈연산</m:t>
                    </m:r>
                  </m:oMath>
                </a14:m>
                <a:endParaRPr kumimoji="1" lang="en-US" altLang="ko-KR" b="0" dirty="0"/>
              </a:p>
              <a:p>
                <a:pPr marL="0" indent="0">
                  <a:buNone/>
                </a:pPr>
                <a:r>
                  <a:rPr kumimoji="1" lang="en-US" altLang="ko-Kore-KR" sz="2000" b="1" dirty="0"/>
                  <a:t>Ex)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0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ko-KR" sz="2000" dirty="0"/>
                  <a:t>, </a:t>
                </a:r>
                <a:r>
                  <a:rPr kumimoji="1" lang="ko-KR" altLang="en-US" sz="2000" dirty="0"/>
                  <a:t>두 다항식</a:t>
                </a:r>
                <a:r>
                  <a:rPr kumimoji="1" lang="en-US" altLang="ko-Kore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ore-KR" sz="2000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ko-KR" altLang="en-US" sz="2000" dirty="0"/>
                  <a:t> 의 곱셈</a:t>
                </a:r>
                <a:r>
                  <a:rPr kumimoji="1" lang="en-US" altLang="ko-KR" sz="2000" dirty="0"/>
                  <a:t>. (5</a:t>
                </a:r>
                <a:r>
                  <a:rPr kumimoji="1" lang="ko-KR" altLang="en-US" sz="2000" dirty="0"/>
                  <a:t>차 기약 다항식 </a:t>
                </a:r>
                <a:r>
                  <a:rPr kumimoji="1" lang="en-US" altLang="ko-KR" sz="2000" dirty="0"/>
                  <a:t>mod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R" sz="2000" dirty="0"/>
                  <a:t>) </a:t>
                </a:r>
                <a:r>
                  <a:rPr kumimoji="1" lang="ko-KR" altLang="en-US" sz="2000" dirty="0"/>
                  <a:t>로 계산</a:t>
                </a:r>
                <a:r>
                  <a:rPr kumimoji="1" lang="en-US" altLang="ko-KR" sz="2000" dirty="0"/>
                  <a:t>.)</a:t>
                </a:r>
              </a:p>
              <a:p>
                <a:pPr marL="0" indent="0">
                  <a:buNone/>
                </a:pPr>
                <a:endParaRPr kumimoji="1" lang="en-US" altLang="ko-Kore-KR" sz="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1800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kumimoji="1" lang="en-US" altLang="ko-KR" sz="1800" b="0" i="0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ore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ore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ko-Kore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ore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ore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ore-KR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kumimoji="1" lang="en-US" altLang="ko-KR" sz="1800" b="0" dirty="0"/>
              </a:p>
              <a:p>
                <a:pPr marL="0" indent="0">
                  <a:buNone/>
                </a:pPr>
                <a:r>
                  <a:rPr kumimoji="1" lang="en-US" altLang="ko-KR" sz="1800" dirty="0"/>
                  <a:t>					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kumimoji="1" lang="en-US" altLang="ko-Kore-KR" sz="1800" dirty="0"/>
              </a:p>
              <a:p>
                <a:pPr marL="0" indent="0">
                  <a:buNone/>
                </a:pPr>
                <a:r>
                  <a:rPr kumimoji="1" lang="en-US" altLang="ko-Kore-KR" sz="1800" dirty="0"/>
                  <a:t>					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ko-KR" sz="1800" dirty="0"/>
              </a:p>
              <a:p>
                <a:pPr marL="0" indent="0">
                  <a:buNone/>
                </a:pPr>
                <a:r>
                  <a:rPr kumimoji="1" lang="ko-KR" altLang="en-US" sz="1800" dirty="0"/>
                  <a:t>곱한 결과에 대해 </a:t>
                </a:r>
                <a:r>
                  <a:rPr kumimoji="1" lang="en-US" altLang="ko-KR" sz="1800" dirty="0"/>
                  <a:t>mod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R" sz="1800" dirty="0"/>
                  <a:t>)</a:t>
                </a:r>
                <a:r>
                  <a:rPr kumimoji="1" lang="ko-KR" altLang="en-US" sz="1800" dirty="0"/>
                  <a:t>연산</a:t>
                </a:r>
                <a:endParaRPr kumimoji="1" lang="en-US" altLang="ko-KR" sz="1800" dirty="0"/>
              </a:p>
              <a:p>
                <a:pPr marL="0" indent="0">
                  <a:buNone/>
                </a:pPr>
                <a:endParaRPr kumimoji="1" lang="en-US" altLang="ko-Kore-KR" sz="1800" dirty="0"/>
              </a:p>
              <a:p>
                <a:pPr marL="0" indent="0">
                  <a:buNone/>
                </a:pPr>
                <a:r>
                  <a:rPr kumimoji="1" lang="en-US" altLang="ko-Kore-KR" sz="1800" dirty="0"/>
                  <a:t>			</a:t>
                </a:r>
                <a:r>
                  <a:rPr kumimoji="1" lang="en-US" altLang="ko-K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ore-KR" sz="1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ko-KR" sz="1800" dirty="0"/>
              </a:p>
              <a:p>
                <a:pPr marL="0" indent="0">
                  <a:buNone/>
                </a:pPr>
                <a:endParaRPr kumimoji="1" lang="en-US" altLang="ko-KR" sz="1800" dirty="0"/>
              </a:p>
              <a:p>
                <a:pPr marL="0" indent="0">
                  <a:buNone/>
                </a:pPr>
                <a:endParaRPr kumimoji="1" lang="en-US" altLang="ko-KR" sz="1800" dirty="0"/>
              </a:p>
              <a:p>
                <a:pPr marL="0" indent="0">
                  <a:buNone/>
                </a:pPr>
                <a:endParaRPr kumimoji="1"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1800" i="1">
                        <a:latin typeface="Cambria Math" panose="02040503050406030204" pitchFamily="18" charset="0"/>
                      </a:rPr>
                      <m:t>+1</m:t>
                    </m:r>
                    <m:r>
                      <a:rPr kumimoji="1" lang="en-US" altLang="ko-KR" sz="180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1" lang="en-US" altLang="ko-KR" sz="1800" dirty="0"/>
                  <a:t> mod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R" sz="1800" dirty="0"/>
                  <a:t>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 + 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kumimoji="1" lang="en-US" altLang="ko-KR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C47162F-4065-3443-B153-3142C0572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29430"/>
              </a:xfrm>
              <a:blipFill>
                <a:blip r:embed="rId3"/>
                <a:stretch>
                  <a:fillRect l="-893" t="-186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EC4A515-47F5-8A4B-9D5D-B5146E7F4F66}"/>
              </a:ext>
            </a:extLst>
          </p:cNvPr>
          <p:cNvCxnSpPr>
            <a:cxnSpLocks/>
          </p:cNvCxnSpPr>
          <p:nvPr/>
        </p:nvCxnSpPr>
        <p:spPr>
          <a:xfrm>
            <a:off x="4527908" y="4069781"/>
            <a:ext cx="99470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FB53F6-93DE-9547-B0BC-26AED17EBA1A}"/>
                  </a:ext>
                </a:extLst>
              </p:cNvPr>
              <p:cNvSpPr txBox="1"/>
              <p:nvPr/>
            </p:nvSpPr>
            <p:spPr>
              <a:xfrm>
                <a:off x="5047748" y="369608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FB53F6-93DE-9547-B0BC-26AED17EB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748" y="3696086"/>
                <a:ext cx="37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막힌 원호[B] 8">
            <a:extLst>
              <a:ext uri="{FF2B5EF4-FFF2-40B4-BE49-F238E27FC236}">
                <a16:creationId xmlns:a16="http://schemas.microsoft.com/office/drawing/2014/main" id="{947B09D8-3E94-EC49-9269-25D08C42D346}"/>
              </a:ext>
            </a:extLst>
          </p:cNvPr>
          <p:cNvSpPr/>
          <p:nvPr/>
        </p:nvSpPr>
        <p:spPr>
          <a:xfrm rot="9390123">
            <a:off x="3763215" y="3875976"/>
            <a:ext cx="802257" cy="709841"/>
          </a:xfrm>
          <a:prstGeom prst="blockArc">
            <a:avLst>
              <a:gd name="adj1" fmla="val 10800000"/>
              <a:gd name="adj2" fmla="val 13379991"/>
              <a:gd name="adj3" fmla="val 2461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C99238-9719-5549-BEA6-AEA02EB4B7C4}"/>
                  </a:ext>
                </a:extLst>
              </p:cNvPr>
              <p:cNvSpPr txBox="1"/>
              <p:nvPr/>
            </p:nvSpPr>
            <p:spPr>
              <a:xfrm>
                <a:off x="4501014" y="4339408"/>
                <a:ext cx="1594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C99238-9719-5549-BEA6-AEA02EB4B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014" y="4339408"/>
                <a:ext cx="1594986" cy="369332"/>
              </a:xfrm>
              <a:prstGeom prst="rect">
                <a:avLst/>
              </a:prstGeom>
              <a:blipFill>
                <a:blip r:embed="rId5"/>
                <a:stretch>
                  <a:fillRect l="-1575" b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7DDD35-ABC2-D44B-B18A-BCD6F3B10539}"/>
                  </a:ext>
                </a:extLst>
              </p:cNvPr>
              <p:cNvSpPr txBox="1"/>
              <p:nvPr/>
            </p:nvSpPr>
            <p:spPr>
              <a:xfrm>
                <a:off x="4984994" y="4695411"/>
                <a:ext cx="2294348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7DDD35-ABC2-D44B-B18A-BCD6F3B10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94" y="4695411"/>
                <a:ext cx="2294348" cy="372410"/>
              </a:xfrm>
              <a:prstGeom prst="rect">
                <a:avLst/>
              </a:prstGeom>
              <a:blipFill>
                <a:blip r:embed="rId6"/>
                <a:stretch>
                  <a:fillRect l="-1099" b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599E2543-148E-B24A-8792-5F0160430C9A}"/>
              </a:ext>
            </a:extLst>
          </p:cNvPr>
          <p:cNvCxnSpPr>
            <a:cxnSpLocks/>
          </p:cNvCxnSpPr>
          <p:nvPr/>
        </p:nvCxnSpPr>
        <p:spPr>
          <a:xfrm>
            <a:off x="4564257" y="4708740"/>
            <a:ext cx="153174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C61FE4-7EF0-A349-B718-3499C8734424}"/>
              </a:ext>
            </a:extLst>
          </p:cNvPr>
          <p:cNvSpPr/>
          <p:nvPr/>
        </p:nvSpPr>
        <p:spPr>
          <a:xfrm>
            <a:off x="5091368" y="4754878"/>
            <a:ext cx="1228750" cy="283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35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236F91-BFC0-044D-A0EE-58A07C413A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암호에서의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Galois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Field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236F91-BFC0-044D-A0EE-58A07C413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74" t="-6557" b="-180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6934636-9BDD-2247-A516-803762AA39D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6769566" cy="5057775"/>
              </a:xfrm>
            </p:spPr>
            <p:txBody>
              <a:bodyPr/>
              <a:lstStyle/>
              <a:p>
                <a:r>
                  <a:rPr kumimoji="1" lang="en-US" altLang="ko-KR" sz="2400" dirty="0"/>
                  <a:t>AES</a:t>
                </a:r>
                <a:endParaRPr kumimoji="1" lang="en-US" altLang="ko-KR" sz="1800" dirty="0"/>
              </a:p>
              <a:p>
                <a:pPr marL="0" indent="0">
                  <a:buNone/>
                </a:pPr>
                <a:r>
                  <a:rPr kumimoji="1" lang="en-US" altLang="ko-KR" sz="1800" dirty="0"/>
                  <a:t>- </a:t>
                </a:r>
                <a:r>
                  <a:rPr kumimoji="1" lang="ko-KR" altLang="en-US" sz="1800" dirty="0"/>
                  <a:t>기약 다항식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ko-KR" altLang="en-US" sz="1800" dirty="0"/>
                  <a:t> 이용</a:t>
                </a:r>
                <a:endParaRPr kumimoji="1" lang="en-US" altLang="ko-KR" sz="2400" dirty="0"/>
              </a:p>
              <a:p>
                <a:pPr marL="0" indent="0">
                  <a:buNone/>
                </a:pPr>
                <a:r>
                  <a:rPr kumimoji="1" lang="en-US" altLang="ko-KR" sz="1800" dirty="0"/>
                  <a:t>- </a:t>
                </a:r>
                <a:r>
                  <a:rPr kumimoji="1" lang="en-US" altLang="ko-KR" sz="1800" dirty="0" err="1"/>
                  <a:t>Mixcolumns</a:t>
                </a:r>
                <a:r>
                  <a:rPr kumimoji="1" lang="en-US" altLang="ko-KR" sz="1800" dirty="0"/>
                  <a:t> : addition</a:t>
                </a:r>
                <a:r>
                  <a:rPr kumimoji="1" lang="ko-KR" altLang="en-US" sz="1800" dirty="0"/>
                  <a:t>과 </a:t>
                </a:r>
                <a:r>
                  <a:rPr kumimoji="1" lang="en-US" altLang="ko-KR" sz="1800" dirty="0"/>
                  <a:t>multiplication </a:t>
                </a:r>
                <a:r>
                  <a:rPr kumimoji="1" lang="ko-KR" altLang="en-US" sz="1800" dirty="0"/>
                  <a:t>수행</a:t>
                </a:r>
                <a:r>
                  <a:rPr kumimoji="1" lang="en-US" altLang="ko-KR" sz="1800" dirty="0"/>
                  <a:t>. </a:t>
                </a:r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Addition : </a:t>
                </a:r>
                <a:r>
                  <a:rPr kumimoji="1" lang="ko-KR" altLang="en-US" sz="1800" dirty="0"/>
                  <a:t>단순 </a:t>
                </a:r>
                <a:r>
                  <a:rPr kumimoji="1" lang="en-US" altLang="ko-KR" sz="1800" dirty="0"/>
                  <a:t>XOR</a:t>
                </a:r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Multiplication : </a:t>
                </a:r>
                <a14:m>
                  <m:oMath xmlns:m="http://schemas.openxmlformats.org/officeDocument/2006/math">
                    <m:r>
                      <a:rPr kumimoji="1" lang="en-US" altLang="ko-Kore-KR" sz="1800" i="1">
                        <a:latin typeface="Cambria Math" panose="02040503050406030204" pitchFamily="18" charset="0"/>
                      </a:rPr>
                      <m:t>𝐺𝐹</m:t>
                    </m:r>
                    <m:sSup>
                      <m:sSup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1800" dirty="0"/>
                  <a:t>에서 연산</a:t>
                </a:r>
                <a:endParaRPr kumimoji="1" lang="en-US" altLang="ko-KR" sz="1800" dirty="0"/>
              </a:p>
              <a:p>
                <a:pPr marL="0" indent="0">
                  <a:buNone/>
                </a:pPr>
                <a:r>
                  <a:rPr kumimoji="1" lang="en-US" altLang="ko-KR" sz="1800" dirty="0"/>
                  <a:t>- S-box : </a:t>
                </a:r>
                <a14:m>
                  <m:oMath xmlns:m="http://schemas.openxmlformats.org/officeDocument/2006/math">
                    <m:r>
                      <a:rPr kumimoji="1" lang="en-US" altLang="ko-Kore-KR" sz="1800" i="1">
                        <a:latin typeface="Cambria Math" panose="02040503050406030204" pitchFamily="18" charset="0"/>
                      </a:rPr>
                      <m:t>𝐺𝐹</m:t>
                    </m:r>
                    <m:sSup>
                      <m:sSup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ko-Kore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1800" dirty="0"/>
                  <a:t>상에서 입력에 대한 곱셈의 역원 사용하여 연산</a:t>
                </a:r>
                <a:endParaRPr kumimoji="1" lang="en-US" altLang="ko-KR" sz="1800" dirty="0"/>
              </a:p>
              <a:p>
                <a:pPr marL="457200" lvl="1" indent="0">
                  <a:buNone/>
                </a:pPr>
                <a:endParaRPr kumimoji="1" lang="en-US" altLang="ko-KR" dirty="0"/>
              </a:p>
              <a:p>
                <a:r>
                  <a:rPr kumimoji="1" lang="en-US" altLang="ko-KR" sz="2400" dirty="0"/>
                  <a:t>SEED</a:t>
                </a:r>
              </a:p>
              <a:p>
                <a:pPr marL="0" indent="0">
                  <a:buNone/>
                </a:pPr>
                <a:r>
                  <a:rPr kumimoji="1" lang="en-US" altLang="ko-KR" sz="1800" dirty="0"/>
                  <a:t>- </a:t>
                </a:r>
                <a:r>
                  <a:rPr kumimoji="1" lang="ko-KR" altLang="en-US" sz="1800" dirty="0"/>
                  <a:t>기약 다항식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ko-KR" altLang="en-US" sz="1800" dirty="0"/>
                  <a:t> 이용</a:t>
                </a:r>
                <a:endParaRPr kumimoji="1" lang="en-US" altLang="ko-KR" sz="1800" dirty="0"/>
              </a:p>
              <a:p>
                <a:pPr marL="0" indent="0">
                  <a:buNone/>
                </a:pPr>
                <a:r>
                  <a:rPr kumimoji="1" lang="en-US" altLang="ko-KR" sz="1800" dirty="0"/>
                  <a:t>- S-box : </a:t>
                </a:r>
                <a14:m>
                  <m:oMath xmlns:m="http://schemas.openxmlformats.org/officeDocument/2006/math">
                    <m:r>
                      <a:rPr kumimoji="1" lang="en-US" altLang="ko-Kore-KR" sz="1800" i="1">
                        <a:latin typeface="Cambria Math" panose="02040503050406030204" pitchFamily="18" charset="0"/>
                      </a:rPr>
                      <m:t>𝐺𝐹</m:t>
                    </m:r>
                    <m:sSup>
                      <m:sSup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ko-Kore-KR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ko-KR" altLang="en-US" sz="1800" dirty="0"/>
                  <a:t>상에서 입력에 대한 곱셈 수행</a:t>
                </a:r>
                <a:r>
                  <a:rPr kumimoji="1" lang="en-US" altLang="ko-KR" sz="1800" dirty="0"/>
                  <a:t>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6934636-9BDD-2247-A516-803762AA3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6769566" cy="5057775"/>
              </a:xfrm>
              <a:blipFill>
                <a:blip r:embed="rId3"/>
                <a:stretch>
                  <a:fillRect l="-131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9B13E46-6FE6-D14C-BC26-DF478743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241" y="3326631"/>
            <a:ext cx="3312544" cy="175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EE4085-F508-FD4A-BEA9-79AB78327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125" y="5467913"/>
            <a:ext cx="3899142" cy="424036"/>
          </a:xfrm>
          <a:prstGeom prst="rect">
            <a:avLst/>
          </a:prstGeom>
        </p:spPr>
      </p:pic>
      <p:pic>
        <p:nvPicPr>
          <p:cNvPr id="4102" name="Picture 6" descr="Rijndael S-box - Wikipedia">
            <a:extLst>
              <a:ext uri="{FF2B5EF4-FFF2-40B4-BE49-F238E27FC236}">
                <a16:creationId xmlns:a16="http://schemas.microsoft.com/office/drawing/2014/main" id="{E3C233EA-218B-8B4B-8ABE-393E859F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74" y="1427818"/>
            <a:ext cx="3099645" cy="15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3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Galois Field(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25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5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27"/>
              </p:nvPr>
            </p:nvSpPr>
            <p:spPr/>
            <p:txBody>
              <a:bodyPr/>
              <a:lstStyle/>
              <a:p>
                <a:pPr algn="just"/>
                <a:r>
                  <a:rPr lang="ko-KR" altLang="en-US" dirty="0"/>
                  <a:t>암호에서의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Galois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Field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7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Galois Field(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74" t="-6557" b="-180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err="1"/>
                  <a:t>유한체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Galois Field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는 소수</a:t>
                </a:r>
                <a:r>
                  <a:rPr lang="en-US" altLang="ko-KR" dirty="0"/>
                  <a:t>)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사칙연산</a:t>
                </a:r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ko-KR" sz="2400" dirty="0"/>
                  <a:t> )</a:t>
                </a:r>
                <a:r>
                  <a:rPr lang="ko-KR" altLang="en-US" sz="2400" dirty="0"/>
                  <a:t>에 대해 자유로운 유한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집합</a:t>
                </a:r>
                <a:r>
                  <a:rPr lang="en-US" altLang="ko-KR" sz="24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원소들의 연산 결과도 포함하는 집합</a:t>
                </a:r>
                <a:r>
                  <a:rPr lang="en-US" altLang="ko-KR" sz="24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2400" dirty="0"/>
                  <a:t>Galois Field</a:t>
                </a:r>
                <a:r>
                  <a:rPr lang="ko-KR" altLang="en-US" sz="2400" dirty="0"/>
                  <a:t> 라고도 부름</a:t>
                </a:r>
                <a:r>
                  <a:rPr lang="en-US" altLang="ko-KR" sz="2400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400" dirty="0"/>
                  <a:t> = {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0, 1 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sz="2400" dirty="0"/>
                  <a:t>}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endParaRPr lang="en-US" altLang="ko-KR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DBE94EF-2FD9-F34D-9047-7F4398DF19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Galois Field(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DBE94EF-2FD9-F34D-9047-7F4398DF1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74" t="-6557" b="-180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25EB6E8-4FB1-464B-B179-1E9C41A04F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유한체 성질</a:t>
                </a:r>
                <a:endParaRPr lang="en-US" altLang="ko-KR" dirty="0"/>
              </a:p>
              <a:p>
                <a:pPr marL="971550" lvl="1" indent="-514350">
                  <a:lnSpc>
                    <a:spcPts val="3580"/>
                  </a:lnSpc>
                  <a:buFont typeface="+mj-lt"/>
                  <a:buAutoNum type="arabicPeriod"/>
                </a:pPr>
                <a:r>
                  <a:rPr lang="ko-KR" altLang="en-US" b="1" dirty="0"/>
                  <a:t>유한성 </a:t>
                </a:r>
                <a:r>
                  <a:rPr lang="en-US" altLang="ko-KR" b="1" dirty="0"/>
                  <a:t>(finiteness)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원소의 개수가 유한함</a:t>
                </a:r>
                <a:r>
                  <a:rPr lang="en-US" altLang="ko-KR" dirty="0"/>
                  <a:t>.</a:t>
                </a:r>
              </a:p>
              <a:p>
                <a:pPr marL="971550" lvl="1" indent="-514350">
                  <a:lnSpc>
                    <a:spcPts val="3580"/>
                  </a:lnSpc>
                  <a:buFont typeface="+mj-lt"/>
                  <a:buAutoNum type="arabicPeriod"/>
                </a:pPr>
                <a:r>
                  <a:rPr lang="ko-KR" altLang="en-US" b="1" dirty="0"/>
                  <a:t>폐쇄성 </a:t>
                </a:r>
                <a:r>
                  <a:rPr lang="en-US" altLang="ko-KR" b="1" dirty="0"/>
                  <a:t>(closure)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연산의 결과도 동일한 집합에 존재</a:t>
                </a:r>
                <a:r>
                  <a:rPr lang="en-US" altLang="ko-KR" dirty="0"/>
                  <a:t>.</a:t>
                </a:r>
              </a:p>
              <a:p>
                <a:pPr marL="971550" lvl="1" indent="-514350">
                  <a:lnSpc>
                    <a:spcPts val="3580"/>
                  </a:lnSpc>
                  <a:buFont typeface="+mj-lt"/>
                  <a:buAutoNum type="arabicPeriod"/>
                </a:pPr>
                <a:r>
                  <a:rPr lang="ko-KR" altLang="en-US" b="1" dirty="0" err="1"/>
                  <a:t>결합성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(associativity)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연산의 결합법칙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성립</a:t>
                </a:r>
                <a:r>
                  <a:rPr lang="en-US" altLang="ko-KR" dirty="0"/>
                  <a:t> a+(</a:t>
                </a:r>
                <a:r>
                  <a:rPr lang="en-US" altLang="ko-KR" dirty="0" err="1"/>
                  <a:t>b+c</a:t>
                </a:r>
                <a:r>
                  <a:rPr lang="en-US" altLang="ko-KR" dirty="0"/>
                  <a:t>) = (</a:t>
                </a:r>
                <a:r>
                  <a:rPr lang="en-US" altLang="ko-KR" dirty="0" err="1"/>
                  <a:t>a+b</a:t>
                </a:r>
                <a:r>
                  <a:rPr lang="en-US" altLang="ko-KR" dirty="0"/>
                  <a:t>)+c</a:t>
                </a:r>
              </a:p>
              <a:p>
                <a:pPr marL="971550" lvl="1" indent="-514350">
                  <a:lnSpc>
                    <a:spcPts val="3580"/>
                  </a:lnSpc>
                  <a:buFont typeface="+mj-lt"/>
                  <a:buAutoNum type="arabicPeriod"/>
                </a:pPr>
                <a:r>
                  <a:rPr lang="ko-KR" altLang="en-US" b="1" dirty="0" err="1"/>
                  <a:t>교환성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(community)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연산의 </a:t>
                </a:r>
                <a:r>
                  <a:rPr lang="ko-KR" altLang="en-US" dirty="0" err="1"/>
                  <a:t>교환법칙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성립 </a:t>
                </a:r>
                <a:r>
                  <a:rPr lang="en-US" altLang="ko-KR" dirty="0"/>
                  <a:t>ex)</a:t>
                </a:r>
                <a:r>
                  <a:rPr lang="en-US" altLang="ko-KR" dirty="0" err="1"/>
                  <a:t>a+b</a:t>
                </a:r>
                <a:r>
                  <a:rPr lang="en-US" altLang="ko-KR" dirty="0"/>
                  <a:t> = </a:t>
                </a:r>
                <a:r>
                  <a:rPr lang="en-US" altLang="ko-KR" dirty="0" err="1"/>
                  <a:t>b+a</a:t>
                </a:r>
                <a:r>
                  <a:rPr lang="en-US" altLang="ko-KR" dirty="0"/>
                  <a:t>,  </a:t>
                </a:r>
                <a:r>
                  <a:rPr lang="en-US" altLang="ko-KR" dirty="0" err="1"/>
                  <a:t>axb</a:t>
                </a:r>
                <a:r>
                  <a:rPr lang="en-US" altLang="ko-KR" dirty="0"/>
                  <a:t> = </a:t>
                </a:r>
                <a:r>
                  <a:rPr lang="en-US" altLang="ko-KR" dirty="0" err="1"/>
                  <a:t>bxa</a:t>
                </a:r>
                <a:endParaRPr lang="en-US" altLang="ko-KR" dirty="0"/>
              </a:p>
              <a:p>
                <a:pPr marL="971550" lvl="1" indent="-514350">
                  <a:lnSpc>
                    <a:spcPts val="3580"/>
                  </a:lnSpc>
                  <a:buFont typeface="+mj-lt"/>
                  <a:buAutoNum type="arabicPeriod"/>
                </a:pPr>
                <a:r>
                  <a:rPr lang="ko-KR" altLang="en-US" b="1" dirty="0" err="1"/>
                  <a:t>분배성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(distribution)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연산의 </a:t>
                </a:r>
                <a:r>
                  <a:rPr lang="ko-KR" altLang="en-US" dirty="0" err="1"/>
                  <a:t>분배법칙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성립 </a:t>
                </a:r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ko-KR" dirty="0"/>
              </a:p>
              <a:p>
                <a:pPr marL="971550" lvl="1" indent="-514350">
                  <a:lnSpc>
                    <a:spcPts val="3580"/>
                  </a:lnSpc>
                  <a:buFont typeface="+mj-lt"/>
                  <a:buAutoNum type="arabicPeriod"/>
                </a:pPr>
                <a:r>
                  <a:rPr lang="ko-KR" altLang="en-US" b="1" dirty="0" err="1"/>
                  <a:t>항등원이</a:t>
                </a:r>
                <a:r>
                  <a:rPr lang="ko-KR" altLang="en-US" b="1" dirty="0"/>
                  <a:t> 존재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각 원소에 대한 덧셈 </a:t>
                </a:r>
                <a:r>
                  <a:rPr lang="ko-KR" altLang="en-US" dirty="0" err="1"/>
                  <a:t>항등원과</a:t>
                </a:r>
                <a:r>
                  <a:rPr lang="ko-KR" altLang="en-US" dirty="0"/>
                  <a:t> 곱셈 </a:t>
                </a:r>
                <a:r>
                  <a:rPr lang="ko-KR" altLang="en-US" dirty="0" err="1"/>
                  <a:t>항등원이</a:t>
                </a:r>
                <a:r>
                  <a:rPr lang="ko-KR" altLang="en-US" dirty="0"/>
                  <a:t> 존재</a:t>
                </a:r>
                <a:endParaRPr lang="en-US" altLang="ko-KR" dirty="0"/>
              </a:p>
              <a:p>
                <a:pPr marL="971550" lvl="1" indent="-514350">
                  <a:lnSpc>
                    <a:spcPts val="3580"/>
                  </a:lnSpc>
                  <a:buFont typeface="+mj-lt"/>
                  <a:buAutoNum type="arabicPeriod"/>
                </a:pPr>
                <a:r>
                  <a:rPr lang="ko-KR" altLang="en-US" b="1" dirty="0"/>
                  <a:t>역원이 존재 </a:t>
                </a:r>
                <a:r>
                  <a:rPr lang="en-US" altLang="ko-KR" dirty="0"/>
                  <a:t>: 0</a:t>
                </a:r>
                <a:r>
                  <a:rPr lang="ko-KR" altLang="en-US" dirty="0"/>
                  <a:t>을 제외한 각 원소에 대한 덧셈과 곱셈의 역원이 존재</a:t>
                </a:r>
                <a:endParaRPr lang="en-US" altLang="ko-KR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sz="1600" dirty="0"/>
                  <a:t>덧셈의 역원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더해서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이 되는 원소</a:t>
                </a:r>
                <a:r>
                  <a:rPr lang="en-US" altLang="ko-KR" sz="16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sz="1600" dirty="0"/>
                  <a:t>곱셈의 역원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곱한 값의 </a:t>
                </a:r>
                <a:r>
                  <a:rPr lang="en-US" altLang="ko-KR" sz="1600" dirty="0"/>
                  <a:t>mod P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이 되는 원소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25EB6E8-4FB1-464B-B179-1E9C41A04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38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AA38E51-B7E9-6140-A10F-06BADF0E6B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/>
                        <m:t>Galois</m:t>
                      </m:r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  <m:r>
                        <m:rPr>
                          <m:nor/>
                        </m:rPr>
                        <a:rPr lang="en-US" altLang="ko-KR" dirty="0"/>
                        <m:t>Field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𝐺𝐹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AA38E51-B7E9-6140-A10F-06BADF0E6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70" b="-114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8CA7438-9E89-4A49-8CFE-1BCCDE8AA11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sz="2400" dirty="0"/>
                  <a:t>Galois Field</a:t>
                </a:r>
                <a:endParaRPr kumimoji="1" lang="en-US" altLang="ko-KR" sz="2400" dirty="0"/>
              </a:p>
              <a:p>
                <a:pPr marL="0" indent="0">
                  <a:buNone/>
                </a:pPr>
                <a:r>
                  <a:rPr kumimoji="1" lang="en-US" altLang="ko-KR" sz="2000" dirty="0"/>
                  <a:t>&lt;</a:t>
                </a:r>
                <a:r>
                  <a:rPr kumimoji="1" lang="ko-KR" altLang="en-US" sz="2000" dirty="0"/>
                  <a:t>수학자 </a:t>
                </a:r>
                <a:r>
                  <a:rPr kumimoji="1" lang="ko-KR" altLang="en-US" sz="2000" dirty="0" err="1"/>
                  <a:t>갈루아</a:t>
                </a:r>
                <a:r>
                  <a:rPr kumimoji="1" lang="en-US" altLang="ko-KR" sz="2000" dirty="0"/>
                  <a:t>(Galois)&gt;</a:t>
                </a:r>
              </a:p>
              <a:p>
                <a:pPr marL="0" indent="0">
                  <a:buNone/>
                </a:pPr>
                <a:r>
                  <a:rPr kumimoji="1" lang="en-US" altLang="ko-KR" sz="2000" dirty="0"/>
                  <a:t>- </a:t>
                </a:r>
                <a:r>
                  <a:rPr kumimoji="1" lang="ko-KR" altLang="en-US" sz="2000" dirty="0"/>
                  <a:t> </a:t>
                </a:r>
                <a:r>
                  <a:rPr kumimoji="1" lang="ko-KR" altLang="en-US" sz="2000" dirty="0" err="1"/>
                  <a:t>유한체의</a:t>
                </a:r>
                <a:r>
                  <a:rPr kumimoji="1" lang="ko-KR" altLang="en-US" sz="2000" dirty="0"/>
                  <a:t> 원소 개수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항상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ko-KR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ko-KR" altLang="en-US" sz="2000" dirty="0"/>
                  <a:t>개 임을 증명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ko-KR" altLang="en-US" sz="2000" dirty="0"/>
                  <a:t>는 소수</a:t>
                </a:r>
                <a:endParaRPr kumimoji="1" lang="en-US" altLang="ko-KR" sz="2000" dirty="0"/>
              </a:p>
              <a:p>
                <a:pPr>
                  <a:buFontTx/>
                  <a:buChar char="-"/>
                </a:pPr>
                <a:r>
                  <a:rPr kumimoji="1" lang="ko-Kore-KR" altLang="en-US" sz="2000" dirty="0"/>
                  <a:t>유한체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𝐺𝐹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ore-KR" altLang="en-US" sz="2000" dirty="0"/>
                  <a:t>로</a:t>
                </a:r>
                <a:r>
                  <a:rPr kumimoji="1" lang="ko-KR" altLang="en-US" sz="2000" dirty="0"/>
                  <a:t> 표시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𝐺𝐹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={0,1,</m:t>
                    </m:r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,(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−1)}</m:t>
                    </m:r>
                  </m:oMath>
                </a14:m>
                <a:endParaRPr kumimoji="1" lang="en-US" altLang="ko-Kore-KR" sz="2000" dirty="0"/>
              </a:p>
              <a:p>
                <a:pPr marL="0" indent="0">
                  <a:buNone/>
                </a:pPr>
                <a:endParaRPr kumimoji="1" lang="en-US" altLang="ko-Kore-KR" sz="2000" dirty="0"/>
              </a:p>
              <a:p>
                <a:r>
                  <a:rPr kumimoji="1" lang="ko-KR" altLang="en-US" sz="2400" dirty="0"/>
                  <a:t>암호에서 쓰이는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4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sz="2400" dirty="0"/>
              </a:p>
              <a:p>
                <a:pPr>
                  <a:buFontTx/>
                  <a:buChar char="-"/>
                </a:pPr>
                <a:r>
                  <a:rPr kumimoji="1" lang="ko-KR" altLang="en-US" sz="2000" dirty="0"/>
                  <a:t>현재 사용하는 암호에서는 </a:t>
                </a:r>
                <a:r>
                  <a:rPr kumimoji="1" lang="en-US" altLang="ko-KR" sz="2000" dirty="0"/>
                  <a:t>n</a:t>
                </a:r>
                <a:r>
                  <a:rPr kumimoji="1" lang="ko-KR" altLang="en-US" sz="2000" dirty="0"/>
                  <a:t>비트</a:t>
                </a:r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단위의</a:t>
                </a:r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블록으로 </a:t>
                </a:r>
                <a:r>
                  <a:rPr kumimoji="1" lang="ko-KR" altLang="en-US" sz="2000" dirty="0" err="1"/>
                  <a:t>평문을</a:t>
                </a:r>
                <a:r>
                  <a:rPr kumimoji="1" lang="ko-KR" altLang="en-US" sz="2000" dirty="0"/>
                  <a:t> 암호화</a:t>
                </a:r>
                <a:endParaRPr kumimoji="1" lang="en-US" altLang="ko-KR" sz="2000" dirty="0"/>
              </a:p>
              <a:p>
                <a:pPr>
                  <a:buFontTx/>
                  <a:buChar char="-"/>
                </a:pPr>
                <a:r>
                  <a:rPr kumimoji="1" lang="ko-KR" altLang="en-US" sz="2000" dirty="0"/>
                  <a:t>암호화 된 </a:t>
                </a:r>
                <a:r>
                  <a:rPr kumimoji="1" lang="ko-KR" altLang="en-US" sz="2000" dirty="0" err="1"/>
                  <a:t>평문은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n</a:t>
                </a:r>
                <a:r>
                  <a:rPr kumimoji="1" lang="ko-KR" altLang="en-US" sz="2000" dirty="0"/>
                  <a:t>비트 암호문 출력 </a:t>
                </a:r>
                <a:r>
                  <a:rPr kumimoji="1" lang="en-US" altLang="ko-KR" sz="2000" dirty="0">
                    <a:sym typeface="Wingdings" pitchFamily="2" charset="2"/>
                  </a:rPr>
                  <a:t> n</a:t>
                </a:r>
                <a:r>
                  <a:rPr kumimoji="1" lang="ko-KR" altLang="en-US" sz="2000" dirty="0">
                    <a:sym typeface="Wingdings" pitchFamily="2" charset="2"/>
                  </a:rPr>
                  <a:t>비트 블록이 가질 수 있는 수 </a:t>
                </a:r>
                <a:r>
                  <a:rPr kumimoji="1" lang="en-US" altLang="ko-KR" sz="2000" dirty="0">
                    <a:sym typeface="Wingdings" pitchFamily="2" charset="2"/>
                  </a:rPr>
                  <a:t>=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ko-KR" altLang="en-US" sz="2000" dirty="0"/>
                  <a:t>개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ore-KR" sz="2000" dirty="0"/>
              </a:p>
              <a:p>
                <a:pPr marL="0" indent="0">
                  <a:buNone/>
                </a:pPr>
                <a:r>
                  <a:rPr kumimoji="1" lang="ko-Kore-KR" altLang="en-US" sz="2000" dirty="0"/>
                  <a:t>원소의</a:t>
                </a:r>
                <a:r>
                  <a:rPr kumimoji="1" lang="ko-KR" altLang="en-US" sz="2000" dirty="0"/>
                  <a:t> 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ko-KR" altLang="en-US" sz="2000" dirty="0"/>
                  <a:t>로 정해진 암호에 대해서 암호화 및 </a:t>
                </a:r>
                <a:r>
                  <a:rPr kumimoji="1" lang="ko-KR" altLang="en-US" sz="2000" dirty="0" err="1"/>
                  <a:t>복호화</a:t>
                </a:r>
                <a:r>
                  <a:rPr kumimoji="1" lang="ko-KR" altLang="en-US" sz="2000" dirty="0"/>
                  <a:t> 연산을 진행하기 위해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0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ore-KR" altLang="en-US" sz="2000" dirty="0"/>
                  <a:t>사용이</a:t>
                </a:r>
                <a:r>
                  <a:rPr kumimoji="1" lang="ko-KR" altLang="en-US" sz="2000" dirty="0"/>
                  <a:t> 적합</a:t>
                </a:r>
                <a:r>
                  <a:rPr kumimoji="1" lang="en-US" altLang="ko-KR" sz="2000" dirty="0"/>
                  <a:t>.</a:t>
                </a:r>
                <a:endParaRPr kumimoji="1" lang="ko-Kore-KR" altLang="en-US" sz="2000" dirty="0"/>
              </a:p>
              <a:p>
                <a:pPr>
                  <a:buFontTx/>
                  <a:buChar char="-"/>
                </a:pP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8CA7438-9E89-4A49-8CFE-1BCCDE8AA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500" r="-11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69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89D61B1-2377-F844-B510-EE6EC6F8DF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Galois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Field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89D61B1-2377-F844-B510-EE6EC6F8D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70" b="-114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187F2BC-086D-574C-A6D9-6F779221047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ko-Kore-KR" altLang="en-US" sz="2400" dirty="0"/>
                  <a:t>암호에서의</a:t>
                </a:r>
                <a:r>
                  <a:rPr kumimoji="1" lang="ko-KR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4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sz="2400" dirty="0"/>
              </a:p>
              <a:p>
                <a:pPr>
                  <a:buFontTx/>
                  <a:buChar char="-"/>
                </a:pPr>
                <a:r>
                  <a:rPr kumimoji="1" lang="en-US" altLang="ko-KR" sz="2000" dirty="0"/>
                  <a:t>mod</a:t>
                </a:r>
                <a:r>
                  <a:rPr kumimoji="1" lang="en-US" altLang="ko-Kore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ore-KR" sz="2000" dirty="0"/>
                  <a:t> </a:t>
                </a:r>
                <a:r>
                  <a:rPr kumimoji="1" lang="ko-KR" altLang="en-US" sz="2000" dirty="0"/>
                  <a:t>연산 사용 </a:t>
                </a:r>
                <a:endParaRPr kumimoji="1"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0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ko-KR" altLang="en-US" sz="2000" dirty="0"/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ko-KR" altLang="en-US" sz="2000" dirty="0"/>
                  <a:t>은 소수가 아님 </a:t>
                </a:r>
                <a:r>
                  <a:rPr kumimoji="1" lang="en-US" altLang="ko-KR" sz="2000" dirty="0"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역원이 존재하지 않는 값 발생</a:t>
                </a:r>
                <a:endParaRPr kumimoji="1" lang="en-US" altLang="ko-KR" sz="2000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kumimoji="1" lang="en-US" altLang="ko-KR" sz="1600" dirty="0">
                    <a:sym typeface="Wingdings" pitchFamily="2" charset="2"/>
                  </a:rPr>
                  <a:t>Ex)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,</a:t>
                </a:r>
                <a:r>
                  <a:rPr kumimoji="1" lang="ko-KR" alt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16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ko-KR" alt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ko-KR" alt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kumimoji="1" lang="ko-KR" alt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kumimoji="1" lang="ko-KR" altLang="en-US" sz="1600" dirty="0"/>
                  <a:t> 에서 </a:t>
                </a:r>
                <a:r>
                  <a:rPr kumimoji="1" lang="en-US" altLang="ko-KR" sz="1600" dirty="0"/>
                  <a:t>2</a:t>
                </a:r>
                <a:r>
                  <a:rPr kumimoji="1" lang="ko-KR" altLang="en-US" sz="1600" dirty="0"/>
                  <a:t>의 역원은</a:t>
                </a:r>
                <a:r>
                  <a:rPr kumimoji="1" lang="en-US" altLang="ko-KR" sz="1600" dirty="0"/>
                  <a:t>?</a:t>
                </a:r>
              </a:p>
              <a:p>
                <a:pPr marL="457200" lvl="1" indent="0">
                  <a:buNone/>
                </a:pPr>
                <a:r>
                  <a:rPr kumimoji="1" lang="en-US" altLang="ko-KR" sz="1600" dirty="0"/>
                  <a:t>	(2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x ☆) mod 4 = 1 </a:t>
                </a:r>
                <a:r>
                  <a:rPr kumimoji="1" lang="ko-KR" altLang="en-US" sz="1600" dirty="0"/>
                  <a:t>을 만족할 때</a:t>
                </a:r>
                <a:r>
                  <a:rPr kumimoji="1" lang="en-US" altLang="ko-KR" sz="1600" dirty="0"/>
                  <a:t>,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☆=2</a:t>
                </a:r>
                <a:r>
                  <a:rPr kumimoji="1" lang="ko-KR" altLang="en-US" sz="1600" dirty="0"/>
                  <a:t>의 역원 </a:t>
                </a:r>
                <a:r>
                  <a:rPr kumimoji="1" lang="en-US" altLang="ko-KR" sz="1600" dirty="0"/>
                  <a:t>(☆</a:t>
                </a:r>
                <a:r>
                  <a:rPr kumimoji="1" lang="ko-KR" altLang="en-US" sz="1600" dirty="0"/>
                  <a:t>은 원소</a:t>
                </a:r>
                <a:r>
                  <a:rPr kumimoji="1" lang="en-US" altLang="ko-KR" sz="1600" dirty="0"/>
                  <a:t>)</a:t>
                </a:r>
              </a:p>
              <a:p>
                <a:pPr marL="457200" lvl="1" indent="0">
                  <a:buNone/>
                </a:pPr>
                <a:r>
                  <a:rPr kumimoji="1" lang="en-US" altLang="ko-KR" sz="1600" dirty="0"/>
                  <a:t>	 ☆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=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0, 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(2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x 0) mod 4 = 0</a:t>
                </a:r>
              </a:p>
              <a:p>
                <a:pPr marL="457200" lvl="1" indent="0">
                  <a:buNone/>
                </a:pPr>
                <a:r>
                  <a:rPr kumimoji="1" lang="en-US" altLang="ko-KR" sz="1600" dirty="0"/>
                  <a:t>	 ☆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=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1, 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(2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x 1) mod 4 = 2</a:t>
                </a:r>
              </a:p>
              <a:p>
                <a:pPr marL="457200" lvl="1" indent="0">
                  <a:buNone/>
                </a:pPr>
                <a:r>
                  <a:rPr kumimoji="1" lang="en-US" altLang="ko-KR" sz="1600" dirty="0"/>
                  <a:t>	 ☆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=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2, 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(2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x 2) mod 4 = 0</a:t>
                </a:r>
              </a:p>
              <a:p>
                <a:pPr marL="457200" lvl="1" indent="0">
                  <a:buNone/>
                </a:pPr>
                <a:r>
                  <a:rPr kumimoji="1" lang="en-US" altLang="ko-KR" sz="1600" dirty="0"/>
                  <a:t>	 ☆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=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3, 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(2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x 3) mod 4 = 2</a:t>
                </a:r>
              </a:p>
              <a:p>
                <a:pPr marL="457200" lvl="1" indent="0">
                  <a:buNone/>
                </a:pPr>
                <a:r>
                  <a:rPr kumimoji="1" lang="en-US" altLang="ko-KR" sz="1600" dirty="0">
                    <a:sym typeface="Wingdings" pitchFamily="2" charset="2"/>
                  </a:rPr>
                  <a:t></a:t>
                </a:r>
                <a:r>
                  <a:rPr kumimoji="1" lang="en-US" altLang="ko-KR" sz="1600" dirty="0"/>
                  <a:t> (2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x ☆) mod 4 = 1 </a:t>
                </a:r>
                <a:r>
                  <a:rPr kumimoji="1" lang="ko-KR" altLang="en-US" sz="1600" dirty="0"/>
                  <a:t>을 만족하는 </a:t>
                </a:r>
                <a:r>
                  <a:rPr kumimoji="1" lang="en-US" altLang="ko-KR" sz="1600" dirty="0"/>
                  <a:t>☆</a:t>
                </a:r>
                <a:r>
                  <a:rPr kumimoji="1" lang="ko-KR" altLang="en-US" sz="1600" dirty="0"/>
                  <a:t>이 없으므로 역원이 없다</a:t>
                </a:r>
                <a:r>
                  <a:rPr kumimoji="1" lang="en-US" altLang="ko-KR" sz="16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kumimoji="1" lang="en-US" altLang="ko-Kore-KR" sz="2400" dirty="0"/>
              </a:p>
              <a:p>
                <a:pPr>
                  <a:buFontTx/>
                  <a:buChar char="-"/>
                </a:pPr>
                <a:r>
                  <a:rPr kumimoji="1" lang="ko-KR" altLang="en-US" sz="2000" dirty="0"/>
                  <a:t>위와 같은 이유로 </a:t>
                </a:r>
                <a:r>
                  <a:rPr kumimoji="1" lang="ko-KR" altLang="en-US" sz="2000" dirty="0" err="1"/>
                  <a:t>평문에</a:t>
                </a:r>
                <a:r>
                  <a:rPr kumimoji="1" lang="ko-KR" altLang="en-US" sz="2000" dirty="0"/>
                  <a:t> 대한 암호 연산 불가능 </a:t>
                </a:r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연원이 있는 값에 대해서만 암호화 가능</a:t>
                </a:r>
                <a:r>
                  <a:rPr kumimoji="1" lang="en-US" altLang="ko-KR" sz="2000" dirty="0"/>
                  <a:t>)</a:t>
                </a:r>
              </a:p>
              <a:p>
                <a:pPr>
                  <a:buFontTx/>
                  <a:buChar char="-"/>
                </a:pPr>
                <a:r>
                  <a:rPr kumimoji="1" lang="ko-KR" altLang="en-US" sz="2000" dirty="0"/>
                  <a:t>이 문제를 해결하기 위해 다항식에 </a:t>
                </a:r>
                <a:r>
                  <a:rPr kumimoji="1" lang="ko-KR" altLang="en-US" sz="2000" dirty="0" err="1"/>
                  <a:t>모듈러</a:t>
                </a:r>
                <a:r>
                  <a:rPr kumimoji="1" lang="ko-KR" altLang="en-US" sz="2000" dirty="0"/>
                  <a:t> 연산을 적용하는 </a:t>
                </a:r>
                <a:r>
                  <a:rPr kumimoji="1" lang="en-US" altLang="ko-KR" sz="2000" dirty="0"/>
                  <a:t>polynomial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GF</a:t>
                </a:r>
                <a:r>
                  <a:rPr kumimoji="1" lang="ko-KR" altLang="en-US" sz="2000" dirty="0"/>
                  <a:t> 개발</a:t>
                </a: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187F2BC-086D-574C-A6D9-6F7792210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71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정보보호] 갈로아 체 GF(p), 아벨군">
            <a:extLst>
              <a:ext uri="{FF2B5EF4-FFF2-40B4-BE49-F238E27FC236}">
                <a16:creationId xmlns:a16="http://schemas.microsoft.com/office/drawing/2014/main" id="{03CDD7D0-5A78-AB4F-9834-BD75A364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650" y="4881678"/>
            <a:ext cx="6024699" cy="189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C0F5383-7A3F-D840-ACB4-7FBB1B2392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Galois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Field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C0F5383-7A3F-D840-ACB4-7FBB1B239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670" t="-6557" b="-180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BE34307-24FA-3044-9370-5CD1ADA5663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ko-Kore-KR" altLang="en-US" dirty="0"/>
                  <a:t>다항식</a:t>
                </a:r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ko-Kore-KR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0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=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{0,1,</m:t>
                    </m:r>
                    <m:r>
                      <a:rPr kumimoji="1"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⋯,(</m:t>
                    </m:r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ko-KR" altLang="en-US" sz="2000" dirty="0"/>
                  <a:t> 의 요소들을 </a:t>
                </a:r>
                <a14:m>
                  <m:oMath xmlns:m="http://schemas.openxmlformats.org/officeDocument/2006/math">
                    <m:r>
                      <a:rPr kumimoji="1"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kumimoji="1" lang="ko-KR" altLang="en-US" sz="2000" dirty="0"/>
                  <a:t>차 다항식으로 표현</a:t>
                </a:r>
                <a:endParaRPr kumimoji="1"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ko-Kore-KR" altLang="en-US" sz="2000" dirty="0"/>
                  <a:t>차</a:t>
                </a:r>
                <a:r>
                  <a:rPr kumimoji="1" lang="ko-KR" altLang="en-US" sz="2000" dirty="0"/>
                  <a:t> 다항식의 항의 수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n</a:t>
                </a:r>
                <a:r>
                  <a:rPr kumimoji="1" lang="ko-KR" altLang="en-US" sz="2000" dirty="0"/>
                  <a:t>개</a:t>
                </a:r>
                <a:r>
                  <a:rPr kumimoji="1" lang="en-US" altLang="ko-KR" sz="2000" dirty="0"/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 n</a:t>
                </a:r>
                <a:r>
                  <a:rPr kumimoji="1" lang="ko-KR" altLang="en-US" sz="2000" dirty="0">
                    <a:sym typeface="Wingdings" pitchFamily="2" charset="2"/>
                  </a:rPr>
                  <a:t>비트 블록과 대응</a:t>
                </a:r>
                <a:endParaRPr kumimoji="1" lang="en-US" altLang="ko-KR" sz="2000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kumimoji="1" lang="ko-KR" altLang="en-US" sz="1600" dirty="0">
                    <a:sym typeface="Wingdings" pitchFamily="2" charset="2"/>
                  </a:rPr>
                  <a:t>승수 </a:t>
                </a:r>
                <a:r>
                  <a:rPr kumimoji="1" lang="en-US" altLang="ko-KR" sz="1600" dirty="0">
                    <a:sym typeface="Wingdings" pitchFamily="2" charset="2"/>
                  </a:rPr>
                  <a:t>:</a:t>
                </a:r>
                <a:r>
                  <a:rPr kumimoji="1" lang="ko-KR" altLang="en-US" sz="1600" dirty="0">
                    <a:sym typeface="Wingdings" pitchFamily="2" charset="2"/>
                  </a:rPr>
                  <a:t> 해당 비트의 위치</a:t>
                </a:r>
                <a:endParaRPr kumimoji="1" lang="en-US" altLang="ko-KR" sz="1600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kumimoji="1" lang="ko-KR" altLang="en-US" sz="1600" dirty="0">
                    <a:sym typeface="Wingdings" pitchFamily="2" charset="2"/>
                  </a:rPr>
                  <a:t>계수 </a:t>
                </a:r>
                <a:r>
                  <a:rPr kumimoji="1" lang="en-US" altLang="ko-KR" sz="1600" dirty="0">
                    <a:sym typeface="Wingdings" pitchFamily="2" charset="2"/>
                  </a:rPr>
                  <a:t>:</a:t>
                </a:r>
                <a:r>
                  <a:rPr kumimoji="1" lang="ko-KR" altLang="en-US" sz="1600" dirty="0">
                    <a:sym typeface="Wingdings" pitchFamily="2" charset="2"/>
                  </a:rPr>
                  <a:t> 해당 위치의 비트 값 </a:t>
                </a:r>
                <a:r>
                  <a:rPr kumimoji="1" lang="en-US" altLang="ko-KR" sz="1600" dirty="0">
                    <a:sym typeface="Wingdings" pitchFamily="2" charset="2"/>
                  </a:rPr>
                  <a:t>(0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or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1,</a:t>
                </a:r>
                <a:r>
                  <a:rPr kumimoji="1" lang="ko-KR" altLang="en-US" sz="1600" dirty="0">
                    <a:sym typeface="Wingdings" pitchFamily="2" charset="2"/>
                  </a:rPr>
                  <a:t> 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16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1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ko-Kore-KR" sz="1600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kumimoji="1" lang="en-US" altLang="ko-KR" sz="1600" dirty="0">
                    <a:sym typeface="Wingdings" pitchFamily="2" charset="2"/>
                  </a:rPr>
                  <a:t>)</a:t>
                </a:r>
              </a:p>
              <a:p>
                <a:pPr>
                  <a:buFontTx/>
                  <a:buChar char="-"/>
                </a:pPr>
                <a:endParaRPr kumimoji="1" lang="en-US" altLang="ko-KR" sz="2000" dirty="0">
                  <a:sym typeface="Wingdings" pitchFamily="2" charset="2"/>
                </a:endParaRPr>
              </a:p>
              <a:p>
                <a:pPr>
                  <a:buFontTx/>
                  <a:buChar char="-"/>
                </a:pPr>
                <a:r>
                  <a:rPr kumimoji="1" lang="ko-KR" altLang="en-US" sz="2000" dirty="0">
                    <a:sym typeface="Wingdings" pitchFamily="2" charset="2"/>
                  </a:rPr>
                  <a:t>암호에서 다항식을 사용할 때는 다항식에 대한 </a:t>
                </a:r>
                <a:r>
                  <a:rPr kumimoji="1" lang="ko-KR" altLang="en-US" sz="2000" dirty="0" err="1">
                    <a:sym typeface="Wingdings" pitchFamily="2" charset="2"/>
                  </a:rPr>
                  <a:t>모듈러</a:t>
                </a:r>
                <a:r>
                  <a:rPr kumimoji="1" lang="ko-KR" altLang="en-US" sz="2000" dirty="0">
                    <a:sym typeface="Wingdings" pitchFamily="2" charset="2"/>
                  </a:rPr>
                  <a:t> 연산을 수행</a:t>
                </a:r>
                <a:r>
                  <a:rPr kumimoji="1" lang="en-US" altLang="ko-KR" sz="2000" dirty="0">
                    <a:sym typeface="Wingdings" pitchFamily="2" charset="2"/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kumimoji="1" lang="ko-KR" altLang="en-US" sz="2000" dirty="0" err="1">
                    <a:sym typeface="Wingdings" pitchFamily="2" charset="2"/>
                  </a:rPr>
                  <a:t>모듈러</a:t>
                </a:r>
                <a:r>
                  <a:rPr kumimoji="1" lang="ko-KR" altLang="en-US" sz="2000" dirty="0">
                    <a:sym typeface="Wingdings" pitchFamily="2" charset="2"/>
                  </a:rPr>
                  <a:t> 연산에는 기약 다항식을 사용 </a:t>
                </a:r>
                <a:r>
                  <a:rPr kumimoji="1" lang="en-US" altLang="ko-KR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0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000" dirty="0">
                    <a:sym typeface="Wingdings" pitchFamily="2" charset="2"/>
                  </a:rPr>
                  <a:t>에서는 </a:t>
                </a:r>
                <a:r>
                  <a:rPr kumimoji="1" lang="en-US" altLang="ko-KR" sz="2000" dirty="0">
                    <a:sym typeface="Wingdings" pitchFamily="2" charset="2"/>
                  </a:rPr>
                  <a:t>n</a:t>
                </a:r>
                <a:r>
                  <a:rPr kumimoji="1" lang="ko-KR" altLang="en-US" sz="2000" dirty="0">
                    <a:sym typeface="Wingdings" pitchFamily="2" charset="2"/>
                  </a:rPr>
                  <a:t>차 기약 다항식 사용</a:t>
                </a:r>
                <a:r>
                  <a:rPr kumimoji="1" lang="en-US" altLang="ko-KR" sz="2000" dirty="0">
                    <a:sym typeface="Wingdings" pitchFamily="2" charset="2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kumimoji="1" lang="en-US" altLang="ko-KR" sz="1600" dirty="0">
                    <a:sym typeface="Wingdings" pitchFamily="2" charset="2"/>
                  </a:rPr>
                  <a:t>•</a:t>
                </a:r>
                <a:r>
                  <a:rPr kumimoji="1" lang="ko-KR" altLang="en-US" sz="1600" dirty="0">
                    <a:sym typeface="Wingdings" pitchFamily="2" charset="2"/>
                  </a:rPr>
                  <a:t> 기약 다항식 </a:t>
                </a:r>
                <a:r>
                  <a:rPr kumimoji="1" lang="en-US" altLang="ko-KR" sz="1600" dirty="0">
                    <a:sym typeface="Wingdings" pitchFamily="2" charset="2"/>
                  </a:rPr>
                  <a:t>: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endParaRPr kumimoji="1" lang="en-US" altLang="ko-KR" sz="1600" dirty="0">
                  <a:sym typeface="Wingdings" pitchFamily="2" charset="2"/>
                </a:endParaRPr>
              </a:p>
              <a:p>
                <a:pPr marL="914400" lvl="2" indent="0">
                  <a:buNone/>
                </a:pPr>
                <a:r>
                  <a:rPr kumimoji="1" lang="en-US" altLang="ko-KR" sz="1400" dirty="0">
                    <a:sym typeface="Wingdings" pitchFamily="2" charset="2"/>
                  </a:rPr>
                  <a:t>-</a:t>
                </a:r>
                <a:r>
                  <a:rPr kumimoji="1" lang="ko-KR" altLang="en-US" sz="1400" dirty="0">
                    <a:sym typeface="Wingdings" pitchFamily="2" charset="2"/>
                  </a:rPr>
                  <a:t> 차수가 </a:t>
                </a:r>
                <a:r>
                  <a:rPr kumimoji="1" lang="en-US" altLang="ko-KR" sz="1400" dirty="0">
                    <a:sym typeface="Wingdings" pitchFamily="2" charset="2"/>
                  </a:rPr>
                  <a:t>0</a:t>
                </a:r>
                <a:r>
                  <a:rPr kumimoji="1" lang="ko-KR" altLang="en-US" sz="1400" dirty="0">
                    <a:sym typeface="Wingdings" pitchFamily="2" charset="2"/>
                  </a:rPr>
                  <a:t>보다 큰 두개 이상의 다항식의 곱으로 나타낼 수 없는 것</a:t>
                </a:r>
                <a:r>
                  <a:rPr kumimoji="1" lang="en-US" altLang="ko-KR" sz="1400" dirty="0">
                    <a:sym typeface="Wingdings" pitchFamily="2" charset="2"/>
                  </a:rPr>
                  <a:t>.</a:t>
                </a:r>
              </a:p>
              <a:p>
                <a:pPr marL="914400" lvl="2" indent="0">
                  <a:buNone/>
                </a:pPr>
                <a:r>
                  <a:rPr kumimoji="1" lang="en-US" altLang="ko-KR" sz="1400" dirty="0">
                    <a:sym typeface="Wingdings" pitchFamily="2" charset="2"/>
                  </a:rPr>
                  <a:t>-</a:t>
                </a:r>
                <a:r>
                  <a:rPr kumimoji="1" lang="ko-KR" altLang="en-US" sz="1400" dirty="0">
                    <a:sym typeface="Wingdings" pitchFamily="2" charset="2"/>
                  </a:rPr>
                  <a:t> 여러 차수에 대한 기약 다항식은 이미 계산되어 있으므로 찾아서 쓰면 된다</a:t>
                </a:r>
                <a:r>
                  <a:rPr kumimoji="1" lang="en-US" altLang="ko-KR" sz="1400" dirty="0">
                    <a:sym typeface="Wingdings" pitchFamily="2" charset="2"/>
                  </a:rPr>
                  <a:t>..!!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BE34307-24FA-3044-9370-5CD1ADA56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8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8152238-EE52-7D41-A511-55307F5C02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Galois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Field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8152238-EE52-7D41-A511-55307F5C0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70" t="-6557" b="-180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2AB34BB-4CCD-7841-8F09-89B072F17A4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kumimoji="1" lang="en-US" altLang="ko-Kore-KR" dirty="0"/>
                  <a:t>mod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(n</a:t>
                </a:r>
                <a:r>
                  <a:rPr kumimoji="1" lang="ko-KR" altLang="en-US" dirty="0"/>
                  <a:t>차 기약 다항식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en-US" altLang="ko-KR" dirty="0"/>
                  <a:t> (n-1)</a:t>
                </a:r>
                <a:r>
                  <a:rPr kumimoji="1" lang="ko-KR" altLang="en-US" dirty="0"/>
                  <a:t>차 다항식으로 표현됨</a:t>
                </a:r>
                <a:r>
                  <a:rPr kumimoji="1"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kumimoji="1" lang="en-US" altLang="ko-KR" sz="2400" dirty="0"/>
                  <a:t>(n-1)</a:t>
                </a:r>
                <a:r>
                  <a:rPr kumimoji="1" lang="ko-KR" altLang="en-US" sz="2400" dirty="0"/>
                  <a:t>차 다항식으로 표현할 수 있는 원소의 개수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ko-KR" sz="2400" dirty="0"/>
              </a:p>
              <a:p>
                <a:pPr>
                  <a:buFontTx/>
                  <a:buChar char="-"/>
                </a:pPr>
                <a:r>
                  <a:rPr kumimoji="1" lang="en-US" altLang="ko-Kore-KR" sz="2400" dirty="0"/>
                  <a:t>(n-1)</a:t>
                </a:r>
                <a:r>
                  <a:rPr kumimoji="1" lang="ko-KR" altLang="en-US" sz="2400" dirty="0"/>
                  <a:t>차 다항식은 </a:t>
                </a:r>
                <a:r>
                  <a:rPr kumimoji="1" lang="ko-KR" altLang="en-US" sz="2400" dirty="0" err="1"/>
                  <a:t>유한체의</a:t>
                </a:r>
                <a:r>
                  <a:rPr kumimoji="1" lang="ko-KR" altLang="en-US" sz="2400" dirty="0"/>
                  <a:t> 성질을 만족함</a:t>
                </a:r>
                <a:r>
                  <a:rPr kumimoji="1" lang="en-US" altLang="ko-KR" sz="2400" dirty="0"/>
                  <a:t>.</a:t>
                </a:r>
              </a:p>
              <a:p>
                <a:pPr>
                  <a:buFontTx/>
                  <a:buChar char="-"/>
                </a:pPr>
                <a:r>
                  <a:rPr kumimoji="1" lang="en-US" altLang="ko-Kore-KR" sz="2400" dirty="0"/>
                  <a:t>mod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(n</a:t>
                </a:r>
                <a:r>
                  <a:rPr kumimoji="1" lang="ko-KR" altLang="en-US" sz="2400" dirty="0"/>
                  <a:t>차 기약 다항식</a:t>
                </a:r>
                <a:r>
                  <a:rPr kumimoji="1" lang="en-US" altLang="ko-KR" sz="2400" dirty="0"/>
                  <a:t>)</a:t>
                </a:r>
                <a:r>
                  <a:rPr kumimoji="1" lang="ko-KR" altLang="en-US" sz="2400" dirty="0"/>
                  <a:t> 의 결과로 나온 </a:t>
                </a:r>
                <a:r>
                  <a:rPr kumimoji="1" lang="en-US" altLang="ko-KR" sz="2400" dirty="0"/>
                  <a:t>(n-1)</a:t>
                </a:r>
                <a:r>
                  <a:rPr kumimoji="1" lang="ko-KR" altLang="en-US" sz="2400" dirty="0"/>
                  <a:t>차 다항식은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4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ko-KR" altLang="en-US" sz="2400" dirty="0" err="1"/>
                  <a:t>를</a:t>
                </a:r>
                <a:r>
                  <a:rPr kumimoji="1" lang="ko-KR" altLang="en-US" sz="2400" dirty="0"/>
                  <a:t> 만듦</a:t>
                </a:r>
                <a:r>
                  <a:rPr kumimoji="1" lang="en-US" altLang="ko-KR" sz="2400" dirty="0"/>
                  <a:t>.</a:t>
                </a:r>
              </a:p>
              <a:p>
                <a:pPr>
                  <a:buFontTx/>
                  <a:buChar char="-"/>
                </a:pPr>
                <a:r>
                  <a:rPr kumimoji="1" lang="ko-KR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4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={0, 1,  </m:t>
                    </m:r>
                    <m:r>
                      <m:rPr>
                        <m:sty m:val="p"/>
                      </m:rP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ko-Kore-KR" sz="2400" dirty="0"/>
              </a:p>
              <a:p>
                <a:pPr>
                  <a:buFontTx/>
                  <a:buChar char="-"/>
                </a:pPr>
                <a:endParaRPr kumimoji="1" lang="en-US" altLang="ko-Kore-KR" sz="2400" dirty="0"/>
              </a:p>
              <a:p>
                <a:r>
                  <a:rPr kumimoji="1" lang="en-US" altLang="ko-Kore-KR" sz="2400" dirty="0"/>
                  <a:t>Encryption</a:t>
                </a:r>
                <a:r>
                  <a:rPr kumimoji="1" lang="ko-KR" altLang="en-US" sz="2400" dirty="0"/>
                  <a:t>에서 사용</a:t>
                </a:r>
                <a:r>
                  <a:rPr kumimoji="1" lang="en-US" altLang="ko-KR" sz="2400" dirty="0"/>
                  <a:t> (n</a:t>
                </a:r>
                <a:r>
                  <a:rPr kumimoji="1" lang="ko-KR" altLang="en-US" sz="2400" dirty="0"/>
                  <a:t>비트 암호문</a:t>
                </a:r>
                <a:r>
                  <a:rPr kumimoji="1" lang="en-US" altLang="ko-KR" sz="2400" dirty="0"/>
                  <a:t>)</a:t>
                </a:r>
              </a:p>
              <a:p>
                <a:pPr>
                  <a:buFontTx/>
                  <a:buChar char="-"/>
                </a:pPr>
                <a:r>
                  <a:rPr kumimoji="1" lang="en-US" altLang="ko-KR" sz="2400" dirty="0"/>
                  <a:t>n</a:t>
                </a:r>
                <a:r>
                  <a:rPr kumimoji="1" lang="ko-KR" altLang="en-US" sz="2400" dirty="0"/>
                  <a:t>비트 블록의 </a:t>
                </a:r>
                <a:r>
                  <a:rPr kumimoji="1" lang="ko-KR" altLang="en-US" sz="2400" dirty="0" err="1"/>
                  <a:t>평문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(n-1) </a:t>
                </a:r>
                <a:r>
                  <a:rPr kumimoji="1" lang="ko-KR" altLang="en-US" sz="2400" dirty="0"/>
                  <a:t>차 다항식으로 표현</a:t>
                </a:r>
                <a:endParaRPr kumimoji="1" lang="en-US" altLang="ko-KR" sz="2400" dirty="0"/>
              </a:p>
              <a:p>
                <a:pPr>
                  <a:buFontTx/>
                  <a:buChar char="-"/>
                </a:pPr>
                <a:r>
                  <a:rPr kumimoji="1" lang="ko-KR" altLang="en-US" sz="2400" dirty="0"/>
                  <a:t>연산에 </a:t>
                </a:r>
                <a:r>
                  <a:rPr kumimoji="1" lang="en-US" altLang="ko-Kore-KR" sz="2400" dirty="0"/>
                  <a:t>mod </a:t>
                </a:r>
                <a:r>
                  <a:rPr kumimoji="1" lang="en-US" altLang="ko-KR" sz="2400" dirty="0"/>
                  <a:t>(</a:t>
                </a:r>
                <a:r>
                  <a:rPr kumimoji="1" lang="en-US" altLang="ko-Kore-KR" sz="2400" dirty="0"/>
                  <a:t>n</a:t>
                </a:r>
                <a:r>
                  <a:rPr kumimoji="1" lang="ko-KR" altLang="en-US" sz="2400" dirty="0"/>
                  <a:t>차 기약 다항식</a:t>
                </a:r>
                <a:r>
                  <a:rPr kumimoji="1" lang="en-US" altLang="ko-KR" sz="2400" dirty="0"/>
                  <a:t>)</a:t>
                </a:r>
                <a:r>
                  <a:rPr kumimoji="1" lang="ko-KR" altLang="en-US" sz="2400" dirty="0"/>
                  <a:t> 을 적용하여 </a:t>
                </a:r>
                <a:r>
                  <a:rPr kumimoji="1" lang="en-US" altLang="ko-KR" sz="2400" dirty="0"/>
                  <a:t>n</a:t>
                </a:r>
                <a:r>
                  <a:rPr kumimoji="1" lang="ko-KR" altLang="en-US" sz="2400" dirty="0"/>
                  <a:t>비트 블록으로 유지</a:t>
                </a:r>
                <a:r>
                  <a:rPr kumimoji="1" lang="en-US" altLang="ko-KR" sz="2400" dirty="0"/>
                  <a:t>.</a:t>
                </a:r>
              </a:p>
              <a:p>
                <a:pPr>
                  <a:buFontTx/>
                  <a:buChar char="-"/>
                </a:pPr>
                <a:r>
                  <a:rPr kumimoji="1" lang="en-US" altLang="ko-KR" sz="2400" dirty="0"/>
                  <a:t>(n-1)</a:t>
                </a:r>
                <a:r>
                  <a:rPr kumimoji="1" lang="ko-KR" altLang="en-US" sz="2400" dirty="0"/>
                  <a:t>차 다항식 암호문 생성</a:t>
                </a:r>
                <a:endParaRPr kumimoji="1" lang="en-US" altLang="ko-KR" sz="2400" dirty="0"/>
              </a:p>
              <a:p>
                <a:pPr>
                  <a:buFontTx/>
                  <a:buChar char="-"/>
                </a:pPr>
                <a:endParaRPr kumimoji="1" lang="en-US" altLang="ko-Kore-KR" sz="2400" dirty="0"/>
              </a:p>
              <a:p>
                <a:r>
                  <a:rPr kumimoji="1" lang="en-US" altLang="ko-Kore-KR" sz="2400" dirty="0"/>
                  <a:t>Decryption</a:t>
                </a:r>
                <a:r>
                  <a:rPr kumimoji="1" lang="ko-KR" altLang="en-US" sz="2400" dirty="0"/>
                  <a:t>에서 사용</a:t>
                </a:r>
                <a:endParaRPr kumimoji="1" lang="en-US" altLang="ko-KR" sz="2400" dirty="0"/>
              </a:p>
              <a:p>
                <a:pPr marL="0" indent="0">
                  <a:buNone/>
                </a:pPr>
                <a:r>
                  <a:rPr kumimoji="1" lang="en-US" altLang="ko-KR" sz="2400" dirty="0"/>
                  <a:t>-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n</a:t>
                </a:r>
                <a:r>
                  <a:rPr kumimoji="1" lang="ko-KR" altLang="en-US" sz="2400" dirty="0"/>
                  <a:t>비트 블록의 </a:t>
                </a:r>
                <a:r>
                  <a:rPr kumimoji="1" lang="ko-KR" altLang="en-US" sz="2400" dirty="0" err="1"/>
                  <a:t>평문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(n-1) </a:t>
                </a:r>
                <a:r>
                  <a:rPr kumimoji="1" lang="ko-KR" altLang="en-US" sz="2400" dirty="0"/>
                  <a:t>차 다항식으로 표현</a:t>
                </a:r>
                <a:endParaRPr kumimoji="1" lang="en-US" altLang="ko-KR" sz="2400" dirty="0"/>
              </a:p>
              <a:p>
                <a:pPr>
                  <a:buFontTx/>
                  <a:buChar char="-"/>
                </a:pPr>
                <a:r>
                  <a:rPr kumimoji="1" lang="ko-KR" altLang="en-US" sz="2400" dirty="0"/>
                  <a:t>연산에 </a:t>
                </a:r>
                <a:r>
                  <a:rPr kumimoji="1" lang="en-US" altLang="ko-Kore-KR" sz="2400" dirty="0"/>
                  <a:t>mod </a:t>
                </a:r>
                <a:r>
                  <a:rPr kumimoji="1" lang="en-US" altLang="ko-KR" sz="2400" dirty="0"/>
                  <a:t>(</a:t>
                </a:r>
                <a:r>
                  <a:rPr kumimoji="1" lang="en-US" altLang="ko-Kore-KR" sz="2400" dirty="0"/>
                  <a:t>n</a:t>
                </a:r>
                <a:r>
                  <a:rPr kumimoji="1" lang="ko-KR" altLang="en-US" sz="2400" dirty="0"/>
                  <a:t>차 기약 다항식</a:t>
                </a:r>
                <a:r>
                  <a:rPr kumimoji="1" lang="en-US" altLang="ko-KR" sz="2400" dirty="0"/>
                  <a:t>)</a:t>
                </a:r>
                <a:r>
                  <a:rPr kumimoji="1" lang="ko-KR" altLang="en-US" sz="2400" dirty="0"/>
                  <a:t> 을 적용하여 </a:t>
                </a:r>
                <a:r>
                  <a:rPr kumimoji="1" lang="en-US" altLang="ko-KR" sz="2400" dirty="0"/>
                  <a:t>n</a:t>
                </a:r>
                <a:r>
                  <a:rPr kumimoji="1" lang="ko-KR" altLang="en-US" sz="2400" dirty="0"/>
                  <a:t>비트 블록으로 유지</a:t>
                </a:r>
                <a:r>
                  <a:rPr kumimoji="1" lang="en-US" altLang="ko-KR" sz="2400" dirty="0"/>
                  <a:t>.’</a:t>
                </a:r>
              </a:p>
              <a:p>
                <a:pPr>
                  <a:buFontTx/>
                  <a:buChar char="-"/>
                </a:pPr>
                <a:r>
                  <a:rPr kumimoji="1" lang="en-US" altLang="ko-KR" sz="2400" dirty="0"/>
                  <a:t>(n-1)</a:t>
                </a:r>
                <a:r>
                  <a:rPr kumimoji="1" lang="ko-KR" altLang="en-US" sz="2400" dirty="0"/>
                  <a:t>차 다항식 </a:t>
                </a:r>
                <a:r>
                  <a:rPr kumimoji="1" lang="ko-KR" altLang="en-US" sz="2400" dirty="0" err="1"/>
                  <a:t>평문의</a:t>
                </a:r>
                <a:r>
                  <a:rPr kumimoji="1" lang="ko-KR" altLang="en-US" sz="2400" dirty="0"/>
                  <a:t> 블록 생성</a:t>
                </a:r>
                <a:endParaRPr kumimoji="1" lang="en-US" altLang="ko-KR" sz="2400" dirty="0"/>
              </a:p>
              <a:p>
                <a:pPr>
                  <a:buFontTx/>
                  <a:buChar char="-"/>
                </a:pPr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2AB34BB-4CCD-7841-8F09-89B072F17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670" t="-2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7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0EF261C-E4C8-F643-B29D-3D2D624BC6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Galois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Field</m:t>
                        </m:r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0EF261C-E4C8-F643-B29D-3D2D624BC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70" t="-6557" b="-180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C47162F-4065-3443-B153-3142C0572CC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8159" cy="5057775"/>
              </a:xfrm>
            </p:spPr>
            <p:txBody>
              <a:bodyPr/>
              <a:lstStyle/>
              <a:p>
                <a:r>
                  <a:rPr kumimoji="1" lang="ko-Kore-KR" altLang="en-US" dirty="0"/>
                  <a:t>다항식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덧셈연산</m:t>
                    </m:r>
                  </m:oMath>
                </a14:m>
                <a:endParaRPr kumimoji="1" lang="en-US" altLang="ko-Kore-KR" dirty="0"/>
              </a:p>
              <a:p>
                <a:pPr marL="0" indent="0">
                  <a:buNone/>
                </a:pPr>
                <a:r>
                  <a:rPr kumimoji="1" lang="en-US" altLang="ko-Kore-KR" sz="2200" b="1" dirty="0"/>
                  <a:t>Ex)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2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={0, 1, </m:t>
                    </m:r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+1,⋯</m:t>
                    </m:r>
                  </m:oMath>
                </a14:m>
                <a:r>
                  <a:rPr kumimoji="1" lang="en-US" altLang="ko-KR" sz="2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+1}</m:t>
                    </m:r>
                    <m:r>
                      <a:rPr kumimoji="1" lang="ko-KR" altLang="en-US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200" dirty="0"/>
                  <a:t>일 때</a:t>
                </a:r>
                <a:r>
                  <a:rPr kumimoji="1" lang="en-US" altLang="ko-KR" sz="2200" dirty="0"/>
                  <a:t>,</a:t>
                </a:r>
              </a:p>
              <a:p>
                <a:pPr marL="0" indent="0">
                  <a:buNone/>
                </a:pPr>
                <a:r>
                  <a:rPr kumimoji="1" lang="ko-KR" altLang="en-US" sz="2200" dirty="0"/>
                  <a:t>두 다항식</a:t>
                </a:r>
                <a:r>
                  <a:rPr kumimoji="1" lang="en-US" altLang="ko-Kore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sz="2200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ko-Kore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ko-KR" altLang="en-US" sz="2200" dirty="0"/>
                  <a:t> 의 덧셈</a:t>
                </a:r>
                <a:r>
                  <a:rPr kumimoji="1" lang="en-US" altLang="ko-KR" sz="2200" dirty="0"/>
                  <a:t>.</a:t>
                </a:r>
              </a:p>
              <a:p>
                <a:pPr marL="0" indent="0">
                  <a:buNone/>
                </a:pPr>
                <a:endParaRPr kumimoji="1" lang="en-US" altLang="ko-KR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ko-Kore-KR" sz="20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ore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ko-Kore-K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kumimoji="1" lang="ko-Kore-KR" altLang="en-US" sz="2000" dirty="0"/>
                  <a:t> </a:t>
                </a:r>
                <a:endParaRPr kumimoji="1" lang="en-US" altLang="ko-Kore-KR" sz="2000" dirty="0"/>
              </a:p>
              <a:p>
                <a:pPr marL="0" indent="0" algn="ctr">
                  <a:buNone/>
                </a:pPr>
                <a:endParaRPr kumimoji="1" lang="en-US" altLang="ko-Kore-KR" sz="1800" dirty="0"/>
              </a:p>
              <a:p>
                <a:pPr marL="0" indent="0" algn="just">
                  <a:buNone/>
                </a:pPr>
                <a:r>
                  <a:rPr kumimoji="1" lang="ko-Kore-KR" altLang="en-US" sz="2000" dirty="0"/>
                  <a:t>각 계수는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000" i="1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ko-Kore-KR" altLang="en-US" sz="2000" dirty="0"/>
                  <a:t>이므로 </a:t>
                </a:r>
                <a:r>
                  <a:rPr kumimoji="1" lang="en-US" altLang="ko-Kore-KR" sz="2000" dirty="0"/>
                  <a:t>mod 2 </a:t>
                </a:r>
                <a:r>
                  <a:rPr kumimoji="1" lang="ko-Kore-KR" altLang="en-US" sz="2000" dirty="0"/>
                  <a:t>계산</a:t>
                </a:r>
                <a:r>
                  <a:rPr kumimoji="1" lang="en-US" altLang="ko-Kore-KR" sz="2000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kumimoji="1" lang="ko-Kore-KR" altLang="en-US" sz="2000" dirty="0"/>
                  <a:t> </a:t>
                </a:r>
                <a:endParaRPr kumimoji="1" lang="en-US" altLang="ko-Kore-KR" sz="2000" dirty="0"/>
              </a:p>
              <a:p>
                <a:pPr marL="0" indent="0" algn="just">
                  <a:buNone/>
                </a:pPr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C47162F-4065-3443-B153-3142C0572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8159" cy="5057775"/>
              </a:xfrm>
              <a:blipFill>
                <a:blip r:embed="rId3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77961B4-1117-1A48-8890-2AB01A70D26E}"/>
              </a:ext>
            </a:extLst>
          </p:cNvPr>
          <p:cNvCxnSpPr>
            <a:cxnSpLocks/>
          </p:cNvCxnSpPr>
          <p:nvPr/>
        </p:nvCxnSpPr>
        <p:spPr>
          <a:xfrm>
            <a:off x="4606506" y="3431402"/>
            <a:ext cx="296544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십자형[C] 9">
            <a:extLst>
              <a:ext uri="{FF2B5EF4-FFF2-40B4-BE49-F238E27FC236}">
                <a16:creationId xmlns:a16="http://schemas.microsoft.com/office/drawing/2014/main" id="{1153BF6E-3EA7-544B-8B40-089C78ABF7C1}"/>
              </a:ext>
            </a:extLst>
          </p:cNvPr>
          <p:cNvSpPr/>
          <p:nvPr/>
        </p:nvSpPr>
        <p:spPr>
          <a:xfrm>
            <a:off x="4339084" y="3209974"/>
            <a:ext cx="198406" cy="198393"/>
          </a:xfrm>
          <a:prstGeom prst="plus">
            <a:avLst>
              <a:gd name="adj" fmla="val 444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0C2386E-7527-B840-B00D-983436130DE9}"/>
              </a:ext>
            </a:extLst>
          </p:cNvPr>
          <p:cNvCxnSpPr>
            <a:cxnSpLocks/>
          </p:cNvCxnSpPr>
          <p:nvPr/>
        </p:nvCxnSpPr>
        <p:spPr>
          <a:xfrm>
            <a:off x="4607526" y="2838110"/>
            <a:ext cx="0" cy="60191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7099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1074</Words>
  <Application>Microsoft Macintosh PowerPoint</Application>
  <PresentationFormat>와이드스크린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CryptoCraft 테마</vt:lpstr>
      <vt:lpstr>제목 테마</vt:lpstr>
      <vt:lpstr>Galois Field https://youtu.be/FnyfcjDskB8</vt:lpstr>
      <vt:lpstr>PowerPoint 프레젠테이션</vt:lpstr>
      <vt:lpstr>Galois Field(GF(p))</vt:lpstr>
      <vt:lpstr>Galois Field(GF(p))</vt:lpstr>
      <vt:lpstr>"Galois Field(" GF(p)")"</vt:lpstr>
      <vt:lpstr>〖"Galois Field(" GF(2〗^n)")"</vt:lpstr>
      <vt:lpstr>〖"Galois Field(" GF(2〗^n))</vt:lpstr>
      <vt:lpstr>〖"Galois Field(" GF(2〗^n))</vt:lpstr>
      <vt:lpstr>〖"Galois Field(" GF(2〗^n))</vt:lpstr>
      <vt:lpstr>〖"Galois Field(" GF(2〗^n))</vt:lpstr>
      <vt:lpstr>암호에서의 〖"Galois Field(" GF(2〗^n))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76</cp:revision>
  <dcterms:created xsi:type="dcterms:W3CDTF">2019-03-05T04:29:07Z</dcterms:created>
  <dcterms:modified xsi:type="dcterms:W3CDTF">2021-10-10T13:16:00Z</dcterms:modified>
</cp:coreProperties>
</file>