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4" r:id="rId3"/>
    <p:sldId id="307" r:id="rId4"/>
    <p:sldId id="308" r:id="rId5"/>
    <p:sldId id="312" r:id="rId6"/>
    <p:sldId id="310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F728D-E8DF-473D-A99F-FB2C826D7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73DCA6-C203-412D-9091-963C79BF8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48863-310B-4F88-A1A4-C3678883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3DB-3953-4477-A7DD-A3EA9C45AEC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A429C-2BF2-45B8-85C8-3D7644F0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52601-C494-4E68-A255-BE089B8F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2C4B-2255-4847-AFB4-ECE1C90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5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F27DA-CC92-4424-83DF-4230CBA9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5467A0-07F6-4FCB-A1AD-6DC456A45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6B34F-5273-4E89-AEA3-DD1A08DF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3DB-3953-4477-A7DD-A3EA9C45AEC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EA47A-FC46-4872-A3AF-1E0696EB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582B8-CB58-44B5-9A6A-C8CFACC9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2C4B-2255-4847-AFB4-ECE1C90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0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5973DA-B029-472B-BEC9-23F1DF826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DEAA8-BA56-44D5-B1E2-EFD9FC5C1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E249A-B8D9-474F-96A0-212F2138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3DB-3953-4477-A7DD-A3EA9C45AEC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37234-5457-4B2E-BA06-925B11DA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A01EF-0E15-4F63-A0C1-259A66E1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2C4B-2255-4847-AFB4-ECE1C90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4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88348-78FE-4535-B139-4E3CFFAA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8F2804-93DC-4439-8EF2-284B83130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ECBD9-A946-405B-B77E-E5D77501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3DB-3953-4477-A7DD-A3EA9C45AEC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8EB88-2DC4-47FB-BF72-090765B2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45855-4D55-49B9-AFEE-04824057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2C4B-2255-4847-AFB4-ECE1C90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69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B489B-22D9-42EC-9EA2-868D9CB7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E5634-CF29-44F7-A318-C5EF110F0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BC8BA-A0C0-4E21-AAEB-FF193EC8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3DB-3953-4477-A7DD-A3EA9C45AEC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CB4BB-69BC-41D6-A207-C7C0853A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98224-FA9B-4A19-AB8E-9BD79849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2C4B-2255-4847-AFB4-ECE1C90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0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23DCF-4EB5-49D5-B66A-58746139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6CB1C-4664-4B4E-8F5B-EA56BE8E2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0A23EA-0A26-43F3-8EA5-72BC8F7DB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40CF1-8CDD-452C-A6AE-9DF8C4B5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3DB-3953-4477-A7DD-A3EA9C45AEC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48E532-46C2-4C44-BD64-3BB3B84A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CD5A3-B1F7-4D92-B36C-79F13827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2C4B-2255-4847-AFB4-ECE1C90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4221-3A97-4CD9-8417-BBC076CA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E1FC6-4D2B-4517-B22B-8954C9DCB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23B23C-2249-4E8B-A2CA-81FC8760C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C8F761-6E1A-4264-B504-7A789605B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C1D90E-E9AD-436E-9A56-9B4F822EB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E31295-A0F4-41D9-97DF-5F132E55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3DB-3953-4477-A7DD-A3EA9C45AEC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858829-BC61-4DAB-9787-42721698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A001E4-7E67-452C-83EE-A767321E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2C4B-2255-4847-AFB4-ECE1C90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8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29A2F-2317-44E7-AF7D-6344C57C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7B81E5-C97E-42B6-9142-93B40D0F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3DB-3953-4477-A7DD-A3EA9C45AEC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513AD-06A7-4FA2-88DF-38C90DDA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0253D0-81D1-4B95-BFEC-17344122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2C4B-2255-4847-AFB4-ECE1C90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3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E7A936-9DCD-46F5-8831-CEDFE0CC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3DB-3953-4477-A7DD-A3EA9C45AEC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571D8A-89FA-4B9A-843D-DF02F6A0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6DEDD-79A4-47F6-A55F-84A53A8F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2C4B-2255-4847-AFB4-ECE1C90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56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1AB0C-6A9E-4793-9CDE-3A99472A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9FCFB-F1C6-4D6F-8972-F9ECB7B46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43457-D90D-425B-A401-23D7103C8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15B0D1-2437-4FAC-AD77-4E64637B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3DB-3953-4477-A7DD-A3EA9C45AEC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DF0-53ED-4FBA-8277-79D149D3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C1B5BE-CD74-4BF0-8872-B3397A9B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2C4B-2255-4847-AFB4-ECE1C90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36D65-9341-4DED-B6B2-7C2C4D89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012D0C-22F7-44D6-A3E3-7CDFD697B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5EE28-B194-4659-81B4-0F4B24E9A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49EEB-C978-4111-B274-4E7728C8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73DB-3953-4477-A7DD-A3EA9C45AEC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1D2748-DF36-48BD-9426-0CC944FA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CA5A33-6A5E-460C-A076-2ED701E1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2C4B-2255-4847-AFB4-ECE1C90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96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6D653A-262C-4F2B-B31F-ACA01F70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73A3E-EB80-4D64-B9C9-48F1896CF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E314A-0C22-4CFF-B9DE-0A4AB382B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E73DB-3953-4477-A7DD-A3EA9C45AECA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6BF1D-3276-4977-BD9E-2D6B55A61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DA73F-DC08-4BD0-8656-F8605C113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2C4B-2255-4847-AFB4-ECE1C902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70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MAsAxN19rA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0C3BB2-D477-4F90-8F8A-6A2D0EAE7019}"/>
              </a:ext>
            </a:extLst>
          </p:cNvPr>
          <p:cNvSpPr txBox="1"/>
          <p:nvPr/>
        </p:nvSpPr>
        <p:spPr>
          <a:xfrm>
            <a:off x="2038905" y="2227481"/>
            <a:ext cx="973399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Quantum Cryptography</a:t>
            </a:r>
            <a:r>
              <a:rPr lang="ko-KR" alt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US" altLang="ko-KR" sz="40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ko-KR" altLang="en-US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</a:t>
            </a:r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</a:t>
            </a:r>
            <a:r>
              <a:rPr lang="ko-KR" altLang="en-US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한성대학교 </a:t>
            </a:r>
            <a:r>
              <a:rPr lang="en-US" altLang="ko-KR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ko-KR" altLang="en-US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응용시스템공학과 </a:t>
            </a:r>
            <a:r>
              <a:rPr lang="ko-KR" altLang="en-US" sz="25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장경배</a:t>
            </a:r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3DE82-0DCD-44D7-A4DF-0847370F3DF2}"/>
              </a:ext>
            </a:extLst>
          </p:cNvPr>
          <p:cNvSpPr txBox="1"/>
          <p:nvPr/>
        </p:nvSpPr>
        <p:spPr>
          <a:xfrm>
            <a:off x="4216893" y="3429000"/>
            <a:ext cx="434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 </a:t>
            </a:r>
            <a:r>
              <a:rPr lang="en-US" altLang="ko-KR" dirty="0">
                <a:hlinkClick r:id="rId2"/>
              </a:rPr>
              <a:t>https://youtu.be/AMAsAxN19rA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87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0EBE32-EBFB-4378-8971-9E18CFBABF04}"/>
              </a:ext>
            </a:extLst>
          </p:cNvPr>
          <p:cNvSpPr txBox="1"/>
          <p:nvPr/>
        </p:nvSpPr>
        <p:spPr>
          <a:xfrm>
            <a:off x="654627" y="572410"/>
            <a:ext cx="59020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알고리즘</a:t>
            </a:r>
            <a:r>
              <a:rPr lang="en-US" altLang="ko-KR" sz="2200" dirty="0"/>
              <a:t>(Key generation , Encryption)</a:t>
            </a:r>
            <a:r>
              <a:rPr lang="ko-KR" altLang="en-US" sz="22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0D44A-9E5D-41D4-B596-B91FE5C9ED03}"/>
              </a:ext>
            </a:extLst>
          </p:cNvPr>
          <p:cNvSpPr txBox="1"/>
          <p:nvPr/>
        </p:nvSpPr>
        <p:spPr>
          <a:xfrm>
            <a:off x="654627" y="1350817"/>
            <a:ext cx="104324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파라미터 </a:t>
            </a:r>
            <a:r>
              <a:rPr lang="en-US" altLang="ko-KR" dirty="0"/>
              <a:t>(</a:t>
            </a:r>
            <a:r>
              <a:rPr lang="en-US" altLang="ko-KR" dirty="0" err="1"/>
              <a:t>N,p,q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개인키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1. Bob</a:t>
            </a:r>
            <a:r>
              <a:rPr lang="ko-KR" altLang="en-US" dirty="0"/>
              <a:t>은 다항</a:t>
            </a:r>
            <a:r>
              <a:rPr lang="en-US" altLang="ko-KR" dirty="0"/>
              <a:t>Ring </a:t>
            </a:r>
            <a:r>
              <a:rPr lang="en-US" altLang="ko-KR" b="1" dirty="0"/>
              <a:t>R</a:t>
            </a:r>
            <a:r>
              <a:rPr lang="ko-KR" altLang="en-US" dirty="0"/>
              <a:t>상에서 작은 계수들을 가지는 </a:t>
            </a:r>
            <a:r>
              <a:rPr lang="en-US" altLang="ko-KR" dirty="0"/>
              <a:t>N-1</a:t>
            </a:r>
            <a:r>
              <a:rPr lang="ko-KR" altLang="en-US" dirty="0"/>
              <a:t>차의 </a:t>
            </a:r>
            <a:r>
              <a:rPr lang="en-US" altLang="ko-KR" b="1" dirty="0"/>
              <a:t>f</a:t>
            </a:r>
            <a:r>
              <a:rPr lang="ko-KR" altLang="en-US" dirty="0"/>
              <a:t> 그리고 </a:t>
            </a:r>
            <a:r>
              <a:rPr lang="en-US" altLang="ko-KR" b="1" dirty="0"/>
              <a:t>g</a:t>
            </a:r>
            <a:r>
              <a:rPr lang="ko-KR" altLang="en-US" dirty="0"/>
              <a:t>를 </a:t>
            </a:r>
            <a:r>
              <a:rPr lang="en-US" altLang="ko-KR" dirty="0"/>
              <a:t>private</a:t>
            </a:r>
            <a:r>
              <a:rPr lang="ko-KR" altLang="en-US" dirty="0"/>
              <a:t>로 가지게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f</a:t>
            </a:r>
            <a:r>
              <a:rPr lang="ko-KR" altLang="en-US" dirty="0" err="1"/>
              <a:t>에대하여</a:t>
            </a:r>
            <a:r>
              <a:rPr lang="ko-KR" altLang="en-US" dirty="0"/>
              <a:t> </a:t>
            </a:r>
            <a:r>
              <a:rPr lang="en-US" altLang="ko-KR" dirty="0"/>
              <a:t>f modulo q </a:t>
            </a:r>
            <a:r>
              <a:rPr lang="ko-KR" altLang="en-US" dirty="0"/>
              <a:t>에 대한 역과 </a:t>
            </a:r>
            <a:r>
              <a:rPr lang="en-US" altLang="ko-KR" dirty="0"/>
              <a:t>f modulo p </a:t>
            </a:r>
            <a:r>
              <a:rPr lang="ko-KR" altLang="en-US" dirty="0"/>
              <a:t>에 대한 역을 계산하여 개인키 생성                 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공개키</a:t>
            </a:r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9DF907-80F9-4F4F-8126-18A32262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98" y="3057525"/>
            <a:ext cx="2352675" cy="371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2E9CC1-6441-45FA-A346-0B2DB177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663" y="3009900"/>
            <a:ext cx="2286000" cy="4191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956563-2A29-463E-866C-E3181E7A5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098" y="3969837"/>
            <a:ext cx="2505715" cy="3314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B9B468-C469-4099-B09E-255E3F662F7B}"/>
              </a:ext>
            </a:extLst>
          </p:cNvPr>
          <p:cNvSpPr txBox="1"/>
          <p:nvPr/>
        </p:nvSpPr>
        <p:spPr>
          <a:xfrm>
            <a:off x="768927" y="4665518"/>
            <a:ext cx="31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암호화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46BBC-93AB-45B3-B1D7-034F92EEB987}"/>
              </a:ext>
            </a:extLst>
          </p:cNvPr>
          <p:cNvSpPr txBox="1"/>
          <p:nvPr/>
        </p:nvSpPr>
        <p:spPr>
          <a:xfrm>
            <a:off x="836467" y="5137851"/>
            <a:ext cx="1006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Alice</a:t>
            </a:r>
            <a:r>
              <a:rPr lang="ko-KR" altLang="en-US" dirty="0"/>
              <a:t>는 자신이 보낼 메시지 </a:t>
            </a:r>
            <a:r>
              <a:rPr lang="en-US" altLang="ko-KR" b="1" dirty="0"/>
              <a:t>m</a:t>
            </a:r>
            <a:r>
              <a:rPr lang="ko-KR" altLang="en-US" dirty="0"/>
              <a:t>을 랜덤하게 선택된 다항식 </a:t>
            </a:r>
            <a:r>
              <a:rPr lang="en-US" altLang="ko-KR" b="1" dirty="0"/>
              <a:t>r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공개키</a:t>
            </a:r>
            <a:r>
              <a:rPr lang="en-US" altLang="ko-KR" dirty="0"/>
              <a:t> </a:t>
            </a:r>
            <a:r>
              <a:rPr lang="en-US" altLang="ko-KR" b="1" dirty="0"/>
              <a:t>h</a:t>
            </a:r>
            <a:r>
              <a:rPr lang="ko-KR" altLang="en-US" dirty="0"/>
              <a:t>를 사용하여 암호화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BFE7021-4329-4978-BEF5-28250B55D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348" y="5699653"/>
            <a:ext cx="2791465" cy="42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6B26CA-0B52-4EB2-B6ED-250945B68BA5}"/>
              </a:ext>
            </a:extLst>
          </p:cNvPr>
          <p:cNvSpPr txBox="1"/>
          <p:nvPr/>
        </p:nvSpPr>
        <p:spPr>
          <a:xfrm>
            <a:off x="654627" y="727364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복호화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8D926C2-5DB0-44B6-ABC8-04C05B2DEE5C}"/>
              </a:ext>
            </a:extLst>
          </p:cNvPr>
          <p:cNvGrpSpPr/>
          <p:nvPr/>
        </p:nvGrpSpPr>
        <p:grpSpPr>
          <a:xfrm>
            <a:off x="789709" y="2324522"/>
            <a:ext cx="3103420" cy="380156"/>
            <a:chOff x="828241" y="1853456"/>
            <a:chExt cx="3103420" cy="38015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3349783-82C7-4A82-A6A1-280E5CACE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241" y="1881187"/>
              <a:ext cx="1495425" cy="352425"/>
            </a:xfrm>
            <a:prstGeom prst="rect">
              <a:avLst/>
            </a:prstGeom>
          </p:spPr>
        </p:pic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BCD9A713-5255-4E19-A72F-51ACA2AC6AB0}"/>
                </a:ext>
              </a:extLst>
            </p:cNvPr>
            <p:cNvSpPr/>
            <p:nvPr/>
          </p:nvSpPr>
          <p:spPr>
            <a:xfrm>
              <a:off x="2514600" y="1969292"/>
              <a:ext cx="353291" cy="17621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332E28-05FC-4929-8322-16EF842AB94A}"/>
                </a:ext>
              </a:extLst>
            </p:cNvPr>
            <p:cNvSpPr txBox="1"/>
            <p:nvPr/>
          </p:nvSpPr>
          <p:spPr>
            <a:xfrm>
              <a:off x="3058825" y="1853456"/>
              <a:ext cx="872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33F4A5B-144B-4935-BA73-27928B179233}"/>
              </a:ext>
            </a:extLst>
          </p:cNvPr>
          <p:cNvSpPr txBox="1"/>
          <p:nvPr/>
        </p:nvSpPr>
        <p:spPr>
          <a:xfrm>
            <a:off x="470622" y="1749547"/>
            <a:ext cx="285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개인키 </a:t>
            </a:r>
            <a:r>
              <a:rPr lang="en-US" altLang="ko-KR" b="1" dirty="0"/>
              <a:t>f </a:t>
            </a:r>
            <a:r>
              <a:rPr lang="ko-KR" altLang="en-US" dirty="0"/>
              <a:t>를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6DC887-F2FB-401B-82F6-40CC83DC9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67" y="2931103"/>
            <a:ext cx="1304925" cy="24765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CEE3E8A-B02E-4931-8F07-946F4E4582E8}"/>
              </a:ext>
            </a:extLst>
          </p:cNvPr>
          <p:cNvSpPr/>
          <p:nvPr/>
        </p:nvSpPr>
        <p:spPr>
          <a:xfrm>
            <a:off x="2476067" y="2931103"/>
            <a:ext cx="353291" cy="176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372C61-929C-4C49-8254-2EC49159E381}"/>
              </a:ext>
            </a:extLst>
          </p:cNvPr>
          <p:cNvSpPr txBox="1"/>
          <p:nvPr/>
        </p:nvSpPr>
        <p:spPr>
          <a:xfrm>
            <a:off x="3020293" y="2788639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49364D-76FC-430C-AE3A-69ACD753C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27" y="3429000"/>
            <a:ext cx="1677730" cy="39702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D2145F0-BEB8-40A9-ADCA-CD81B4BA7A4D}"/>
              </a:ext>
            </a:extLst>
          </p:cNvPr>
          <p:cNvSpPr/>
          <p:nvPr/>
        </p:nvSpPr>
        <p:spPr>
          <a:xfrm>
            <a:off x="2486025" y="3539403"/>
            <a:ext cx="353291" cy="176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64D99-898E-4738-93D6-A7C937AA8691}"/>
              </a:ext>
            </a:extLst>
          </p:cNvPr>
          <p:cNvSpPr txBox="1"/>
          <p:nvPr/>
        </p:nvSpPr>
        <p:spPr>
          <a:xfrm>
            <a:off x="2992984" y="3429000"/>
            <a:ext cx="373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원본메세지</a:t>
            </a:r>
            <a:r>
              <a:rPr lang="ko-KR" altLang="en-US" dirty="0"/>
              <a:t> </a:t>
            </a:r>
            <a:r>
              <a:rPr lang="en-US" altLang="ko-KR" dirty="0"/>
              <a:t>m</a:t>
            </a:r>
            <a:r>
              <a:rPr lang="ko-KR" altLang="en-US" dirty="0"/>
              <a:t>을 획득</a:t>
            </a:r>
          </a:p>
        </p:txBody>
      </p:sp>
    </p:spTree>
    <p:extLst>
      <p:ext uri="{BB962C8B-B14F-4D97-AF65-F5344CB8AC3E}">
        <p14:creationId xmlns:p14="http://schemas.microsoft.com/office/powerpoint/2010/main" val="47430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62C0F7-B11A-4D88-AF9E-23DCB342FA66}"/>
              </a:ext>
            </a:extLst>
          </p:cNvPr>
          <p:cNvSpPr txBox="1"/>
          <p:nvPr/>
        </p:nvSpPr>
        <p:spPr>
          <a:xfrm>
            <a:off x="646402" y="701021"/>
            <a:ext cx="4436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복호화 증명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24E6449-56BF-403A-9748-AE0C4D960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02" y="1435677"/>
            <a:ext cx="6034954" cy="459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1D82398-F7F3-4C3D-9530-3E4D63DBB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4" y="2553452"/>
            <a:ext cx="2955132" cy="57196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A4AB1DA-EBD2-49DF-B66D-FC168F8EB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43" y="3315132"/>
            <a:ext cx="6469395" cy="6749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F228E9B-BDDB-4EC9-A224-4D6546F12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24" y="1523448"/>
            <a:ext cx="1647825" cy="24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067008-6D65-419A-AE13-6488CCA5008D}"/>
              </a:ext>
            </a:extLst>
          </p:cNvPr>
          <p:cNvSpPr txBox="1"/>
          <p:nvPr/>
        </p:nvSpPr>
        <p:spPr>
          <a:xfrm>
            <a:off x="466076" y="1136297"/>
            <a:ext cx="1132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파라미터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71A4E-FC6A-4ABE-B202-12DF06ADEEBE}"/>
              </a:ext>
            </a:extLst>
          </p:cNvPr>
          <p:cNvSpPr txBox="1"/>
          <p:nvPr/>
        </p:nvSpPr>
        <p:spPr>
          <a:xfrm>
            <a:off x="440746" y="2034248"/>
            <a:ext cx="149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개인키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204320-9311-41F1-852E-16A929B88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46" y="5167054"/>
            <a:ext cx="7915275" cy="333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C0ED6E-9293-4DDF-B80C-0E7487C02A0C}"/>
              </a:ext>
            </a:extLst>
          </p:cNvPr>
          <p:cNvSpPr txBox="1"/>
          <p:nvPr/>
        </p:nvSpPr>
        <p:spPr>
          <a:xfrm>
            <a:off x="550824" y="4776777"/>
            <a:ext cx="91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공개키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7BD7D1-BE33-4044-A47F-2B1980556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989" y="4182652"/>
            <a:ext cx="10935162" cy="42125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08F7311-309E-4F20-B037-167894222151}"/>
              </a:ext>
            </a:extLst>
          </p:cNvPr>
          <p:cNvSpPr/>
          <p:nvPr/>
        </p:nvSpPr>
        <p:spPr>
          <a:xfrm>
            <a:off x="4057095" y="4110362"/>
            <a:ext cx="1154097" cy="529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E54582-9FA3-46BB-86D8-E07E44382387}"/>
              </a:ext>
            </a:extLst>
          </p:cNvPr>
          <p:cNvSpPr/>
          <p:nvPr/>
        </p:nvSpPr>
        <p:spPr>
          <a:xfrm>
            <a:off x="10299576" y="4128751"/>
            <a:ext cx="1154097" cy="529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64D2F7C-2FCA-4404-AFE9-D6A6A0D9DA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8671" y="1185960"/>
            <a:ext cx="5272505" cy="6749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38751D6-A2D3-4F2E-8CFA-D880BAE9BD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9682" y="2626003"/>
            <a:ext cx="800100" cy="46672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BCDAFF5-021F-4B29-AEA9-66AE4B360C9C}"/>
              </a:ext>
            </a:extLst>
          </p:cNvPr>
          <p:cNvCxnSpPr/>
          <p:nvPr/>
        </p:nvCxnSpPr>
        <p:spPr>
          <a:xfrm flipV="1">
            <a:off x="5211192" y="3092728"/>
            <a:ext cx="1393794" cy="8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E687130-61AD-42FB-AA25-47C2A197C0A2}"/>
              </a:ext>
            </a:extLst>
          </p:cNvPr>
          <p:cNvSpPr txBox="1"/>
          <p:nvPr/>
        </p:nvSpPr>
        <p:spPr>
          <a:xfrm>
            <a:off x="8729715" y="2719352"/>
            <a:ext cx="176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 mod 3 =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8013A-58DC-40BE-9908-03326E3D8296}"/>
              </a:ext>
            </a:extLst>
          </p:cNvPr>
          <p:cNvSpPr txBox="1"/>
          <p:nvPr/>
        </p:nvSpPr>
        <p:spPr>
          <a:xfrm>
            <a:off x="374989" y="495866"/>
            <a:ext cx="335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암호화</a:t>
            </a:r>
            <a:r>
              <a:rPr lang="en-US" altLang="ko-KR" b="1" dirty="0"/>
              <a:t>, </a:t>
            </a:r>
            <a:r>
              <a:rPr lang="ko-KR" altLang="en-US" b="1" dirty="0"/>
              <a:t>복호화 예제</a:t>
            </a:r>
          </a:p>
        </p:txBody>
      </p:sp>
    </p:spTree>
    <p:extLst>
      <p:ext uri="{BB962C8B-B14F-4D97-AF65-F5344CB8AC3E}">
        <p14:creationId xmlns:p14="http://schemas.microsoft.com/office/powerpoint/2010/main" val="123631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1AE3A7-0F61-44EF-82D2-721A70EEB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41" y="1430738"/>
            <a:ext cx="3048000" cy="676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3781D6-D002-4E65-8E8F-E4EE663AE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53" y="2294230"/>
            <a:ext cx="3152775" cy="476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126A96-9671-47B0-A0B5-CA1165242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362" y="3099480"/>
            <a:ext cx="10425344" cy="4977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DB0E53-DC44-427D-A855-404418F60C73}"/>
              </a:ext>
            </a:extLst>
          </p:cNvPr>
          <p:cNvSpPr txBox="1"/>
          <p:nvPr/>
        </p:nvSpPr>
        <p:spPr>
          <a:xfrm>
            <a:off x="781234" y="1001943"/>
            <a:ext cx="208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Encryption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22459-909C-4DEF-AC47-6227CD42E4CE}"/>
              </a:ext>
            </a:extLst>
          </p:cNvPr>
          <p:cNvSpPr txBox="1"/>
          <p:nvPr/>
        </p:nvSpPr>
        <p:spPr>
          <a:xfrm>
            <a:off x="781234" y="3926218"/>
            <a:ext cx="208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Decryption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168F6A-6188-4A3E-90F8-7061C9546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853" y="4376900"/>
            <a:ext cx="9267825" cy="495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4FF2A0-A610-464A-9F41-4BFB3595C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853" y="4953550"/>
            <a:ext cx="5915025" cy="5334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5CE22F-A27F-4F03-A89A-606A82D636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362" y="5695364"/>
            <a:ext cx="5410200" cy="400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E73C8B-6153-4C49-B4D6-BBC9575BCF8E}"/>
              </a:ext>
            </a:extLst>
          </p:cNvPr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390376-1CF8-4CE1-8CC6-BC64D9ACE5F5}"/>
              </a:ext>
            </a:extLst>
          </p:cNvPr>
          <p:cNvSpPr/>
          <p:nvPr/>
        </p:nvSpPr>
        <p:spPr>
          <a:xfrm>
            <a:off x="2334827" y="5721998"/>
            <a:ext cx="2849732" cy="314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C12D082B-32EE-42C1-B53C-7077407A4A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78459" y="3089398"/>
            <a:ext cx="3637455" cy="13518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F01491-CF9A-454C-BAA0-9F112990772D}"/>
              </a:ext>
            </a:extLst>
          </p:cNvPr>
          <p:cNvSpPr/>
          <p:nvPr/>
        </p:nvSpPr>
        <p:spPr>
          <a:xfrm>
            <a:off x="1643849" y="1630275"/>
            <a:ext cx="2647025" cy="314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6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403136-E044-479A-A5A1-6763266711F1}"/>
              </a:ext>
            </a:extLst>
          </p:cNvPr>
          <p:cNvSpPr txBox="1"/>
          <p:nvPr/>
        </p:nvSpPr>
        <p:spPr>
          <a:xfrm>
            <a:off x="834501" y="949911"/>
            <a:ext cx="7741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accent1"/>
                </a:solidFill>
              </a:rPr>
              <a:t>Post Quantum Cryptography (PQC) ??</a:t>
            </a:r>
            <a:endParaRPr lang="ko-KR" altLang="en-US" sz="3000" b="1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0E402-27CA-4D20-81FE-8705CF80718B}"/>
              </a:ext>
            </a:extLst>
          </p:cNvPr>
          <p:cNvSpPr txBox="1"/>
          <p:nvPr/>
        </p:nvSpPr>
        <p:spPr>
          <a:xfrm>
            <a:off x="985421" y="1851903"/>
            <a:ext cx="1066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양자 컴퓨터의 계산능력에 내성을 가진 암호 시스템</a:t>
            </a:r>
          </a:p>
        </p:txBody>
      </p:sp>
    </p:spTree>
    <p:extLst>
      <p:ext uri="{BB962C8B-B14F-4D97-AF65-F5344CB8AC3E}">
        <p14:creationId xmlns:p14="http://schemas.microsoft.com/office/powerpoint/2010/main" val="287785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403136-E044-479A-A5A1-6763266711F1}"/>
              </a:ext>
            </a:extLst>
          </p:cNvPr>
          <p:cNvSpPr txBox="1"/>
          <p:nvPr/>
        </p:nvSpPr>
        <p:spPr>
          <a:xfrm>
            <a:off x="923278" y="976544"/>
            <a:ext cx="7741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accent1"/>
                </a:solidFill>
              </a:rPr>
              <a:t>양자 컴퓨터</a:t>
            </a:r>
          </a:p>
        </p:txBody>
      </p:sp>
      <p:pic>
        <p:nvPicPr>
          <p:cNvPr id="1026" name="Picture 2" descr="bitì ëí ì´ë¯¸ì§ ê²ìê²°ê³¼">
            <a:extLst>
              <a:ext uri="{FF2B5EF4-FFF2-40B4-BE49-F238E27FC236}">
                <a16:creationId xmlns:a16="http://schemas.microsoft.com/office/drawing/2014/main" id="{ECEEE4A3-BD5C-4FAA-A21D-59FA62C4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99" y="2317063"/>
            <a:ext cx="3628377" cy="204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7A7F82C-D491-49F7-B33E-3CF4CFF3C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412" y="1742707"/>
            <a:ext cx="2090850" cy="2821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9DC02C-F83B-4FDD-867F-2DFFF86EB97F}"/>
              </a:ext>
            </a:extLst>
          </p:cNvPr>
          <p:cNvSpPr txBox="1"/>
          <p:nvPr/>
        </p:nvSpPr>
        <p:spPr>
          <a:xfrm>
            <a:off x="1941251" y="4709613"/>
            <a:ext cx="346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컴퓨터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8CA5D-08F1-42E8-943A-CEDDF220D608}"/>
              </a:ext>
            </a:extLst>
          </p:cNvPr>
          <p:cNvSpPr txBox="1"/>
          <p:nvPr/>
        </p:nvSpPr>
        <p:spPr>
          <a:xfrm>
            <a:off x="8501848" y="4709613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Qubit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9B365-C2DB-4763-95BC-FD3470343F03}"/>
              </a:ext>
            </a:extLst>
          </p:cNvPr>
          <p:cNvSpPr txBox="1"/>
          <p:nvPr/>
        </p:nvSpPr>
        <p:spPr>
          <a:xfrm>
            <a:off x="1077341" y="5395877"/>
            <a:ext cx="346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ko-KR" altLang="en-US" dirty="0" err="1"/>
              <a:t>둘중</a:t>
            </a:r>
            <a:r>
              <a:rPr lang="ko-KR" altLang="en-US" dirty="0"/>
              <a:t> 하나로 정보를 표현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E1752-48C0-4627-882B-ADBBA321FA62}"/>
              </a:ext>
            </a:extLst>
          </p:cNvPr>
          <p:cNvSpPr txBox="1"/>
          <p:nvPr/>
        </p:nvSpPr>
        <p:spPr>
          <a:xfrm>
            <a:off x="7880412" y="5395877"/>
            <a:ext cx="346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       </a:t>
            </a:r>
            <a:r>
              <a:rPr lang="en-US" altLang="ko-KR" dirty="0"/>
              <a:t>1       0,1</a:t>
            </a:r>
            <a:r>
              <a:rPr lang="ko-KR" altLang="en-US" dirty="0"/>
              <a:t>을 동시에</a:t>
            </a:r>
          </a:p>
        </p:txBody>
      </p:sp>
    </p:spTree>
    <p:extLst>
      <p:ext uri="{BB962C8B-B14F-4D97-AF65-F5344CB8AC3E}">
        <p14:creationId xmlns:p14="http://schemas.microsoft.com/office/powerpoint/2010/main" val="52241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D3A8D26F-3192-4659-AF00-60C31D561C16}"/>
              </a:ext>
            </a:extLst>
          </p:cNvPr>
          <p:cNvGrpSpPr/>
          <p:nvPr/>
        </p:nvGrpSpPr>
        <p:grpSpPr>
          <a:xfrm>
            <a:off x="1731069" y="1802066"/>
            <a:ext cx="4618224" cy="3142681"/>
            <a:chOff x="1267670" y="2612070"/>
            <a:chExt cx="4618224" cy="314268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B05EB5F-E31E-4E28-826F-89F84DE57EE5}"/>
                </a:ext>
              </a:extLst>
            </p:cNvPr>
            <p:cNvGrpSpPr/>
            <p:nvPr/>
          </p:nvGrpSpPr>
          <p:grpSpPr>
            <a:xfrm>
              <a:off x="1818651" y="2612070"/>
              <a:ext cx="4067243" cy="1569661"/>
              <a:chOff x="1651246" y="5145510"/>
              <a:chExt cx="3721224" cy="156966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EB221D-540F-4346-890C-C4815F63B300}"/>
                  </a:ext>
                </a:extLst>
              </p:cNvPr>
              <p:cNvSpPr txBox="1"/>
              <p:nvPr/>
            </p:nvSpPr>
            <p:spPr>
              <a:xfrm>
                <a:off x="2629270" y="5145510"/>
                <a:ext cx="27432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00 </a:t>
                </a:r>
              </a:p>
              <a:p>
                <a:r>
                  <a:rPr lang="en-US" altLang="ko-KR" sz="2400" dirty="0"/>
                  <a:t>01  </a:t>
                </a:r>
              </a:p>
              <a:p>
                <a:r>
                  <a:rPr lang="en-US" altLang="ko-KR" sz="2400" dirty="0"/>
                  <a:t>10 </a:t>
                </a:r>
              </a:p>
              <a:p>
                <a:r>
                  <a:rPr lang="en-US" altLang="ko-KR" sz="2400" dirty="0"/>
                  <a:t>11</a:t>
                </a:r>
                <a:endParaRPr lang="ko-KR" altLang="en-US" sz="2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B3E265-C64F-471F-B157-FFC581E0FC81}"/>
                  </a:ext>
                </a:extLst>
              </p:cNvPr>
              <p:cNvSpPr txBox="1"/>
              <p:nvPr/>
            </p:nvSpPr>
            <p:spPr>
              <a:xfrm>
                <a:off x="1651246" y="5145511"/>
                <a:ext cx="80786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2bit</a:t>
                </a:r>
              </a:p>
              <a:p>
                <a:r>
                  <a:rPr lang="en-US" altLang="ko-KR" sz="2400" dirty="0"/>
                  <a:t>2bit</a:t>
                </a:r>
              </a:p>
              <a:p>
                <a:r>
                  <a:rPr lang="en-US" altLang="ko-KR" sz="2400" dirty="0"/>
                  <a:t>2bit</a:t>
                </a:r>
              </a:p>
              <a:p>
                <a:r>
                  <a:rPr lang="en-US" altLang="ko-KR" sz="2400" dirty="0"/>
                  <a:t>2bit</a:t>
                </a:r>
                <a:endParaRPr lang="ko-KR" altLang="en-US" sz="2400" dirty="0"/>
              </a:p>
            </p:txBody>
          </p:sp>
        </p:grp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A8E37DA6-77BA-4C51-B086-A62DA677DA81}"/>
                </a:ext>
              </a:extLst>
            </p:cNvPr>
            <p:cNvSpPr/>
            <p:nvPr/>
          </p:nvSpPr>
          <p:spPr>
            <a:xfrm>
              <a:off x="2588421" y="2769833"/>
              <a:ext cx="234678" cy="150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1C619FE8-4D30-432D-88C8-7EF8390498F2}"/>
                </a:ext>
              </a:extLst>
            </p:cNvPr>
            <p:cNvSpPr/>
            <p:nvPr/>
          </p:nvSpPr>
          <p:spPr>
            <a:xfrm>
              <a:off x="2588421" y="3163433"/>
              <a:ext cx="234678" cy="150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7252F040-8AC8-467E-B67B-08A68C941636}"/>
                </a:ext>
              </a:extLst>
            </p:cNvPr>
            <p:cNvSpPr/>
            <p:nvPr/>
          </p:nvSpPr>
          <p:spPr>
            <a:xfrm>
              <a:off x="2595462" y="3494583"/>
              <a:ext cx="234678" cy="150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8B04AE45-CD2B-4D64-8726-579A11868266}"/>
                </a:ext>
              </a:extLst>
            </p:cNvPr>
            <p:cNvSpPr/>
            <p:nvPr/>
          </p:nvSpPr>
          <p:spPr>
            <a:xfrm>
              <a:off x="2595462" y="3863572"/>
              <a:ext cx="234678" cy="150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784EDB5B-27B9-45EC-AAA5-EAF4DE555357}"/>
                </a:ext>
              </a:extLst>
            </p:cNvPr>
            <p:cNvSpPr txBox="1"/>
            <p:nvPr/>
          </p:nvSpPr>
          <p:spPr>
            <a:xfrm>
              <a:off x="1267670" y="5385419"/>
              <a:ext cx="312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한번에 한가지 정보만 처리</a:t>
              </a:r>
            </a:p>
          </p:txBody>
        </p:sp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81E6BDC-F0E4-4B2D-A6DD-28F83175FB12}"/>
              </a:ext>
            </a:extLst>
          </p:cNvPr>
          <p:cNvSpPr txBox="1"/>
          <p:nvPr/>
        </p:nvSpPr>
        <p:spPr>
          <a:xfrm>
            <a:off x="949606" y="661084"/>
            <a:ext cx="4802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accent1"/>
                </a:solidFill>
              </a:rPr>
              <a:t>Qubit</a:t>
            </a:r>
            <a:endParaRPr lang="ko-KR" altLang="en-US" sz="3000" b="1" dirty="0">
              <a:solidFill>
                <a:schemeClr val="accent1"/>
              </a:solidFill>
            </a:endParaRPr>
          </a:p>
        </p:txBody>
      </p:sp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CCA2C61C-A5E9-4CDF-86B1-BFE2419201EB}"/>
              </a:ext>
            </a:extLst>
          </p:cNvPr>
          <p:cNvGrpSpPr/>
          <p:nvPr/>
        </p:nvGrpSpPr>
        <p:grpSpPr>
          <a:xfrm>
            <a:off x="6349293" y="1771407"/>
            <a:ext cx="6454066" cy="3847846"/>
            <a:chOff x="6737571" y="2612071"/>
            <a:chExt cx="6454066" cy="384784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2AEF041-07D0-45D6-B800-58F741C89F08}"/>
                </a:ext>
              </a:extLst>
            </p:cNvPr>
            <p:cNvGrpSpPr/>
            <p:nvPr/>
          </p:nvGrpSpPr>
          <p:grpSpPr>
            <a:xfrm>
              <a:off x="7056638" y="2612071"/>
              <a:ext cx="2546941" cy="1569660"/>
              <a:chOff x="6035707" y="5121210"/>
              <a:chExt cx="2546941" cy="156966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7059EB-61F9-4CAD-AFFF-D7A7FFE06880}"/>
                  </a:ext>
                </a:extLst>
              </p:cNvPr>
              <p:cNvSpPr txBox="1"/>
              <p:nvPr/>
            </p:nvSpPr>
            <p:spPr>
              <a:xfrm>
                <a:off x="6035707" y="5583129"/>
                <a:ext cx="12695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2 Qubit</a:t>
                </a:r>
                <a:endParaRPr lang="ko-KR" altLang="en-US" sz="24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054321-4F6D-436D-904A-5A23AD27654F}"/>
                  </a:ext>
                </a:extLst>
              </p:cNvPr>
              <p:cNvSpPr txBox="1"/>
              <p:nvPr/>
            </p:nvSpPr>
            <p:spPr>
              <a:xfrm>
                <a:off x="7620901" y="5121210"/>
                <a:ext cx="96174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00</a:t>
                </a:r>
              </a:p>
              <a:p>
                <a:r>
                  <a:rPr lang="en-US" altLang="ko-KR" sz="2400" dirty="0"/>
                  <a:t>01</a:t>
                </a:r>
              </a:p>
              <a:p>
                <a:r>
                  <a:rPr lang="en-US" altLang="ko-KR" sz="2400" dirty="0"/>
                  <a:t>10</a:t>
                </a:r>
              </a:p>
              <a:p>
                <a:r>
                  <a:rPr lang="en-US" altLang="ko-KR" sz="2400" dirty="0"/>
                  <a:t>11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CABF4A-5594-406C-A5AE-9BAB7D360D20}"/>
                </a:ext>
              </a:extLst>
            </p:cNvPr>
            <p:cNvSpPr txBox="1"/>
            <p:nvPr/>
          </p:nvSpPr>
          <p:spPr>
            <a:xfrm>
              <a:off x="6737571" y="5167047"/>
              <a:ext cx="645406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이러한 병렬 처리 형태로</a:t>
              </a:r>
              <a:endParaRPr lang="en-US" altLang="ko-KR" dirty="0"/>
            </a:p>
            <a:p>
              <a:endParaRPr lang="en-US" altLang="ko-KR" sz="1000" dirty="0"/>
            </a:p>
            <a:p>
              <a:r>
                <a:rPr lang="ko-KR" altLang="en-US" dirty="0" err="1"/>
                <a:t>큐비트</a:t>
              </a:r>
              <a:r>
                <a:rPr lang="ko-KR" altLang="en-US" dirty="0"/>
                <a:t> </a:t>
              </a:r>
              <a:r>
                <a:rPr lang="ko-KR" altLang="en-US" dirty="0" err="1"/>
                <a:t>개수당</a:t>
              </a:r>
              <a:r>
                <a:rPr lang="ko-KR" altLang="en-US" dirty="0"/>
                <a:t> </a:t>
              </a:r>
              <a:r>
                <a:rPr lang="en-US" altLang="ko-KR" dirty="0"/>
                <a:t>2</a:t>
              </a:r>
              <a:r>
                <a:rPr lang="ko-KR" altLang="en-US" dirty="0"/>
                <a:t>의 </a:t>
              </a:r>
              <a:r>
                <a:rPr lang="en-US" altLang="ko-KR" dirty="0"/>
                <a:t>N</a:t>
              </a:r>
              <a:r>
                <a:rPr lang="ko-KR" altLang="en-US" dirty="0"/>
                <a:t>제곱으로 증가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7525820-0774-4A26-81A6-FE9027F9BD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034" y="2980001"/>
              <a:ext cx="437798" cy="3868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6829EEE-DA77-409B-96F0-518CE5299124}"/>
                </a:ext>
              </a:extLst>
            </p:cNvPr>
            <p:cNvCxnSpPr>
              <a:cxnSpLocks/>
            </p:cNvCxnSpPr>
            <p:nvPr/>
          </p:nvCxnSpPr>
          <p:spPr>
            <a:xfrm>
              <a:off x="8216554" y="3383440"/>
              <a:ext cx="425278" cy="1866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EF6BEBE-93A0-4E20-A857-ED8BCDB76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6554" y="3238893"/>
              <a:ext cx="425278" cy="128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006F5A5-BD9A-472B-958E-19747D2820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4034" y="3373910"/>
              <a:ext cx="437798" cy="47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ED08C75F-5338-46FD-AB3F-D430A0CA1E77}"/>
                </a:ext>
              </a:extLst>
            </p:cNvPr>
            <p:cNvSpPr txBox="1"/>
            <p:nvPr/>
          </p:nvSpPr>
          <p:spPr>
            <a:xfrm>
              <a:off x="6737571" y="6090585"/>
              <a:ext cx="4519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큐비트는 동시에 </a:t>
              </a:r>
              <a:r>
                <a:rPr lang="en-US" altLang="ko-KR" dirty="0"/>
                <a:t>4</a:t>
              </a:r>
              <a:r>
                <a:rPr lang="ko-KR" altLang="en-US" dirty="0"/>
                <a:t>가지 정보 표시 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428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TextBox 1033">
            <a:extLst>
              <a:ext uri="{FF2B5EF4-FFF2-40B4-BE49-F238E27FC236}">
                <a16:creationId xmlns:a16="http://schemas.microsoft.com/office/drawing/2014/main" id="{D81E6BDC-F0E4-4B2D-A6DD-28F83175FB12}"/>
              </a:ext>
            </a:extLst>
          </p:cNvPr>
          <p:cNvSpPr txBox="1"/>
          <p:nvPr/>
        </p:nvSpPr>
        <p:spPr>
          <a:xfrm>
            <a:off x="991851" y="908668"/>
            <a:ext cx="4802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accent1"/>
                </a:solidFill>
              </a:rPr>
              <a:t>양자컴퓨터 시대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A8D48-5F1D-47B0-8E6C-51A770139E68}"/>
              </a:ext>
            </a:extLst>
          </p:cNvPr>
          <p:cNvSpPr txBox="1"/>
          <p:nvPr/>
        </p:nvSpPr>
        <p:spPr>
          <a:xfrm>
            <a:off x="4097863" y="3486106"/>
            <a:ext cx="77860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현재의 과제는 연산과정에서의 오류율을 낮추는 문제</a:t>
            </a:r>
            <a:endParaRPr lang="en-US" altLang="ko-KR" sz="25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84D61A-3FDC-4292-8CEB-5F0EA7033A07}"/>
              </a:ext>
            </a:extLst>
          </p:cNvPr>
          <p:cNvSpPr/>
          <p:nvPr/>
        </p:nvSpPr>
        <p:spPr>
          <a:xfrm>
            <a:off x="4231689" y="587167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</a:rPr>
              <a:t>1125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</a:rPr>
              <a:t>조</a:t>
            </a:r>
            <a:r>
              <a:rPr lang="en-US" altLang="ko-KR" dirty="0">
                <a:solidFill>
                  <a:srgbClr val="333333"/>
                </a:solidFill>
                <a:latin typeface="맑은 고딕" panose="020B0503020000020004" pitchFamily="50" charset="-127"/>
              </a:rPr>
              <a:t>8999</a:t>
            </a:r>
            <a:r>
              <a:rPr lang="ko-KR" altLang="en-US" dirty="0" err="1">
                <a:solidFill>
                  <a:srgbClr val="333333"/>
                </a:solidFill>
                <a:latin typeface="맑은 고딕" panose="020B0503020000020004" pitchFamily="50" charset="-127"/>
              </a:rPr>
              <a:t>억가지</a:t>
            </a:r>
            <a:r>
              <a:rPr lang="ko-KR" altLang="en-US" dirty="0">
                <a:solidFill>
                  <a:srgbClr val="333333"/>
                </a:solidFill>
                <a:latin typeface="맑은 고딕" panose="020B0503020000020004" pitchFamily="50" charset="-127"/>
              </a:rPr>
              <a:t> 정보를 동시에 표현 가능</a:t>
            </a:r>
            <a:endParaRPr lang="ko-KR" altLang="en-US" dirty="0"/>
          </a:p>
        </p:txBody>
      </p:sp>
      <p:pic>
        <p:nvPicPr>
          <p:cNvPr id="2050" name="Picture 2" descr="IBM 50 qubitì ëí ì´ë¯¸ì§ ê²ìê²°ê³¼">
            <a:extLst>
              <a:ext uri="{FF2B5EF4-FFF2-40B4-BE49-F238E27FC236}">
                <a16:creationId xmlns:a16="http://schemas.microsoft.com/office/drawing/2014/main" id="{A25D8E7E-04B4-4359-BF98-5AB5306EE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25" y="2019261"/>
            <a:ext cx="2559288" cy="341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BD298-2320-4468-A918-017B7B1B1F6D}"/>
              </a:ext>
            </a:extLst>
          </p:cNvPr>
          <p:cNvSpPr txBox="1"/>
          <p:nvPr/>
        </p:nvSpPr>
        <p:spPr>
          <a:xfrm>
            <a:off x="1009095" y="5871678"/>
            <a:ext cx="339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IBM</a:t>
            </a:r>
            <a:r>
              <a:rPr lang="ko-KR" altLang="en-US" dirty="0"/>
              <a:t> </a:t>
            </a:r>
            <a:r>
              <a:rPr lang="en-US" altLang="ko-KR" dirty="0"/>
              <a:t>50 Qubit </a:t>
            </a:r>
            <a:r>
              <a:rPr lang="ko-KR" altLang="en-US" dirty="0"/>
              <a:t>양자컴퓨터</a:t>
            </a:r>
          </a:p>
        </p:txBody>
      </p:sp>
    </p:spTree>
    <p:extLst>
      <p:ext uri="{BB962C8B-B14F-4D97-AF65-F5344CB8AC3E}">
        <p14:creationId xmlns:p14="http://schemas.microsoft.com/office/powerpoint/2010/main" val="297069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0993F7-EA23-4C51-85B9-94C4C4ADABC2}"/>
              </a:ext>
            </a:extLst>
          </p:cNvPr>
          <p:cNvSpPr txBox="1"/>
          <p:nvPr/>
        </p:nvSpPr>
        <p:spPr>
          <a:xfrm>
            <a:off x="736847" y="2362570"/>
            <a:ext cx="964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Shor</a:t>
            </a:r>
            <a:r>
              <a:rPr lang="ko-KR" altLang="en-US" dirty="0"/>
              <a:t>는 소인수분해 문제를 빠르게 처리할 수 있는 양자 알고리즘을 제안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717E4-A03C-4F41-BD36-38126F94FA42}"/>
              </a:ext>
            </a:extLst>
          </p:cNvPr>
          <p:cNvSpPr txBox="1"/>
          <p:nvPr/>
        </p:nvSpPr>
        <p:spPr>
          <a:xfrm>
            <a:off x="736847" y="2967335"/>
            <a:ext cx="10164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이러한 알고리즘이 적용가능한 양자 컴퓨터가 개발되면 기존 암호화 시스템을 깨트릴 수 있으며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세계적으로 널리 쓰이고 있는 공개키 암호화 시스템인 </a:t>
            </a:r>
            <a:r>
              <a:rPr lang="en-US" altLang="ko-KR" dirty="0"/>
              <a:t>RSA </a:t>
            </a:r>
            <a:r>
              <a:rPr lang="ko-KR" altLang="en-US" dirty="0"/>
              <a:t>또한 그 대상이다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그러므로 양자컴퓨터의 계산능력에 내성을 가진 암호화 시스템이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6B19A-BBEA-4BDE-9A9E-1F94A9A3D8E3}"/>
              </a:ext>
            </a:extLst>
          </p:cNvPr>
          <p:cNvSpPr txBox="1"/>
          <p:nvPr/>
        </p:nvSpPr>
        <p:spPr>
          <a:xfrm>
            <a:off x="736847" y="882911"/>
            <a:ext cx="489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PQC</a:t>
            </a:r>
            <a:r>
              <a:rPr lang="ko-KR" altLang="en-US" sz="2400" b="1" dirty="0">
                <a:solidFill>
                  <a:schemeClr val="accent1"/>
                </a:solidFill>
              </a:rPr>
              <a:t>의 필요성</a:t>
            </a:r>
          </a:p>
        </p:txBody>
      </p:sp>
    </p:spTree>
    <p:extLst>
      <p:ext uri="{BB962C8B-B14F-4D97-AF65-F5344CB8AC3E}">
        <p14:creationId xmlns:p14="http://schemas.microsoft.com/office/powerpoint/2010/main" val="249566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31C5AC-90D6-486A-B11E-6DE5338E2DCB}"/>
              </a:ext>
            </a:extLst>
          </p:cNvPr>
          <p:cNvSpPr txBox="1"/>
          <p:nvPr/>
        </p:nvSpPr>
        <p:spPr>
          <a:xfrm>
            <a:off x="725010" y="1167475"/>
            <a:ext cx="5370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accent1"/>
                </a:solidFill>
              </a:rPr>
              <a:t>주요 </a:t>
            </a:r>
            <a:r>
              <a:rPr lang="en-US" altLang="ko-KR" sz="3000" dirty="0">
                <a:solidFill>
                  <a:schemeClr val="accent1"/>
                </a:solidFill>
              </a:rPr>
              <a:t>PQC </a:t>
            </a:r>
            <a:r>
              <a:rPr lang="ko-KR" altLang="en-US" sz="3000" dirty="0">
                <a:solidFill>
                  <a:schemeClr val="accent1"/>
                </a:solidFill>
              </a:rPr>
              <a:t>후보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03BD9A2-2F6B-444D-9C8F-663DE6276E65}"/>
              </a:ext>
            </a:extLst>
          </p:cNvPr>
          <p:cNvGrpSpPr/>
          <p:nvPr/>
        </p:nvGrpSpPr>
        <p:grpSpPr>
          <a:xfrm>
            <a:off x="1402671" y="2388091"/>
            <a:ext cx="7714696" cy="3416320"/>
            <a:chOff x="852256" y="2219416"/>
            <a:chExt cx="7714696" cy="34163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C8BCEB-0141-45AF-B7DC-9C3D55E85718}"/>
                </a:ext>
              </a:extLst>
            </p:cNvPr>
            <p:cNvSpPr txBox="1"/>
            <p:nvPr/>
          </p:nvSpPr>
          <p:spPr>
            <a:xfrm>
              <a:off x="1278385" y="2219416"/>
              <a:ext cx="728856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Lattice-Based : </a:t>
              </a:r>
              <a:r>
                <a:rPr lang="ko-KR" altLang="en-US" sz="2400" dirty="0"/>
                <a:t>격자 기반</a:t>
              </a:r>
              <a:endParaRPr lang="en-US" altLang="ko-KR" sz="2400" dirty="0"/>
            </a:p>
            <a:p>
              <a:endParaRPr lang="en-US" altLang="ko-KR" sz="2400" dirty="0"/>
            </a:p>
            <a:p>
              <a:r>
                <a:rPr lang="en-US" altLang="ko-KR" sz="2400" dirty="0"/>
                <a:t>Code-Based : </a:t>
              </a:r>
              <a:r>
                <a:rPr lang="ko-KR" altLang="en-US" sz="2400" dirty="0"/>
                <a:t>부호 기반</a:t>
              </a:r>
              <a:endParaRPr lang="en-US" altLang="ko-KR" sz="2400" dirty="0"/>
            </a:p>
            <a:p>
              <a:endParaRPr lang="en-US" altLang="ko-KR" sz="2400" dirty="0"/>
            </a:p>
            <a:p>
              <a:r>
                <a:rPr lang="en-US" altLang="ko-KR" sz="2400" dirty="0"/>
                <a:t>Hash-Based : </a:t>
              </a:r>
              <a:r>
                <a:rPr lang="ko-KR" altLang="en-US" sz="2400" dirty="0" err="1"/>
                <a:t>해쉬</a:t>
              </a:r>
              <a:r>
                <a:rPr lang="ko-KR" altLang="en-US" sz="2400" dirty="0"/>
                <a:t> 기반</a:t>
              </a:r>
              <a:endParaRPr lang="en-US" altLang="ko-KR" sz="2400" dirty="0"/>
            </a:p>
            <a:p>
              <a:endParaRPr lang="en-US" altLang="ko-KR" sz="2400" dirty="0"/>
            </a:p>
            <a:p>
              <a:r>
                <a:rPr lang="en-US" altLang="ko-KR" sz="2400" dirty="0"/>
                <a:t>Isogeny-Based : </a:t>
              </a:r>
              <a:r>
                <a:rPr lang="ko-KR" altLang="en-US" sz="2400" dirty="0" err="1"/>
                <a:t>아이소제니</a:t>
              </a:r>
              <a:r>
                <a:rPr lang="ko-KR" altLang="en-US" sz="2400" dirty="0"/>
                <a:t> 기반</a:t>
              </a:r>
              <a:endParaRPr lang="en-US" altLang="ko-KR" sz="2400" dirty="0"/>
            </a:p>
            <a:p>
              <a:endParaRPr lang="en-US" altLang="ko-KR" sz="2400" dirty="0"/>
            </a:p>
            <a:p>
              <a:r>
                <a:rPr lang="en-US" altLang="ko-KR" sz="2400" dirty="0"/>
                <a:t>Multivariate : </a:t>
              </a:r>
              <a:r>
                <a:rPr lang="ko-KR" altLang="en-US" sz="2400" dirty="0" err="1"/>
                <a:t>다변수</a:t>
              </a:r>
              <a:r>
                <a:rPr lang="ko-KR" altLang="en-US" sz="2400" dirty="0"/>
                <a:t> 다항식 기반</a:t>
              </a:r>
            </a:p>
          </p:txBody>
        </p:sp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128A2F91-492D-43D7-997A-9756EC38C30C}"/>
                </a:ext>
              </a:extLst>
            </p:cNvPr>
            <p:cNvSpPr/>
            <p:nvPr/>
          </p:nvSpPr>
          <p:spPr>
            <a:xfrm>
              <a:off x="852256" y="2416784"/>
              <a:ext cx="142043" cy="1598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>
              <a:extLst>
                <a:ext uri="{FF2B5EF4-FFF2-40B4-BE49-F238E27FC236}">
                  <a16:creationId xmlns:a16="http://schemas.microsoft.com/office/drawing/2014/main" id="{5FACBFE1-28DA-455A-BC06-448BEF3AB299}"/>
                </a:ext>
              </a:extLst>
            </p:cNvPr>
            <p:cNvSpPr/>
            <p:nvPr/>
          </p:nvSpPr>
          <p:spPr>
            <a:xfrm>
              <a:off x="852256" y="3092280"/>
              <a:ext cx="142043" cy="1598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>
              <a:extLst>
                <a:ext uri="{FF2B5EF4-FFF2-40B4-BE49-F238E27FC236}">
                  <a16:creationId xmlns:a16="http://schemas.microsoft.com/office/drawing/2014/main" id="{AEDD734C-7817-40E1-8AB5-46C57744B6C7}"/>
                </a:ext>
              </a:extLst>
            </p:cNvPr>
            <p:cNvSpPr/>
            <p:nvPr/>
          </p:nvSpPr>
          <p:spPr>
            <a:xfrm>
              <a:off x="852256" y="3847676"/>
              <a:ext cx="142043" cy="1598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>
              <a:extLst>
                <a:ext uri="{FF2B5EF4-FFF2-40B4-BE49-F238E27FC236}">
                  <a16:creationId xmlns:a16="http://schemas.microsoft.com/office/drawing/2014/main" id="{18988D14-AEF2-446F-8462-C5C719CC32C7}"/>
                </a:ext>
              </a:extLst>
            </p:cNvPr>
            <p:cNvSpPr/>
            <p:nvPr/>
          </p:nvSpPr>
          <p:spPr>
            <a:xfrm>
              <a:off x="853737" y="4603072"/>
              <a:ext cx="142043" cy="1598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0AB99125-93B0-4E3C-98F1-9EF03C862EB6}"/>
              </a:ext>
            </a:extLst>
          </p:cNvPr>
          <p:cNvSpPr/>
          <p:nvPr/>
        </p:nvSpPr>
        <p:spPr>
          <a:xfrm>
            <a:off x="1402671" y="5488672"/>
            <a:ext cx="142043" cy="159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9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22B512-EB04-4217-8AB0-092CE3A5C320}"/>
              </a:ext>
            </a:extLst>
          </p:cNvPr>
          <p:cNvSpPr/>
          <p:nvPr/>
        </p:nvSpPr>
        <p:spPr>
          <a:xfrm>
            <a:off x="674966" y="838486"/>
            <a:ext cx="469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Arial" panose="020B0604020202020204" pitchFamily="34" charset="0"/>
              </a:rPr>
              <a:t>격자기반 암호</a:t>
            </a:r>
            <a:r>
              <a:rPr lang="en-US" altLang="ko-KR" b="1" dirty="0">
                <a:latin typeface="Arial" panose="020B0604020202020204" pitchFamily="34" charset="0"/>
              </a:rPr>
              <a:t>, </a:t>
            </a:r>
            <a:r>
              <a:rPr lang="en-US" altLang="ko-KR" b="1" dirty="0" err="1">
                <a:latin typeface="Arial" panose="020B0604020202020204" pitchFamily="34" charset="0"/>
              </a:rPr>
              <a:t>Lattic</a:t>
            </a:r>
            <a:r>
              <a:rPr lang="en-US" altLang="ko-KR" b="1" dirty="0">
                <a:latin typeface="Arial" panose="020B0604020202020204" pitchFamily="34" charset="0"/>
              </a:rPr>
              <a:t>-based Cryptography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5DDB64-2C41-4892-BB57-2BDC06D9A563}"/>
              </a:ext>
            </a:extLst>
          </p:cNvPr>
          <p:cNvSpPr/>
          <p:nvPr/>
        </p:nvSpPr>
        <p:spPr>
          <a:xfrm>
            <a:off x="674966" y="1711654"/>
            <a:ext cx="8990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상대적으로 효율적인 구현과 엄청난 간결성 뿐만 아닌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매우 강력한 안전성을 보증하며 양자 컴퓨터에 대항한 안전성까지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신뢰된다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581A4-A3E6-46C8-8F59-232C897835C7}"/>
              </a:ext>
            </a:extLst>
          </p:cNvPr>
          <p:cNvSpPr txBox="1"/>
          <p:nvPr/>
        </p:nvSpPr>
        <p:spPr>
          <a:xfrm>
            <a:off x="905522" y="2734322"/>
            <a:ext cx="1970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격자란</a:t>
            </a:r>
            <a:r>
              <a:rPr lang="en-US" altLang="ko-KR" dirty="0"/>
              <a:t>? 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EBB5E9-EB87-4924-8CBA-79418EA0F306}"/>
              </a:ext>
            </a:extLst>
          </p:cNvPr>
          <p:cNvSpPr/>
          <p:nvPr/>
        </p:nvSpPr>
        <p:spPr>
          <a:xfrm>
            <a:off x="816745" y="5218747"/>
            <a:ext cx="102807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주기적 구조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주기적인 서브그룹으로 그 구조를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이루는것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 ex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철도레일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차원 공간의 점들의 집합</a:t>
            </a:r>
            <a:endParaRPr lang="ko-KR" altLang="en-US" dirty="0"/>
          </a:p>
        </p:txBody>
      </p:sp>
      <p:pic>
        <p:nvPicPr>
          <p:cNvPr id="5122" name="Picture 2" descr="ì² ëë ì¼ì ëí ì´ë¯¸ì§ ê²ìê²°ê³¼">
            <a:extLst>
              <a:ext uri="{FF2B5EF4-FFF2-40B4-BE49-F238E27FC236}">
                <a16:creationId xmlns:a16="http://schemas.microsoft.com/office/drawing/2014/main" id="{DC62FE9E-DD55-4C52-94FD-DF67D5AD1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22" y="3238158"/>
            <a:ext cx="2701962" cy="179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24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0E911E-218F-45C2-B1EE-8897A330EB34}"/>
              </a:ext>
            </a:extLst>
          </p:cNvPr>
          <p:cNvSpPr/>
          <p:nvPr/>
        </p:nvSpPr>
        <p:spPr>
          <a:xfrm>
            <a:off x="709229" y="789709"/>
            <a:ext cx="4953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NRTU public key cryptosystem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23BEF-5932-49D0-965F-F028689BC441}"/>
              </a:ext>
            </a:extLst>
          </p:cNvPr>
          <p:cNvSpPr txBox="1"/>
          <p:nvPr/>
        </p:nvSpPr>
        <p:spPr>
          <a:xfrm>
            <a:off x="709229" y="1746581"/>
            <a:ext cx="8372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인수분해나 이산로그 문제에 기반하지 않은 최초의 공개키 암호화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암호화</a:t>
            </a:r>
            <a:r>
              <a:rPr lang="en-US" altLang="ko-KR" dirty="0"/>
              <a:t>, </a:t>
            </a:r>
            <a:r>
              <a:rPr lang="ko-KR" altLang="en-US" dirty="0"/>
              <a:t>복호화 속도가 빠르다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5A860-0EB2-4974-A271-69C443D2B427}"/>
              </a:ext>
            </a:extLst>
          </p:cNvPr>
          <p:cNvSpPr txBox="1"/>
          <p:nvPr/>
        </p:nvSpPr>
        <p:spPr>
          <a:xfrm>
            <a:off x="709229" y="2810010"/>
            <a:ext cx="7813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RSA</a:t>
            </a:r>
            <a:r>
              <a:rPr lang="ko-KR" altLang="en-US" dirty="0"/>
              <a:t>나 </a:t>
            </a:r>
            <a:r>
              <a:rPr lang="en-US" altLang="ko-KR" dirty="0"/>
              <a:t>ECC</a:t>
            </a:r>
            <a:r>
              <a:rPr lang="ko-KR" altLang="en-US" dirty="0"/>
              <a:t>를 대체할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격자 안에서 가장 짧은 벡터를 찾는 문제에 기반하며</a:t>
            </a:r>
            <a:endParaRPr lang="en-US" altLang="ko-KR" dirty="0"/>
          </a:p>
          <a:p>
            <a:r>
              <a:rPr lang="en-US" altLang="ko-KR" dirty="0"/>
              <a:t>-&gt; Shortest Vector Problem (SVP)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다항식 환 상에서 연산이 이루어진다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35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367</Words>
  <Application>Microsoft Office PowerPoint</Application>
  <PresentationFormat>와이드스크린</PresentationFormat>
  <Paragraphs>96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경배</dc:creator>
  <cp:lastModifiedBy>장 경배</cp:lastModifiedBy>
  <cp:revision>3</cp:revision>
  <dcterms:created xsi:type="dcterms:W3CDTF">2019-02-24T08:15:17Z</dcterms:created>
  <dcterms:modified xsi:type="dcterms:W3CDTF">2019-02-24T09:56:55Z</dcterms:modified>
</cp:coreProperties>
</file>