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6"/>
  </p:notesMasterIdLst>
  <p:handoutMasterIdLst>
    <p:handoutMasterId r:id="rId17"/>
  </p:handoutMasterIdLst>
  <p:sldIdLst>
    <p:sldId id="269" r:id="rId3"/>
    <p:sldId id="275" r:id="rId4"/>
    <p:sldId id="280" r:id="rId5"/>
    <p:sldId id="282" r:id="rId6"/>
    <p:sldId id="281" r:id="rId7"/>
    <p:sldId id="283" r:id="rId8"/>
    <p:sldId id="284" r:id="rId9"/>
    <p:sldId id="285" r:id="rId10"/>
    <p:sldId id="289" r:id="rId11"/>
    <p:sldId id="286" r:id="rId12"/>
    <p:sldId id="290" r:id="rId13"/>
    <p:sldId id="291" r:id="rId14"/>
    <p:sldId id="27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85" autoAdjust="0"/>
    <p:restoredTop sz="93401"/>
  </p:normalViewPr>
  <p:slideViewPr>
    <p:cSldViewPr snapToGrid="0">
      <p:cViewPr varScale="1">
        <p:scale>
          <a:sx n="41" d="100"/>
          <a:sy n="41" d="100"/>
        </p:scale>
        <p:origin x="1000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2020-01-09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 err="1"/>
              <a:t>상수배를</a:t>
            </a:r>
            <a:r>
              <a:rPr lang="ko-KR" altLang="en-US" sz="1200" dirty="0"/>
              <a:t> 아무리 해도 서로 다른 벡터는 서로 다르게 표현</a:t>
            </a:r>
            <a:endParaRPr kumimoji="1" lang="en-US" altLang="ko-KR" sz="1200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386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010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sz="1200" dirty="0"/>
              <a:t>계산하기 어려움 </a:t>
            </a:r>
            <a:r>
              <a:rPr kumimoji="1" lang="en-US" altLang="ko-KR" sz="1200" dirty="0"/>
              <a:t>NP hard </a:t>
            </a:r>
            <a:r>
              <a:rPr kumimoji="1" lang="ko-KR" altLang="en-US" sz="1200" dirty="0"/>
              <a:t>문제에 속하고 이건 </a:t>
            </a:r>
            <a:r>
              <a:rPr kumimoji="1" lang="ko-KR" altLang="en-US" sz="1200" dirty="0" err="1"/>
              <a:t>양자컴으로도</a:t>
            </a:r>
            <a:r>
              <a:rPr kumimoji="1" lang="ko-KR" altLang="en-US" sz="1200" dirty="0"/>
              <a:t> 잘 </a:t>
            </a:r>
            <a:r>
              <a:rPr kumimoji="1" lang="ko-KR" altLang="en-US" sz="1200" dirty="0" err="1"/>
              <a:t>안풀림</a:t>
            </a:r>
            <a:endParaRPr kumimoji="1"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738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sz="1200" dirty="0"/>
              <a:t>정규분포를 가진다 </a:t>
            </a:r>
            <a:r>
              <a:rPr kumimoji="1" lang="en-US" altLang="ko-KR" sz="1200" dirty="0"/>
              <a:t>-&gt;</a:t>
            </a:r>
            <a:r>
              <a:rPr kumimoji="1" lang="ko-KR" altLang="en-US" sz="1200" dirty="0"/>
              <a:t> </a:t>
            </a:r>
            <a:r>
              <a:rPr kumimoji="1" lang="ko-KR" altLang="en-US" sz="1200" dirty="0" err="1"/>
              <a:t>확률예측이</a:t>
            </a:r>
            <a:r>
              <a:rPr kumimoji="1" lang="ko-KR" altLang="en-US" sz="1200" dirty="0"/>
              <a:t> 가능하다</a:t>
            </a:r>
            <a:endParaRPr kumimoji="1" lang="en-US" altLang="ko-KR" sz="1200" dirty="0"/>
          </a:p>
          <a:p>
            <a:r>
              <a:rPr kumimoji="1" lang="ko-KR" altLang="en-US" sz="1200" dirty="0"/>
              <a:t>모듈러때문에도 </a:t>
            </a:r>
            <a:r>
              <a:rPr kumimoji="1" lang="ko-KR" altLang="en-US" sz="1200" dirty="0" err="1"/>
              <a:t>풀기어려운문제인지</a:t>
            </a:r>
            <a:r>
              <a:rPr kumimoji="1" lang="en-US" altLang="ko-KR" sz="1200" dirty="0"/>
              <a:t>?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12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dirty="0">
                <a:solidFill>
                  <a:srgbClr val="0070C0"/>
                </a:solidFill>
                <a:sym typeface="Wingdings" pitchFamily="2" charset="2"/>
              </a:rPr>
              <a:t>많이 자를수록 </a:t>
            </a:r>
            <a:r>
              <a:rPr kumimoji="1" lang="en-US" altLang="ko-KR" sz="1200" b="1" dirty="0">
                <a:solidFill>
                  <a:srgbClr val="0070C0"/>
                </a:solidFill>
                <a:sym typeface="Wingdings" pitchFamily="2" charset="2"/>
              </a:rPr>
              <a:t>S</a:t>
            </a:r>
            <a:r>
              <a:rPr kumimoji="1" lang="ko-KR" altLang="en-US" sz="1200" b="1" dirty="0" err="1">
                <a:solidFill>
                  <a:srgbClr val="0070C0"/>
                </a:solidFill>
                <a:sym typeface="Wingdings" pitchFamily="2" charset="2"/>
              </a:rPr>
              <a:t>를</a:t>
            </a:r>
            <a:r>
              <a:rPr kumimoji="1" lang="ko-KR" altLang="en-US" sz="1200" b="1" dirty="0">
                <a:solidFill>
                  <a:srgbClr val="0070C0"/>
                </a:solidFill>
                <a:sym typeface="Wingdings" pitchFamily="2" charset="2"/>
              </a:rPr>
              <a:t> 찾아내기 어렵지만</a:t>
            </a:r>
            <a:r>
              <a:rPr kumimoji="1" lang="en-US" altLang="ko-KR" sz="1200" b="1" dirty="0">
                <a:solidFill>
                  <a:srgbClr val="0070C0"/>
                </a:solidFill>
                <a:sym typeface="Wingdings" pitchFamily="2" charset="2"/>
              </a:rPr>
              <a:t>,</a:t>
            </a:r>
            <a:r>
              <a:rPr kumimoji="1" lang="ko-KR" altLang="en-US" sz="1200" b="1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kumimoji="1" lang="ko-KR" altLang="en-US" sz="1200" b="1" dirty="0" err="1">
                <a:solidFill>
                  <a:srgbClr val="0070C0"/>
                </a:solidFill>
                <a:sym typeface="Wingdings" pitchFamily="2" charset="2"/>
              </a:rPr>
              <a:t>복호화</a:t>
            </a:r>
            <a:r>
              <a:rPr kumimoji="1" lang="ko-KR" altLang="en-US" sz="1200" b="1" dirty="0">
                <a:solidFill>
                  <a:srgbClr val="0070C0"/>
                </a:solidFill>
                <a:sym typeface="Wingdings" pitchFamily="2" charset="2"/>
              </a:rPr>
              <a:t> 시 오류 발생 가능성이 증가</a:t>
            </a:r>
            <a:r>
              <a:rPr kumimoji="1" lang="en-US" altLang="ko-KR" sz="1200" b="1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kumimoji="1" lang="en-US" altLang="ko-KR" sz="1200" b="1" dirty="0">
                <a:solidFill>
                  <a:srgbClr val="C00000"/>
                </a:solidFill>
                <a:sym typeface="Wingdings" pitchFamily="2" charset="2"/>
              </a:rPr>
              <a:t> </a:t>
            </a:r>
            <a:r>
              <a:rPr kumimoji="1" lang="ko-KR" altLang="en-US" sz="1200" b="1" dirty="0">
                <a:solidFill>
                  <a:srgbClr val="C00000"/>
                </a:solidFill>
                <a:sym typeface="Wingdings" pitchFamily="2" charset="2"/>
              </a:rPr>
              <a:t>왜</a:t>
            </a:r>
            <a:r>
              <a:rPr kumimoji="1" lang="en-US" altLang="ko-KR" sz="1200" b="1" dirty="0">
                <a:solidFill>
                  <a:srgbClr val="C00000"/>
                </a:solidFill>
                <a:sym typeface="Wingdings" pitchFamily="2" charset="2"/>
              </a:rPr>
              <a:t>? 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487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sz="1200" dirty="0" err="1"/>
              <a:t>가우시안분포에서뽑는값은</a:t>
            </a:r>
            <a:r>
              <a:rPr kumimoji="1" lang="ko-KR" altLang="en-US" sz="1200" dirty="0"/>
              <a:t> 엄청 작은 값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06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dirty="0">
                <a:solidFill>
                  <a:srgbClr val="C00000"/>
                </a:solidFill>
              </a:rPr>
              <a:t>random</a:t>
            </a:r>
            <a:r>
              <a:rPr kumimoji="1" lang="ko-KR" altLang="en-US" sz="1200" b="1" dirty="0" err="1">
                <a:solidFill>
                  <a:srgbClr val="C00000"/>
                </a:solidFill>
              </a:rPr>
              <a:t>처럼</a:t>
            </a:r>
            <a:r>
              <a:rPr kumimoji="1" lang="ko-KR" altLang="en-US" sz="1200" b="1" dirty="0">
                <a:solidFill>
                  <a:srgbClr val="C00000"/>
                </a:solidFill>
              </a:rPr>
              <a:t> 보여서 </a:t>
            </a:r>
            <a:r>
              <a:rPr kumimoji="1" lang="en-US" altLang="ko-KR" sz="1200" b="1" dirty="0">
                <a:solidFill>
                  <a:srgbClr val="C00000"/>
                </a:solidFill>
              </a:rPr>
              <a:t>message</a:t>
            </a:r>
            <a:r>
              <a:rPr kumimoji="1" lang="ko-KR" altLang="en-US" sz="1200" b="1" dirty="0">
                <a:solidFill>
                  <a:srgbClr val="C00000"/>
                </a:solidFill>
              </a:rPr>
              <a:t> 숨길 수 있음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518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662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sz="1200" dirty="0" err="1"/>
              <a:t>에러값이</a:t>
            </a:r>
            <a:r>
              <a:rPr kumimoji="1" lang="ko-KR" altLang="en-US" sz="1200" dirty="0"/>
              <a:t> 작아야 메시지 비트에 </a:t>
            </a:r>
            <a:r>
              <a:rPr kumimoji="1" lang="ko-KR" altLang="en-US" sz="1200" dirty="0" err="1"/>
              <a:t>영향을끼치지</a:t>
            </a:r>
            <a:r>
              <a:rPr kumimoji="1" lang="ko-KR" altLang="en-US" sz="1200" dirty="0"/>
              <a:t> 않고 </a:t>
            </a:r>
            <a:r>
              <a:rPr kumimoji="1" lang="ko-KR" altLang="en-US" sz="1200" dirty="0" err="1"/>
              <a:t>복호화</a:t>
            </a:r>
            <a:r>
              <a:rPr kumimoji="1" lang="ko-KR" altLang="en-US" sz="1200" dirty="0"/>
              <a:t> 에러가 날 확률이 </a:t>
            </a:r>
            <a:r>
              <a:rPr kumimoji="1" lang="ko-KR" altLang="en-US" sz="1200" dirty="0" err="1"/>
              <a:t>적어짐</a:t>
            </a:r>
            <a:endParaRPr kumimoji="1" lang="en-US" altLang="ko-KR" sz="1200" dirty="0"/>
          </a:p>
          <a:p>
            <a:r>
              <a:rPr kumimoji="1" lang="ko-KR" altLang="en-US" dirty="0"/>
              <a:t>에러 범위</a:t>
            </a:r>
            <a:endParaRPr kumimoji="1" lang="en-US" altLang="ko-KR" dirty="0"/>
          </a:p>
          <a:p>
            <a:r>
              <a:rPr kumimoji="1" lang="en-US" altLang="ko-KR" dirty="0"/>
              <a:t>T=1, q=2^13</a:t>
            </a:r>
            <a:r>
              <a:rPr kumimoji="1" lang="ko-KR" altLang="en-US" dirty="0"/>
              <a:t>일 때</a:t>
            </a:r>
            <a:endParaRPr kumimoji="1" lang="en-US" altLang="ko-KR" dirty="0"/>
          </a:p>
          <a:p>
            <a:r>
              <a:rPr kumimoji="1" lang="en-US" altLang="ko-KR" dirty="0"/>
              <a:t>-2</a:t>
            </a:r>
            <a:r>
              <a:rPr kumimoji="1" lang="en-US" altLang="ko-KR" baseline="30000" dirty="0"/>
              <a:t>11</a:t>
            </a:r>
            <a:r>
              <a:rPr kumimoji="1" lang="en-US" altLang="ko-KR" dirty="0"/>
              <a:t>+1 ~ 2</a:t>
            </a:r>
            <a:r>
              <a:rPr kumimoji="1" lang="en-US" altLang="ko-KR" baseline="30000" dirty="0"/>
              <a:t>11</a:t>
            </a:r>
            <a:r>
              <a:rPr kumimoji="1" lang="en-US" altLang="ko-KR" dirty="0"/>
              <a:t>-1 </a:t>
            </a:r>
            <a:r>
              <a:rPr kumimoji="1" lang="ko-KR" altLang="en-US" dirty="0"/>
              <a:t>이므로 부호비트까지 </a:t>
            </a:r>
            <a:r>
              <a:rPr kumimoji="1" lang="en-US" altLang="ko-KR" dirty="0"/>
              <a:t>12</a:t>
            </a:r>
            <a:r>
              <a:rPr kumimoji="1" lang="ko-KR" altLang="en-US" dirty="0"/>
              <a:t>비트로 표현 가능 메시지비트인 최상위비트에 영향을 주지 않음 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70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578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4tWDiVu4lnU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9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91.png"/><Relationship Id="rId10" Type="http://schemas.openxmlformats.org/officeDocument/2006/relationships/image" Target="../media/image96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Relationship Id="rId14" Type="http://schemas.openxmlformats.org/officeDocument/2006/relationships/image" Target="../media/image10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1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5" Type="http://schemas.openxmlformats.org/officeDocument/2006/relationships/image" Target="../media/image103.png"/><Relationship Id="rId10" Type="http://schemas.openxmlformats.org/officeDocument/2006/relationships/image" Target="../media/image108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Relationship Id="rId14" Type="http://schemas.openxmlformats.org/officeDocument/2006/relationships/image" Target="../media/image1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tiff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5.tiff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5.tiff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5" Type="http://schemas.openxmlformats.org/officeDocument/2006/relationships/image" Target="../media/image8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Relationship Id="rId14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727199"/>
            <a:ext cx="8403773" cy="904465"/>
          </a:xfrm>
        </p:spPr>
        <p:txBody>
          <a:bodyPr>
            <a:normAutofit fontScale="90000"/>
          </a:bodyPr>
          <a:lstStyle/>
          <a:p>
            <a:r>
              <a:rPr lang="en-US" altLang="ko-KR" sz="4800" b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Lattice-Based Cryptography</a:t>
            </a:r>
            <a:endParaRPr lang="ko-KR" altLang="en-US" sz="4800" b="1" dirty="0">
              <a:latin typeface="Microsoft YaHei" panose="020B0503020204020204" pitchFamily="34" charset="-122"/>
              <a:ea typeface="Nanum Myeongjo" panose="020206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397714"/>
            <a:ext cx="8403774" cy="1655762"/>
          </a:xfrm>
        </p:spPr>
        <p:txBody>
          <a:bodyPr>
            <a:normAutofit/>
          </a:bodyPr>
          <a:lstStyle/>
          <a:p>
            <a:r>
              <a:rPr lang="en" altLang="ko-KR" sz="1400" dirty="0">
                <a:hlinkClick r:id="rId2"/>
              </a:rPr>
              <a:t>https://www.youtube.com/watch?v=4tWDiVu4lnU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LWE-based Encryption</a:t>
            </a:r>
            <a:r>
              <a:rPr lang="ko-KR" altLang="en-US" dirty="0"/>
              <a:t> </a:t>
            </a:r>
            <a:r>
              <a:rPr lang="en-US" altLang="ko-KR" sz="2400" dirty="0"/>
              <a:t>–</a:t>
            </a:r>
            <a:r>
              <a:rPr lang="ko-KR" altLang="en-US" sz="2400" dirty="0"/>
              <a:t> </a:t>
            </a:r>
            <a:r>
              <a:rPr lang="en-US" altLang="ko-KR" sz="2400" dirty="0"/>
              <a:t>decryption</a:t>
            </a:r>
            <a:endParaRPr lang="ko-KR" altLang="en-US" dirty="0"/>
          </a:p>
        </p:txBody>
      </p:sp>
      <p:sp>
        <p:nvSpPr>
          <p:cNvPr id="5" name="AutoShape 3" descr="\mathbb {Z} ">
            <a:extLst>
              <a:ext uri="{FF2B5EF4-FFF2-40B4-BE49-F238E27FC236}">
                <a16:creationId xmlns:a16="http://schemas.microsoft.com/office/drawing/2014/main" id="{502D25B0-9793-2D42-B264-1BE5AA9F96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73238" y="-1227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\mathbb {R} ^{n}">
            <a:extLst>
              <a:ext uri="{FF2B5EF4-FFF2-40B4-BE49-F238E27FC236}">
                <a16:creationId xmlns:a16="http://schemas.microsoft.com/office/drawing/2014/main" id="{1B300C89-6E7D-474A-BE95-591F98E733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73363" y="-1227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5" descr="B=\{{\mathbf  {v}}_{1},\ldots ,{\mathbf  {v}}_{n}\}">
            <a:extLst>
              <a:ext uri="{FF2B5EF4-FFF2-40B4-BE49-F238E27FC236}">
                <a16:creationId xmlns:a16="http://schemas.microsoft.com/office/drawing/2014/main" id="{100D62AF-9563-7443-BFDB-9D3A8C1C42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6488" y="-9366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6" descr="{\mathcal {L}}">
            <a:extLst>
              <a:ext uri="{FF2B5EF4-FFF2-40B4-BE49-F238E27FC236}">
                <a16:creationId xmlns:a16="http://schemas.microsoft.com/office/drawing/2014/main" id="{4148DC60-FAD0-FD4E-A694-89CC249EED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05800" y="-9366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7" descr="{\mathcal  {L}}=\left\{\sum _{{i=1}}^{{n}}a_{i}{\mathbf  {v}}_{i}\quad |\quad a_{i}\in R,{\mathbf  {v}}_{i}\in B\right\}.">
            <a:extLst>
              <a:ext uri="{FF2B5EF4-FFF2-40B4-BE49-F238E27FC236}">
                <a16:creationId xmlns:a16="http://schemas.microsoft.com/office/drawing/2014/main" id="{C1B1AC4C-88E7-5D4B-ABD4-08B43A5990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6850" y="-6477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8" descr="GL_{n}(R)">
            <a:extLst>
              <a:ext uri="{FF2B5EF4-FFF2-40B4-BE49-F238E27FC236}">
                <a16:creationId xmlns:a16="http://schemas.microsoft.com/office/drawing/2014/main" id="{82EE3CEF-9C67-EC49-B74F-ED35CD8B4C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78625" y="-3571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9" descr="T^{-1}">
            <a:extLst>
              <a:ext uri="{FF2B5EF4-FFF2-40B4-BE49-F238E27FC236}">
                <a16:creationId xmlns:a16="http://schemas.microsoft.com/office/drawing/2014/main" id="{02EE0974-5A10-E74C-8E76-D5335F9DCF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435013" y="-3571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AutoShape 10" descr="R^{*}">
            <a:extLst>
              <a:ext uri="{FF2B5EF4-FFF2-40B4-BE49-F238E27FC236}">
                <a16:creationId xmlns:a16="http://schemas.microsoft.com/office/drawing/2014/main" id="{3C9F9367-C8D7-1E48-A6C8-4FE7C050D6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732375" y="-3571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AutoShape 11" descr="{\mathcal  {L}}^{*}=\{{\mathbf  {v}}\in V\quad |\quad \langle {\mathbf  {v}},{\mathbf  {x}}\rangle \in R,\forall {\mathbf  {x}}\in {\mathcal  {L}}\}">
            <a:extLst>
              <a:ext uri="{FF2B5EF4-FFF2-40B4-BE49-F238E27FC236}">
                <a16:creationId xmlns:a16="http://schemas.microsoft.com/office/drawing/2014/main" id="{29850E5C-912C-6440-9667-B536E0BA7E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6850" y="2365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12" descr="{\mathcal  {L}}^{*}=\{{\mathbf  {v}}\in V\quad |\quad \langle {\mathbf  {v}},{\mathbf  {v}}_{i}\rangle \in R\}.">
            <a:extLst>
              <a:ext uri="{FF2B5EF4-FFF2-40B4-BE49-F238E27FC236}">
                <a16:creationId xmlns:a16="http://schemas.microsoft.com/office/drawing/2014/main" id="{62D53DDE-53F4-EE41-81D4-0634D6205E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6850" y="6778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48A1368A-5765-9943-A2EE-A00B0B1CD2D8}"/>
                  </a:ext>
                </a:extLst>
              </p:cNvPr>
              <p:cNvSpPr/>
              <p:nvPr/>
            </p:nvSpPr>
            <p:spPr>
              <a:xfrm>
                <a:off x="411920" y="997106"/>
                <a:ext cx="10928870" cy="17029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v"/>
                </a:pPr>
                <a:r>
                  <a:rPr kumimoji="1" lang="en-US" altLang="ko-KR" dirty="0"/>
                  <a:t>Message bit recovery : rounding</a:t>
                </a:r>
              </a:p>
              <a:p>
                <a:pPr marL="742950" lvl="1" indent="-285750">
                  <a:lnSpc>
                    <a:spcPct val="150000"/>
                  </a:lnSpc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kumimoji="1" lang="en-US" altLang="ko-KR" sz="1600" i="1">
                        <a:latin typeface="Cambria Math" panose="02040503050406030204" pitchFamily="18" charset="0"/>
                      </a:rPr>
                      <m:t>0, </m:t>
                    </m:r>
                    <m:r>
                      <a:rPr kumimoji="1" lang="en-US" altLang="ko-KR" sz="160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sz="1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ko-KR" sz="1600" i="1">
                        <a:latin typeface="Cambria Math" panose="02040503050406030204" pitchFamily="18" charset="0"/>
                      </a:rPr>
                      <m:t>,…,  </m:t>
                    </m:r>
                    <m:f>
                      <m:fPr>
                        <m:ctrlPr>
                          <a:rPr lang="en-US" altLang="ko-KR" sz="1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600" i="1" baseline="30000" dirty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ko-KR" altLang="en-US" sz="1600" dirty="0"/>
                  <a:t> 중</a:t>
                </a:r>
                <a:r>
                  <a:rPr lang="en-US" altLang="ko-KR" sz="1600" dirty="0"/>
                  <a:t>, </a:t>
                </a:r>
                <a14:m>
                  <m:oMath xmlns:m="http://schemas.openxmlformats.org/officeDocument/2006/math">
                    <m:r>
                      <a:rPr kumimoji="1" lang="en-US" altLang="ko-KR" sz="1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ko-KR" sz="1600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en-US" altLang="ko-KR" sz="1600" i="1">
                        <a:latin typeface="Cambria Math" panose="02040503050406030204" pitchFamily="18" charset="0"/>
                      </a:rPr>
                      <m:t> −</m:t>
                    </m:r>
                    <m:r>
                      <a:rPr kumimoji="1" lang="en-US" altLang="ko-KR" sz="1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ko-KR" sz="1600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kumimoji="1"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kumimoji="1" lang="en-US" altLang="ko-KR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ko-KR" altLang="en-US" sz="1600" dirty="0"/>
                  <a:t>가 </a:t>
                </a:r>
                <a:r>
                  <a:rPr lang="ko-KR" altLang="en-US" sz="1600" b="1" dirty="0">
                    <a:solidFill>
                      <a:srgbClr val="C00000"/>
                    </a:solidFill>
                  </a:rPr>
                  <a:t>가장 가까운 값으로 보냄</a:t>
                </a:r>
                <a:endParaRPr lang="en-US" altLang="ko-KR" sz="1600" b="1" dirty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kumimoji="1" lang="en-US" altLang="ko-KR" sz="1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ko-KR" sz="1600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en-US" altLang="ko-KR" sz="1600" i="1">
                        <a:latin typeface="Cambria Math" panose="02040503050406030204" pitchFamily="18" charset="0"/>
                      </a:rPr>
                      <m:t> −</m:t>
                    </m:r>
                    <m:r>
                      <a:rPr kumimoji="1" lang="en-US" altLang="ko-KR" sz="1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ko-KR" sz="1600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kumimoji="1"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kumimoji="1" lang="en-US" altLang="ko-KR" sz="16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en-US" altLang="ko-KR" sz="1600" dirty="0"/>
                  <a:t> </a:t>
                </a:r>
                <a:r>
                  <a:rPr kumimoji="1" lang="ko-KR" altLang="en-US" sz="1600" dirty="0"/>
                  <a:t>에 </a:t>
                </a:r>
                <a14:m>
                  <m:oMath xmlns:m="http://schemas.openxmlformats.org/officeDocument/2006/math">
                    <m:r>
                      <a:rPr kumimoji="1" lang="en-US" altLang="ko-KR" sz="1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𝒓𝒐𝒖𝒏𝒅𝒊𝒏𝒈</m:t>
                    </m:r>
                    <m:r>
                      <a:rPr kumimoji="1" lang="en-US" altLang="ko-KR" sz="1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1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𝒄𝒐𝒏𝒔𝒕𝒂𝒏𝒕</m:t>
                    </m:r>
                  </m:oMath>
                </a14:m>
                <a:r>
                  <a:rPr kumimoji="1" lang="en-US" altLang="ko-KR" sz="1600" b="1" dirty="0">
                    <a:solidFill>
                      <a:srgbClr val="0070C0"/>
                    </a:solidFill>
                  </a:rPr>
                  <a:t> </a:t>
                </a:r>
                <a:r>
                  <a:rPr kumimoji="1" lang="ko-KR" altLang="en-US" sz="1600" dirty="0"/>
                  <a:t>더하여 </a:t>
                </a:r>
                <a:r>
                  <a:rPr kumimoji="1" lang="ko-KR" altLang="en-US" sz="1600" dirty="0" err="1"/>
                  <a:t>잘라</a:t>
                </a:r>
                <a:r>
                  <a:rPr kumimoji="1" lang="ko-KR" altLang="en-US" sz="1600" dirty="0"/>
                  <a:t>냄 </a:t>
                </a:r>
                <a:endParaRPr kumimoji="1" lang="en-US" altLang="ko-KR" sz="1600" dirty="0">
                  <a:sym typeface="Wingdings" pitchFamily="2" charset="2"/>
                </a:endParaRPr>
              </a:p>
              <a:p>
                <a:pPr marL="1200150" lvl="2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kumimoji="1" lang="en-US" altLang="ko-KR" sz="1600" i="1">
                        <a:latin typeface="Cambria Math" panose="02040503050406030204" pitchFamily="18" charset="0"/>
                        <a:sym typeface="Wingdings" pitchFamily="2" charset="2"/>
                      </a:rPr>
                      <m:t>𝑒𝑟𝑟𝑜𝑟</m:t>
                    </m:r>
                    <m:r>
                      <a:rPr kumimoji="1" lang="ko-KR" altLang="en-US" sz="160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는</m:t>
                    </m:r>
                    <m:r>
                      <a:rPr kumimoji="1" lang="ko-KR" altLang="en-US" sz="160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kumimoji="1" lang="ko-KR" altLang="en-US" sz="1600" i="1">
                        <a:latin typeface="Cambria Math" panose="02040503050406030204" pitchFamily="18" charset="0"/>
                        <a:sym typeface="Wingdings" pitchFamily="2" charset="2"/>
                      </a:rPr>
                      <m:t>매</m:t>
                    </m:r>
                    <m:r>
                      <a:rPr kumimoji="1" lang="ko-KR" altLang="en-US" sz="160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우</m:t>
                    </m:r>
                    <m:r>
                      <a:rPr kumimoji="1" lang="ko-KR" altLang="en-US" sz="160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kumimoji="1" lang="ko-KR" altLang="en-US" sz="1600" i="1">
                        <a:latin typeface="Cambria Math" panose="02040503050406030204" pitchFamily="18" charset="0"/>
                        <a:sym typeface="Wingdings" pitchFamily="2" charset="2"/>
                      </a:rPr>
                      <m:t>작</m:t>
                    </m:r>
                    <m:r>
                      <a:rPr kumimoji="1" lang="ko-KR" altLang="en-US" sz="160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은</m:t>
                    </m:r>
                    <m:r>
                      <a:rPr kumimoji="1" lang="ko-KR" altLang="en-US" sz="160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kumimoji="1" lang="ko-KR" altLang="en-US" sz="1600" i="1">
                        <a:latin typeface="Cambria Math" panose="02040503050406030204" pitchFamily="18" charset="0"/>
                        <a:sym typeface="Wingdings" pitchFamily="2" charset="2"/>
                      </a:rPr>
                      <m:t>값</m:t>
                    </m:r>
                    <m:r>
                      <a:rPr kumimoji="1" lang="ko-KR" altLang="en-US" sz="160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으</m:t>
                    </m:r>
                    <m:r>
                      <a:rPr kumimoji="1" lang="ko-KR" altLang="en-US" sz="1600" i="1">
                        <a:latin typeface="Cambria Math" panose="02040503050406030204" pitchFamily="18" charset="0"/>
                        <a:sym typeface="Wingdings" pitchFamily="2" charset="2"/>
                      </a:rPr>
                      <m:t>로</m:t>
                    </m:r>
                    <m:r>
                      <a:rPr kumimoji="1" lang="ko-KR" altLang="en-US" sz="1600" i="1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𝑚𝑒𝑠𝑠𝑎𝑔𝑒</m:t>
                    </m:r>
                    <m:r>
                      <a:rPr kumimoji="1" lang="ko-KR" altLang="en-US" sz="1600" i="1">
                        <a:latin typeface="Cambria Math" panose="02040503050406030204" pitchFamily="18" charset="0"/>
                        <a:sym typeface="Wingdings" pitchFamily="2" charset="2"/>
                      </a:rPr>
                      <m:t>에</m:t>
                    </m:r>
                    <m:r>
                      <a:rPr kumimoji="1" lang="ko-KR" altLang="en-US" sz="1600" i="1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kumimoji="1" lang="ko-KR" altLang="en-US" sz="160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영</m:t>
                    </m:r>
                    <m:r>
                      <a:rPr kumimoji="1" lang="ko-KR" altLang="en-US" sz="1600" i="1">
                        <a:latin typeface="Cambria Math" panose="02040503050406030204" pitchFamily="18" charset="0"/>
                        <a:sym typeface="Wingdings" pitchFamily="2" charset="2"/>
                      </a:rPr>
                      <m:t>향</m:t>
                    </m:r>
                    <m:r>
                      <a:rPr kumimoji="1" lang="ko-KR" altLang="en-US" sz="160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이</m:t>
                    </m:r>
                    <m:r>
                      <a:rPr kumimoji="1" lang="ko-KR" altLang="en-US" sz="160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kumimoji="1" lang="ko-KR" altLang="en-US" sz="1600" i="1">
                        <a:latin typeface="Cambria Math" panose="02040503050406030204" pitchFamily="18" charset="0"/>
                        <a:sym typeface="Wingdings" pitchFamily="2" charset="2"/>
                      </a:rPr>
                      <m:t>없</m:t>
                    </m:r>
                    <m:r>
                      <a:rPr kumimoji="1" lang="ko-KR" altLang="en-US" sz="160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기</m:t>
                    </m:r>
                    <m:r>
                      <a:rPr kumimoji="1" lang="ko-KR" altLang="en-US" sz="160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kumimoji="1" lang="ko-KR" altLang="en-US" sz="1600" i="1">
                        <a:latin typeface="Cambria Math" panose="02040503050406030204" pitchFamily="18" charset="0"/>
                        <a:sym typeface="Wingdings" pitchFamily="2" charset="2"/>
                      </a:rPr>
                      <m:t>때</m:t>
                    </m:r>
                    <m:r>
                      <a:rPr kumimoji="1" lang="ko-KR" altLang="en-US" sz="160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문</m:t>
                    </m:r>
                    <m:r>
                      <a:rPr kumimoji="1" lang="ko-KR" altLang="en-US" sz="1600" i="1">
                        <a:latin typeface="Cambria Math" panose="02040503050406030204" pitchFamily="18" charset="0"/>
                        <a:sym typeface="Wingdings" pitchFamily="2" charset="2"/>
                      </a:rPr>
                      <m:t>에</m:t>
                    </m:r>
                    <m:r>
                      <a:rPr kumimoji="1" lang="ko-KR" altLang="en-US" sz="160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kumimoji="1" lang="ko-KR" altLang="en-US" sz="1600" i="1">
                        <a:latin typeface="Cambria Math" panose="02040503050406030204" pitchFamily="18" charset="0"/>
                        <a:sym typeface="Wingdings" pitchFamily="2" charset="2"/>
                      </a:rPr>
                      <m:t>정</m:t>
                    </m:r>
                    <m:r>
                      <a:rPr kumimoji="1" lang="ko-KR" altLang="en-US" sz="160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상</m:t>
                    </m:r>
                    <m:r>
                      <a:rPr kumimoji="1" lang="ko-KR" altLang="en-US" sz="1600" i="1">
                        <a:latin typeface="Cambria Math" panose="02040503050406030204" pitchFamily="18" charset="0"/>
                        <a:sym typeface="Wingdings" pitchFamily="2" charset="2"/>
                      </a:rPr>
                      <m:t>적</m:t>
                    </m:r>
                    <m:r>
                      <a:rPr kumimoji="1" lang="ko-KR" altLang="en-US" sz="1600" i="1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kumimoji="1" lang="ko-KR" altLang="en-US" sz="160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복</m:t>
                    </m:r>
                    <m:r>
                      <a:rPr kumimoji="1" lang="ko-KR" altLang="en-US" sz="1600" i="1">
                        <a:latin typeface="Cambria Math" panose="02040503050406030204" pitchFamily="18" charset="0"/>
                        <a:sym typeface="Wingdings" pitchFamily="2" charset="2"/>
                      </a:rPr>
                      <m:t>호</m:t>
                    </m:r>
                    <m:r>
                      <a:rPr kumimoji="1" lang="ko-KR" altLang="en-US" sz="160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화</m:t>
                    </m:r>
                    <m:r>
                      <a:rPr kumimoji="1" lang="ko-KR" altLang="en-US" sz="160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kumimoji="1" lang="ko-KR" altLang="en-US" sz="1600" i="1">
                        <a:latin typeface="Cambria Math" panose="02040503050406030204" pitchFamily="18" charset="0"/>
                        <a:sym typeface="Wingdings" pitchFamily="2" charset="2"/>
                      </a:rPr>
                      <m:t>가</m:t>
                    </m:r>
                    <m:r>
                      <a:rPr kumimoji="1" lang="ko-KR" altLang="en-US" sz="160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능</m:t>
                    </m:r>
                  </m:oMath>
                </a14:m>
                <a:endParaRPr kumimoji="1" lang="ko-KR" altLang="en-US" sz="1600" dirty="0"/>
              </a:p>
            </p:txBody>
          </p:sp>
        </mc:Choice>
        <mc:Fallback xmlns=""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48A1368A-5765-9943-A2EE-A00B0B1CD2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20" y="997106"/>
                <a:ext cx="10928870" cy="1702902"/>
              </a:xfrm>
              <a:prstGeom prst="rect">
                <a:avLst/>
              </a:prstGeom>
              <a:blipFill>
                <a:blip r:embed="rId3"/>
                <a:stretch>
                  <a:fillRect l="-232" b="-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그룹 71">
            <a:extLst>
              <a:ext uri="{FF2B5EF4-FFF2-40B4-BE49-F238E27FC236}">
                <a16:creationId xmlns:a16="http://schemas.microsoft.com/office/drawing/2014/main" id="{A7427AF5-04A2-0747-BDDD-1784EAFECE15}"/>
              </a:ext>
            </a:extLst>
          </p:cNvPr>
          <p:cNvGrpSpPr/>
          <p:nvPr/>
        </p:nvGrpSpPr>
        <p:grpSpPr>
          <a:xfrm>
            <a:off x="1032014" y="3355398"/>
            <a:ext cx="5114178" cy="2177201"/>
            <a:chOff x="6008665" y="2043598"/>
            <a:chExt cx="5114178" cy="2177201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0591AB47-6B0F-A84B-B470-41B8ECD37405}"/>
                </a:ext>
              </a:extLst>
            </p:cNvPr>
            <p:cNvGrpSpPr/>
            <p:nvPr/>
          </p:nvGrpSpPr>
          <p:grpSpPr>
            <a:xfrm>
              <a:off x="6098356" y="2043598"/>
              <a:ext cx="5024487" cy="891943"/>
              <a:chOff x="4119512" y="2073897"/>
              <a:chExt cx="5024487" cy="89194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AADD8A59-C2DD-5343-9570-BECECBE4EEA5}"/>
                      </a:ext>
                    </a:extLst>
                  </p:cNvPr>
                  <p:cNvSpPr txBox="1"/>
                  <p:nvPr/>
                </p:nvSpPr>
                <p:spPr>
                  <a:xfrm>
                    <a:off x="4119512" y="2073897"/>
                    <a:ext cx="5024487" cy="5048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kumimoji="1" lang="en-US" altLang="ko-KR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kumimoji="1" lang="en-US" altLang="ko-KR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a14:m>
                    <a:r>
                      <a:rPr kumimoji="1" lang="en-US" altLang="ko-KR" dirty="0"/>
                      <a:t> = (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 </m:t>
                        </m:r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a14:m>
                    <a:r>
                      <a:rPr kumimoji="1" lang="en-US" altLang="ko-KR" dirty="0"/>
                      <a:t> + </a:t>
                    </a:r>
                    <a14:m>
                      <m:oMath xmlns:m="http://schemas.openxmlformats.org/officeDocument/2006/math"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kumimoji="1" lang="en-US" altLang="ko-KR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a14:m>
                    <a:r>
                      <a:rPr kumimoji="1" lang="en-US" altLang="ko-KR" dirty="0"/>
                      <a:t> – </a:t>
                    </a:r>
                    <a14:m>
                      <m:oMath xmlns:m="http://schemas.openxmlformats.org/officeDocument/2006/math"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kumimoji="1" lang="en-US" altLang="ko-KR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a14:m>
                    <a:r>
                      <a:rPr kumimoji="1" lang="en-US" altLang="ko-KR" dirty="0"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kumimoji="1"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oMath>
                    </a14:m>
                    <a:r>
                      <a:rPr kumimoji="1" lang="en-US" altLang="ko-KR" dirty="0"/>
                      <a:t>) + </a:t>
                    </a:r>
                    <a14:m>
                      <m:oMath xmlns:m="http://schemas.openxmlformats.org/officeDocument/2006/math">
                        <m:d>
                          <m:dPr>
                            <m:begChr m:val="⌊"/>
                            <m:endChr m:val="⌋"/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num>
                              <m:den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i="1" baseline="30000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  <m:r>
                          <a:rPr kumimoji="1"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kumimoji="1" lang="en-US" altLang="ko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oMath>
                    </a14:m>
                    <a:endParaRPr kumimoji="1" lang="ko-KR" altLang="en-US" dirty="0"/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AADD8A59-C2DD-5343-9570-BECECBE4EE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9512" y="2073897"/>
                    <a:ext cx="5024487" cy="50481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5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왼쪽 대괄호[L] 14">
                <a:extLst>
                  <a:ext uri="{FF2B5EF4-FFF2-40B4-BE49-F238E27FC236}">
                    <a16:creationId xmlns:a16="http://schemas.microsoft.com/office/drawing/2014/main" id="{87C01250-1568-AC43-97EA-BD05227CE6D2}"/>
                  </a:ext>
                </a:extLst>
              </p:cNvPr>
              <p:cNvSpPr/>
              <p:nvPr/>
            </p:nvSpPr>
            <p:spPr>
              <a:xfrm rot="16200000">
                <a:off x="6390500" y="1760560"/>
                <a:ext cx="45719" cy="1633998"/>
              </a:xfrm>
              <a:prstGeom prst="leftBracke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DD106BA-AE0F-DF48-B5BF-B988A460C737}"/>
                  </a:ext>
                </a:extLst>
              </p:cNvPr>
              <p:cNvSpPr txBox="1"/>
              <p:nvPr/>
            </p:nvSpPr>
            <p:spPr>
              <a:xfrm>
                <a:off x="5549226" y="2627286"/>
                <a:ext cx="23221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600" b="1" dirty="0">
                    <a:solidFill>
                      <a:srgbClr val="C00000"/>
                    </a:solidFill>
                  </a:rPr>
                  <a:t>decryption error</a:t>
                </a:r>
                <a:endParaRPr kumimoji="1" lang="ko-KR" altLang="en-US" sz="1600" b="1" dirty="0">
                  <a:solidFill>
                    <a:srgbClr val="C0000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4DF980D-8A81-C94E-9A41-C5550F0A7407}"/>
                    </a:ext>
                  </a:extLst>
                </p:cNvPr>
                <p:cNvSpPr txBox="1"/>
                <p:nvPr/>
              </p:nvSpPr>
              <p:spPr>
                <a:xfrm>
                  <a:off x="6008665" y="3205778"/>
                  <a:ext cx="4767076" cy="1015021"/>
                </a:xfrm>
                <a:prstGeom prst="rect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ko-KR" sz="160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dPr>
                        <m:e>
                          <m:r>
                            <a:rPr kumimoji="1" lang="en-US" altLang="ko-KR" sz="16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𝑒𝑟𝑟𝑜𝑟</m:t>
                          </m:r>
                        </m:e>
                      </m:d>
                      <m:r>
                        <a:rPr kumimoji="1"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itchFamily="2" charset="2"/>
                        </a:rPr>
                        <m:t>&lt;</m:t>
                      </m:r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itchFamily="2" charset="2"/>
                        </a:rPr>
                        <m:t> </m:t>
                      </m:r>
                      <m:f>
                        <m:fPr>
                          <m:ctrlPr>
                            <a:rPr kumimoji="1"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itchFamily="2" charset="2"/>
                            </a:rPr>
                          </m:ctrlPr>
                        </m:fPr>
                        <m:num>
                          <m:r>
                            <a:rPr kumimoji="1"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itchFamily="2" charset="2"/>
                            </a:rPr>
                            <m:t>𝑞</m:t>
                          </m:r>
                        </m:num>
                        <m:den>
                          <m:sSup>
                            <m:sSupPr>
                              <m:ctrlP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2</m:t>
                              </m:r>
                            </m:e>
                            <m:sup>
                              <m: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𝑡</m:t>
                              </m:r>
                              <m: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</m:oMath>
                  </a14:m>
                  <a:r>
                    <a:rPr kumimoji="1" lang="en-US" altLang="ko-KR" sz="1600" dirty="0">
                      <a:sym typeface="Wingdings" pitchFamily="2" charset="2"/>
                    </a:rPr>
                    <a:t> </a:t>
                  </a:r>
                </a:p>
                <a:p>
                  <a:pPr algn="ctr"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kumimoji="1" lang="en-US" altLang="ko-KR" sz="1400" i="1">
                          <a:latin typeface="Cambria Math" panose="02040503050406030204" pitchFamily="18" charset="0"/>
                          <a:sym typeface="Wingdings" pitchFamily="2" charset="2"/>
                        </a:rPr>
                        <m:t>𝑒𝑟𝑟𝑜𝑟</m:t>
                      </m:r>
                      <m:r>
                        <a:rPr kumimoji="1" lang="ko-KR" altLang="en-US" sz="140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가</m:t>
                      </m:r>
                      <m:r>
                        <a:rPr kumimoji="1" lang="ko-KR" altLang="en-US" sz="140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 </m:t>
                      </m:r>
                    </m:oMath>
                  </a14:m>
                  <a:r>
                    <a:rPr kumimoji="1" lang="ko-KR" altLang="en-US" sz="1400" dirty="0">
                      <a:sym typeface="Wingdings" pitchFamily="2" charset="2"/>
                    </a:rPr>
                    <a:t>매우 작은 값이어야 </a:t>
                  </a:r>
                  <a:r>
                    <a:rPr kumimoji="1" lang="ko-KR" altLang="en-US" sz="1400" b="1" dirty="0">
                      <a:solidFill>
                        <a:srgbClr val="0070C0"/>
                      </a:solidFill>
                      <a:sym typeface="Wingdings" pitchFamily="2" charset="2"/>
                    </a:rPr>
                    <a:t>정상적인 </a:t>
                  </a:r>
                  <a:r>
                    <a:rPr kumimoji="1" lang="en-US" altLang="ko-KR" sz="1400" b="1" dirty="0">
                      <a:solidFill>
                        <a:srgbClr val="0070C0"/>
                      </a:solidFill>
                      <a:sym typeface="Wingdings" pitchFamily="2" charset="2"/>
                    </a:rPr>
                    <a:t>decryption</a:t>
                  </a:r>
                  <a:r>
                    <a:rPr kumimoji="1" lang="ko-KR" altLang="en-US" sz="1400" b="1" dirty="0">
                      <a:solidFill>
                        <a:srgbClr val="0070C0"/>
                      </a:solidFill>
                      <a:sym typeface="Wingdings" pitchFamily="2" charset="2"/>
                    </a:rPr>
                    <a:t> </a:t>
                  </a:r>
                  <a:r>
                    <a:rPr kumimoji="1" lang="ko-KR" altLang="en-US" sz="1400" dirty="0">
                      <a:sym typeface="Wingdings" pitchFamily="2" charset="2"/>
                    </a:rPr>
                    <a:t>가능</a:t>
                  </a:r>
                  <a:endParaRPr kumimoji="1" lang="en-US" altLang="ko-KR" sz="1400" dirty="0">
                    <a:sym typeface="Wingdings" pitchFamily="2" charset="2"/>
                  </a:endParaRPr>
                </a:p>
                <a:p>
                  <a:pPr marL="285750" indent="-285750" algn="ctr">
                    <a:lnSpc>
                      <a:spcPct val="150000"/>
                    </a:lnSpc>
                    <a:buFont typeface="Wingdings" pitchFamily="2" charset="2"/>
                    <a:buChar char="à"/>
                  </a:pPr>
                  <a:endParaRPr kumimoji="1" lang="en-US" altLang="ko-KR" sz="500" b="1" dirty="0">
                    <a:solidFill>
                      <a:srgbClr val="0070C0"/>
                    </a:solidFill>
                    <a:sym typeface="Wingdings" pitchFamily="2" charset="2"/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4DF980D-8A81-C94E-9A41-C5550F0A74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8665" y="3205778"/>
                  <a:ext cx="4767076" cy="10150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58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왼쪽 대괄호[L] 67">
              <a:extLst>
                <a:ext uri="{FF2B5EF4-FFF2-40B4-BE49-F238E27FC236}">
                  <a16:creationId xmlns:a16="http://schemas.microsoft.com/office/drawing/2014/main" id="{BA75EDE8-7A8F-6248-B15C-E8385D8CAA71}"/>
                </a:ext>
              </a:extLst>
            </p:cNvPr>
            <p:cNvSpPr/>
            <p:nvPr/>
          </p:nvSpPr>
          <p:spPr>
            <a:xfrm rot="16200000">
              <a:off x="8409400" y="2101742"/>
              <a:ext cx="45719" cy="1633998"/>
            </a:xfrm>
            <a:custGeom>
              <a:avLst/>
              <a:gdLst>
                <a:gd name="connsiteX0" fmla="*/ 45719 w 45719"/>
                <a:gd name="connsiteY0" fmla="*/ 1633998 h 1633998"/>
                <a:gd name="connsiteX1" fmla="*/ 0 w 45719"/>
                <a:gd name="connsiteY1" fmla="*/ 1630188 h 1633998"/>
                <a:gd name="connsiteX2" fmla="*/ 0 w 45719"/>
                <a:gd name="connsiteY2" fmla="*/ 1055534 h 1633998"/>
                <a:gd name="connsiteX3" fmla="*/ 0 w 45719"/>
                <a:gd name="connsiteY3" fmla="*/ 529672 h 1633998"/>
                <a:gd name="connsiteX4" fmla="*/ 0 w 45719"/>
                <a:gd name="connsiteY4" fmla="*/ 3810 h 1633998"/>
                <a:gd name="connsiteX5" fmla="*/ 45719 w 45719"/>
                <a:gd name="connsiteY5" fmla="*/ 0 h 1633998"/>
                <a:gd name="connsiteX6" fmla="*/ 45719 w 45719"/>
                <a:gd name="connsiteY6" fmla="*/ 511986 h 1633998"/>
                <a:gd name="connsiteX7" fmla="*/ 45719 w 45719"/>
                <a:gd name="connsiteY7" fmla="*/ 1023972 h 1633998"/>
                <a:gd name="connsiteX8" fmla="*/ 45719 w 45719"/>
                <a:gd name="connsiteY8" fmla="*/ 1633998 h 1633998"/>
                <a:gd name="connsiteX0" fmla="*/ 45719 w 45719"/>
                <a:gd name="connsiteY0" fmla="*/ 1633998 h 1633998"/>
                <a:gd name="connsiteX1" fmla="*/ 0 w 45719"/>
                <a:gd name="connsiteY1" fmla="*/ 1630188 h 1633998"/>
                <a:gd name="connsiteX2" fmla="*/ 0 w 45719"/>
                <a:gd name="connsiteY2" fmla="*/ 1088062 h 1633998"/>
                <a:gd name="connsiteX3" fmla="*/ 0 w 45719"/>
                <a:gd name="connsiteY3" fmla="*/ 562200 h 1633998"/>
                <a:gd name="connsiteX4" fmla="*/ 0 w 45719"/>
                <a:gd name="connsiteY4" fmla="*/ 3810 h 1633998"/>
                <a:gd name="connsiteX5" fmla="*/ 45719 w 45719"/>
                <a:gd name="connsiteY5" fmla="*/ 0 h 1633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719" h="1633998" stroke="0" extrusionOk="0">
                  <a:moveTo>
                    <a:pt x="45719" y="1633998"/>
                  </a:moveTo>
                  <a:cubicBezTo>
                    <a:pt x="20085" y="1633761"/>
                    <a:pt x="-399" y="1632442"/>
                    <a:pt x="0" y="1630188"/>
                  </a:cubicBezTo>
                  <a:cubicBezTo>
                    <a:pt x="-51182" y="1417637"/>
                    <a:pt x="21164" y="1205015"/>
                    <a:pt x="0" y="1055534"/>
                  </a:cubicBezTo>
                  <a:cubicBezTo>
                    <a:pt x="-21164" y="906053"/>
                    <a:pt x="47671" y="661014"/>
                    <a:pt x="0" y="529672"/>
                  </a:cubicBezTo>
                  <a:cubicBezTo>
                    <a:pt x="-47671" y="398330"/>
                    <a:pt x="21303" y="146821"/>
                    <a:pt x="0" y="3810"/>
                  </a:cubicBezTo>
                  <a:cubicBezTo>
                    <a:pt x="-1286" y="-2437"/>
                    <a:pt x="21272" y="-2972"/>
                    <a:pt x="45719" y="0"/>
                  </a:cubicBezTo>
                  <a:cubicBezTo>
                    <a:pt x="89820" y="163745"/>
                    <a:pt x="-6849" y="325201"/>
                    <a:pt x="45719" y="511986"/>
                  </a:cubicBezTo>
                  <a:cubicBezTo>
                    <a:pt x="98287" y="698771"/>
                    <a:pt x="11848" y="875784"/>
                    <a:pt x="45719" y="1023972"/>
                  </a:cubicBezTo>
                  <a:cubicBezTo>
                    <a:pt x="79590" y="1172160"/>
                    <a:pt x="18363" y="1473616"/>
                    <a:pt x="45719" y="1633998"/>
                  </a:cubicBezTo>
                  <a:close/>
                </a:path>
                <a:path w="45719" h="1633998" fill="none" extrusionOk="0">
                  <a:moveTo>
                    <a:pt x="45719" y="1633998"/>
                  </a:moveTo>
                  <a:cubicBezTo>
                    <a:pt x="21007" y="1634127"/>
                    <a:pt x="-578" y="1632198"/>
                    <a:pt x="0" y="1630188"/>
                  </a:cubicBezTo>
                  <a:cubicBezTo>
                    <a:pt x="-39310" y="1454252"/>
                    <a:pt x="34185" y="1221613"/>
                    <a:pt x="0" y="1088062"/>
                  </a:cubicBezTo>
                  <a:cubicBezTo>
                    <a:pt x="-34185" y="954511"/>
                    <a:pt x="24548" y="781238"/>
                    <a:pt x="0" y="562200"/>
                  </a:cubicBezTo>
                  <a:cubicBezTo>
                    <a:pt x="-24548" y="343162"/>
                    <a:pt x="63120" y="274748"/>
                    <a:pt x="0" y="3810"/>
                  </a:cubicBezTo>
                  <a:cubicBezTo>
                    <a:pt x="2054" y="-844"/>
                    <a:pt x="19853" y="-238"/>
                    <a:pt x="45719" y="0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  <a:extLst>
                <a:ext uri="{C807C97D-BFC1-408E-A445-0C87EB9F89A2}">
                  <ask:lineSketchStyleProps xmlns:ask="http://schemas.microsoft.com/office/drawing/2018/sketchyshapes" xmlns="" sd="1219033472">
                    <a:prstGeom prst="leftBracke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86565C8D-CC54-5B4A-ADCD-F64B13BE3D78}"/>
                </a:ext>
              </a:extLst>
            </p:cNvPr>
            <p:cNvCxnSpPr>
              <a:cxnSpLocks/>
            </p:cNvCxnSpPr>
            <p:nvPr/>
          </p:nvCxnSpPr>
          <p:spPr>
            <a:xfrm>
              <a:off x="8427654" y="2935541"/>
              <a:ext cx="0" cy="27948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직선 연결선[R] 104">
            <a:extLst>
              <a:ext uri="{FF2B5EF4-FFF2-40B4-BE49-F238E27FC236}">
                <a16:creationId xmlns:a16="http://schemas.microsoft.com/office/drawing/2014/main" id="{C9DBD441-6B68-E64C-A2C9-36CA235A220B}"/>
              </a:ext>
            </a:extLst>
          </p:cNvPr>
          <p:cNvCxnSpPr>
            <a:cxnSpLocks/>
          </p:cNvCxnSpPr>
          <p:nvPr/>
        </p:nvCxnSpPr>
        <p:spPr>
          <a:xfrm>
            <a:off x="9645395" y="3421826"/>
            <a:ext cx="0" cy="1096343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[R] 106">
            <a:extLst>
              <a:ext uri="{FF2B5EF4-FFF2-40B4-BE49-F238E27FC236}">
                <a16:creationId xmlns:a16="http://schemas.microsoft.com/office/drawing/2014/main" id="{9FBC5797-1429-3347-8142-A65E3CD3AE8D}"/>
              </a:ext>
            </a:extLst>
          </p:cNvPr>
          <p:cNvCxnSpPr>
            <a:cxnSpLocks/>
          </p:cNvCxnSpPr>
          <p:nvPr/>
        </p:nvCxnSpPr>
        <p:spPr>
          <a:xfrm>
            <a:off x="9645395" y="4834798"/>
            <a:ext cx="0" cy="1096343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0F0D49C2-4978-1842-ACF0-536773AD3397}"/>
              </a:ext>
            </a:extLst>
          </p:cNvPr>
          <p:cNvGrpSpPr/>
          <p:nvPr/>
        </p:nvGrpSpPr>
        <p:grpSpPr>
          <a:xfrm>
            <a:off x="6794352" y="3053889"/>
            <a:ext cx="4397038" cy="2933814"/>
            <a:chOff x="6551270" y="1742604"/>
            <a:chExt cx="4397038" cy="29338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85DD936-18CB-CF4A-A133-4985281589F2}"/>
                    </a:ext>
                  </a:extLst>
                </p:cNvPr>
                <p:cNvSpPr/>
                <p:nvPr/>
              </p:nvSpPr>
              <p:spPr>
                <a:xfrm>
                  <a:off x="9254255" y="1742604"/>
                  <a:ext cx="1694053" cy="3070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4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kumimoji="1" lang="en-US" altLang="ko-KR" sz="1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kumimoji="1" lang="en-US" altLang="ko-KR" sz="1400" b="0" i="0" smtClean="0">
                            <a:latin typeface="Cambria Math" panose="02040503050406030204" pitchFamily="18" charset="0"/>
                          </a:rPr>
                          <m:t>=1 </m:t>
                        </m:r>
                        <m:r>
                          <m:rPr>
                            <m:sty m:val="p"/>
                          </m:rPr>
                          <a:rPr kumimoji="1" lang="en-US" altLang="ko-KR" sz="1400" b="0" i="0" smtClean="0">
                            <a:latin typeface="Cambria Math" panose="02040503050406030204" pitchFamily="18" charset="0"/>
                          </a:rPr>
                          <m:t>and</m:t>
                        </m:r>
                        <m:r>
                          <a:rPr kumimoji="1" lang="en-US" altLang="ko-KR" sz="1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altLang="ko-KR" sz="1400" smtClean="0"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kumimoji="1" lang="en-US" altLang="ko-KR" sz="1400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kumimoji="1" lang="en-US" altLang="ko-KR" sz="1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R" sz="1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ko-KR" sz="1400" i="1" dirty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p>
                        </m:sSup>
                      </m:oMath>
                    </m:oMathPara>
                  </a14:m>
                  <a:endParaRPr lang="ko-KR" altLang="en-US" sz="1400" baseline="30000" dirty="0"/>
                </a:p>
              </p:txBody>
            </p:sp>
          </mc:Choice>
          <mc:Fallback xmlns=""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585DD936-18CB-CF4A-A133-4985281589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4255" y="1742604"/>
                  <a:ext cx="1694053" cy="307072"/>
                </a:xfrm>
                <a:prstGeom prst="rect">
                  <a:avLst/>
                </a:prstGeom>
                <a:blipFill>
                  <a:blip r:embed="rId6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1C70EE56-8550-0642-9374-69FFAB70D3D8}"/>
                </a:ext>
              </a:extLst>
            </p:cNvPr>
            <p:cNvGrpSpPr/>
            <p:nvPr/>
          </p:nvGrpSpPr>
          <p:grpSpPr>
            <a:xfrm>
              <a:off x="6551270" y="2047866"/>
              <a:ext cx="4312198" cy="2628552"/>
              <a:chOff x="6551270" y="2047866"/>
              <a:chExt cx="4312198" cy="2628552"/>
            </a:xfrm>
          </p:grpSpPr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888CBE91-0618-CE4F-ACC7-342C49E36C91}"/>
                  </a:ext>
                </a:extLst>
              </p:cNvPr>
              <p:cNvGrpSpPr/>
              <p:nvPr/>
            </p:nvGrpSpPr>
            <p:grpSpPr>
              <a:xfrm>
                <a:off x="6551270" y="2047866"/>
                <a:ext cx="4312198" cy="1200329"/>
                <a:chOff x="6551270" y="2047866"/>
                <a:chExt cx="4312198" cy="120032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1" name="TextBox 100">
                      <a:extLst>
                        <a:ext uri="{FF2B5EF4-FFF2-40B4-BE49-F238E27FC236}">
                          <a16:creationId xmlns:a16="http://schemas.microsoft.com/office/drawing/2014/main" id="{7A05932C-2B99-E543-ADF4-FE78D9E5F26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51270" y="2047866"/>
                      <a:ext cx="4312198" cy="1200329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kumimoji="1" lang="en-US" altLang="ko-KR" sz="16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kumimoji="1" lang="en-US" altLang="ko-KR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ko-KR" sz="1600" b="0" i="1" smtClean="0">
                                <a:latin typeface="Cambria Math" panose="02040503050406030204" pitchFamily="18" charset="0"/>
                              </a:rPr>
                              <m:t>=1 →1 000010110010</m:t>
                            </m:r>
                          </m:oMath>
                        </m:oMathPara>
                      </a14:m>
                      <a:endParaRPr kumimoji="1" lang="en-US" altLang="ko-KR" sz="1600" dirty="0"/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kumimoji="1" lang="en-US" altLang="ko-KR" sz="1600" b="0" i="1" dirty="0" smtClean="0">
                                <a:latin typeface="Cambria Math" panose="02040503050406030204" pitchFamily="18" charset="0"/>
                              </a:rPr>
                              <m:t>𝑟𝑜𝑢𝑛𝑑𝑖𝑛𝑔</m:t>
                            </m:r>
                            <m:r>
                              <a:rPr kumimoji="1" lang="en-US" altLang="ko-KR" sz="16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sz="1600" b="0" i="1" dirty="0" smtClean="0">
                                <a:latin typeface="Cambria Math" panose="02040503050406030204" pitchFamily="18" charset="0"/>
                              </a:rPr>
                              <m:t>𝑐𝑜𝑛𝑠𝑡𝑎𝑛𝑡</m:t>
                            </m:r>
                            <m:r>
                              <a:rPr kumimoji="1" lang="en-US" altLang="ko-KR" sz="1600" b="0" i="1" dirty="0" smtClean="0">
                                <a:latin typeface="Cambria Math" panose="02040503050406030204" pitchFamily="18" charset="0"/>
                              </a:rPr>
                              <m:t>→0 100000000000</m:t>
                            </m:r>
                          </m:oMath>
                        </m:oMathPara>
                      </a14:m>
                      <a:endParaRPr kumimoji="1" lang="en-US" altLang="ko-KR" sz="1600" dirty="0"/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kumimoji="1" lang="en-US" altLang="ko-KR" sz="16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kumimoji="1" lang="en-US" altLang="ko-KR" sz="16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sz="16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kumimoji="1" lang="en-US" altLang="ko-KR" sz="1600" i="1">
                                <a:latin typeface="Cambria Math" panose="02040503050406030204" pitchFamily="18" charset="0"/>
                              </a:rPr>
                              <m:t>000</m:t>
                            </m:r>
                            <m:r>
                              <a:rPr kumimoji="1" lang="en-US" altLang="ko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kumimoji="1" lang="en-US" altLang="ko-KR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kumimoji="1" lang="en-US" altLang="ko-KR" sz="16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  <m:r>
                              <a:rPr kumimoji="1" lang="en-US" altLang="ko-KR" sz="1600" i="1">
                                <a:latin typeface="Cambria Math" panose="02040503050406030204" pitchFamily="18" charset="0"/>
                              </a:rPr>
                              <m:t>00</m:t>
                            </m:r>
                            <m:r>
                              <a:rPr kumimoji="1" lang="en-US" altLang="ko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kumimoji="1" lang="en-US" altLang="ko-KR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kumimoji="1" lang="en-US" altLang="ko-KR" sz="1600" dirty="0"/>
                    </a:p>
                  </p:txBody>
                </p:sp>
              </mc:Choice>
              <mc:Fallback xmlns="">
                <p:sp>
                  <p:nvSpPr>
                    <p:cNvPr id="101" name="TextBox 100">
                      <a:extLst>
                        <a:ext uri="{FF2B5EF4-FFF2-40B4-BE49-F238E27FC236}">
                          <a16:creationId xmlns:a16="http://schemas.microsoft.com/office/drawing/2014/main" id="{7A05932C-2B99-E543-ADF4-FE78D9E5F26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51270" y="2047866"/>
                      <a:ext cx="4312198" cy="120032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 w="127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2" name="직선 연결선[R] 101">
                  <a:extLst>
                    <a:ext uri="{FF2B5EF4-FFF2-40B4-BE49-F238E27FC236}">
                      <a16:creationId xmlns:a16="http://schemas.microsoft.com/office/drawing/2014/main" id="{90B4E3E1-69B8-6049-9C6F-DC3EA38D7F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29401" y="2863616"/>
                  <a:ext cx="413467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180BD951-8F41-CA4A-8354-E1133B0774EE}"/>
                  </a:ext>
                </a:extLst>
              </p:cNvPr>
              <p:cNvGrpSpPr/>
              <p:nvPr/>
            </p:nvGrpSpPr>
            <p:grpSpPr>
              <a:xfrm>
                <a:off x="6551270" y="3476089"/>
                <a:ext cx="4312198" cy="1200329"/>
                <a:chOff x="6521454" y="3773467"/>
                <a:chExt cx="4312198" cy="120032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9" name="TextBox 98">
                      <a:extLst>
                        <a:ext uri="{FF2B5EF4-FFF2-40B4-BE49-F238E27FC236}">
                          <a16:creationId xmlns:a16="http://schemas.microsoft.com/office/drawing/2014/main" id="{4E78F1AE-4783-104A-9415-44C533B2A8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21454" y="3773467"/>
                      <a:ext cx="4312198" cy="1200329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kumimoji="1" lang="en-US" altLang="ko-KR" sz="16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kumimoji="1" lang="en-US" altLang="ko-KR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ko-KR" sz="1600" b="0" i="1" smtClean="0">
                                <a:latin typeface="Cambria Math" panose="02040503050406030204" pitchFamily="18" charset="0"/>
                              </a:rPr>
                              <m:t>=0 →0 000010110010</m:t>
                            </m:r>
                          </m:oMath>
                        </m:oMathPara>
                      </a14:m>
                      <a:endParaRPr kumimoji="1" lang="en-US" altLang="ko-KR" sz="1600" i="1" dirty="0">
                        <a:latin typeface="Cambria Math" panose="020405030504060302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kumimoji="1" lang="en-US" altLang="ko-KR" sz="1600" i="1" dirty="0">
                                <a:latin typeface="Cambria Math" panose="02040503050406030204" pitchFamily="18" charset="0"/>
                              </a:rPr>
                              <m:t>𝑟𝑜𝑢𝑛𝑑𝑖𝑛𝑔</m:t>
                            </m:r>
                            <m:r>
                              <a:rPr kumimoji="1" lang="en-US" altLang="ko-KR" sz="16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sz="1600" i="1" dirty="0">
                                <a:latin typeface="Cambria Math" panose="02040503050406030204" pitchFamily="18" charset="0"/>
                              </a:rPr>
                              <m:t>𝑐𝑜𝑛𝑠𝑡𝑎𝑛𝑡</m:t>
                            </m:r>
                            <m:r>
                              <a:rPr kumimoji="1" lang="en-US" altLang="ko-KR" sz="1600" i="1" dirty="0">
                                <a:latin typeface="Cambria Math" panose="02040503050406030204" pitchFamily="18" charset="0"/>
                              </a:rPr>
                              <m:t>→0 100000000000</m:t>
                            </m:r>
                          </m:oMath>
                        </m:oMathPara>
                      </a14:m>
                      <a:endParaRPr kumimoji="1" lang="en-US" altLang="ko-KR" sz="1600" dirty="0"/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kumimoji="1" lang="en-US" altLang="ko-KR" sz="16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kumimoji="1" lang="en-US" altLang="ko-KR" sz="16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kumimoji="1" lang="en-US" altLang="ko-KR" sz="1600" i="1">
                                <a:latin typeface="Cambria Math" panose="02040503050406030204" pitchFamily="18" charset="0"/>
                              </a:rPr>
                              <m:t>00010110010</m:t>
                            </m:r>
                          </m:oMath>
                        </m:oMathPara>
                      </a14:m>
                      <a:endParaRPr kumimoji="1" lang="en-US" altLang="ko-KR" sz="1600" b="0" i="1" dirty="0">
                        <a:latin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9" name="TextBox 98">
                      <a:extLst>
                        <a:ext uri="{FF2B5EF4-FFF2-40B4-BE49-F238E27FC236}">
                          <a16:creationId xmlns:a16="http://schemas.microsoft.com/office/drawing/2014/main" id="{4E78F1AE-4783-104A-9415-44C533B2A86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1454" y="3773467"/>
                      <a:ext cx="4312198" cy="120032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127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0" name="직선 연결선[R] 99">
                  <a:extLst>
                    <a:ext uri="{FF2B5EF4-FFF2-40B4-BE49-F238E27FC236}">
                      <a16:creationId xmlns:a16="http://schemas.microsoft.com/office/drawing/2014/main" id="{779C0620-86EE-C849-B0A4-CA472E034B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19462" y="4589803"/>
                  <a:ext cx="413467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106236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LWE-based Encryption</a:t>
            </a:r>
            <a:r>
              <a:rPr lang="ko-KR" altLang="en-US" dirty="0"/>
              <a:t> </a:t>
            </a:r>
            <a:r>
              <a:rPr lang="en-US" altLang="ko-KR" sz="2400" dirty="0"/>
              <a:t>–</a:t>
            </a:r>
            <a:r>
              <a:rPr lang="ko-KR" altLang="en-US" sz="2400" dirty="0"/>
              <a:t> </a:t>
            </a:r>
            <a:r>
              <a:rPr lang="en-US" altLang="ko-KR" sz="2400" dirty="0"/>
              <a:t>decryption</a:t>
            </a:r>
            <a:endParaRPr lang="ko-KR" altLang="en-US" dirty="0"/>
          </a:p>
        </p:txBody>
      </p:sp>
      <p:sp>
        <p:nvSpPr>
          <p:cNvPr id="5" name="AutoShape 3" descr="\mathbb {Z} ">
            <a:extLst>
              <a:ext uri="{FF2B5EF4-FFF2-40B4-BE49-F238E27FC236}">
                <a16:creationId xmlns:a16="http://schemas.microsoft.com/office/drawing/2014/main" id="{502D25B0-9793-2D42-B264-1BE5AA9F96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73238" y="-1227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\mathbb {R} ^{n}">
            <a:extLst>
              <a:ext uri="{FF2B5EF4-FFF2-40B4-BE49-F238E27FC236}">
                <a16:creationId xmlns:a16="http://schemas.microsoft.com/office/drawing/2014/main" id="{1B300C89-6E7D-474A-BE95-591F98E733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73363" y="-1227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5" descr="B=\{{\mathbf  {v}}_{1},\ldots ,{\mathbf  {v}}_{n}\}">
            <a:extLst>
              <a:ext uri="{FF2B5EF4-FFF2-40B4-BE49-F238E27FC236}">
                <a16:creationId xmlns:a16="http://schemas.microsoft.com/office/drawing/2014/main" id="{100D62AF-9563-7443-BFDB-9D3A8C1C42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6488" y="-9366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6" descr="{\mathcal {L}}">
            <a:extLst>
              <a:ext uri="{FF2B5EF4-FFF2-40B4-BE49-F238E27FC236}">
                <a16:creationId xmlns:a16="http://schemas.microsoft.com/office/drawing/2014/main" id="{4148DC60-FAD0-FD4E-A694-89CC249EED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05800" y="-9366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7" descr="{\mathcal  {L}}=\left\{\sum _{{i=1}}^{{n}}a_{i}{\mathbf  {v}}_{i}\quad |\quad a_{i}\in R,{\mathbf  {v}}_{i}\in B\right\}.">
            <a:extLst>
              <a:ext uri="{FF2B5EF4-FFF2-40B4-BE49-F238E27FC236}">
                <a16:creationId xmlns:a16="http://schemas.microsoft.com/office/drawing/2014/main" id="{C1B1AC4C-88E7-5D4B-ABD4-08B43A5990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6850" y="-6477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8" descr="GL_{n}(R)">
            <a:extLst>
              <a:ext uri="{FF2B5EF4-FFF2-40B4-BE49-F238E27FC236}">
                <a16:creationId xmlns:a16="http://schemas.microsoft.com/office/drawing/2014/main" id="{82EE3CEF-9C67-EC49-B74F-ED35CD8B4C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78625" y="-3571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9" descr="T^{-1}">
            <a:extLst>
              <a:ext uri="{FF2B5EF4-FFF2-40B4-BE49-F238E27FC236}">
                <a16:creationId xmlns:a16="http://schemas.microsoft.com/office/drawing/2014/main" id="{02EE0974-5A10-E74C-8E76-D5335F9DCF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435013" y="-3571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AutoShape 10" descr="R^{*}">
            <a:extLst>
              <a:ext uri="{FF2B5EF4-FFF2-40B4-BE49-F238E27FC236}">
                <a16:creationId xmlns:a16="http://schemas.microsoft.com/office/drawing/2014/main" id="{3C9F9367-C8D7-1E48-A6C8-4FE7C050D6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732375" y="-3571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AutoShape 11" descr="{\mathcal  {L}}^{*}=\{{\mathbf  {v}}\in V\quad |\quad \langle {\mathbf  {v}},{\mathbf  {x}}\rangle \in R,\forall {\mathbf  {x}}\in {\mathcal  {L}}\}">
            <a:extLst>
              <a:ext uri="{FF2B5EF4-FFF2-40B4-BE49-F238E27FC236}">
                <a16:creationId xmlns:a16="http://schemas.microsoft.com/office/drawing/2014/main" id="{29850E5C-912C-6440-9667-B536E0BA7E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6850" y="2365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12" descr="{\mathcal  {L}}^{*}=\{{\mathbf  {v}}\in V\quad |\quad \langle {\mathbf  {v}},{\mathbf  {v}}_{i}\rangle \in R\}.">
            <a:extLst>
              <a:ext uri="{FF2B5EF4-FFF2-40B4-BE49-F238E27FC236}">
                <a16:creationId xmlns:a16="http://schemas.microsoft.com/office/drawing/2014/main" id="{62D53DDE-53F4-EE41-81D4-0634D6205E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6850" y="6778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CE6E45E-A509-FE4C-A027-C13498CA8763}"/>
                  </a:ext>
                </a:extLst>
              </p:cNvPr>
              <p:cNvSpPr txBox="1"/>
              <p:nvPr/>
            </p:nvSpPr>
            <p:spPr>
              <a:xfrm>
                <a:off x="5882699" y="2147864"/>
                <a:ext cx="6210392" cy="371755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altLang="ko-KR" sz="1400" b="1" i="1" dirty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altLang="ko-KR" sz="14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ko-KR" sz="1400" b="1" dirty="0"/>
                  <a:t>=</a:t>
                </a:r>
                <a:r>
                  <a:rPr lang="en-US" altLang="ko-KR" sz="1400" b="1" dirty="0"/>
                  <a:t> </a:t>
                </a:r>
                <a14:m>
                  <m:oMath xmlns:m="http://schemas.openxmlformats.org/officeDocument/2006/math">
                    <m:r>
                      <a:rPr lang="en-US" altLang="ko-KR" sz="1400" b="1" i="1" dirty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ko-KR" sz="1400" b="1" i="1" baseline="30000" dirty="0">
                        <a:latin typeface="Cambria Math" panose="02040503050406030204" pitchFamily="18" charset="0"/>
                      </a:rPr>
                      <m:t>𝟏𝟑</m:t>
                    </m:r>
                  </m:oMath>
                </a14:m>
                <a:r>
                  <a:rPr lang="ko-KR" altLang="en-US" sz="1400" b="1" dirty="0"/>
                  <a:t>  경우</a:t>
                </a:r>
                <a:r>
                  <a:rPr lang="en-US" altLang="ko-KR" sz="1400" b="1" dirty="0"/>
                  <a:t>, message bit recovery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2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b="1" dirty="0">
                    <a:solidFill>
                      <a:srgbClr val="0070C0"/>
                    </a:solidFill>
                  </a:rPr>
                  <a:t>         </a:t>
                </a:r>
                <a:r>
                  <a:rPr lang="ko-KR" altLang="en-US" sz="1500" b="1" dirty="0">
                    <a:solidFill>
                      <a:srgbClr val="0070C0"/>
                    </a:solidFill>
                  </a:rPr>
                  <a:t>* </a:t>
                </a:r>
                <a14:m>
                  <m:oMath xmlns:m="http://schemas.openxmlformats.org/officeDocument/2006/math">
                    <m:r>
                      <a:rPr lang="en-US" altLang="ko-KR" sz="15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ko-KR" sz="15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5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ko-KR" sz="15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500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sz="1500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𝐦𝐞𝐬𝐬𝐚𝐠𝐞</m:t>
                    </m:r>
                    <m:r>
                      <a:rPr lang="en-US" altLang="ko-KR" sz="1500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500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𝐛𝐢𝐭</m:t>
                    </m:r>
                    <m:r>
                      <a:rPr lang="en-US" altLang="ko-KR" sz="1500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m:rPr>
                        <m:nor/>
                      </m:rPr>
                      <a:rPr lang="ko-KR" altLang="en-US" sz="1500" b="1" dirty="0" smtClean="0">
                        <a:solidFill>
                          <a:srgbClr val="0070C0"/>
                        </a:solidFill>
                      </a:rPr>
                      <m:t>상위</m:t>
                    </m:r>
                    <m:r>
                      <a:rPr lang="en-US" altLang="ko-KR" sz="15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500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𝟐𝐛𝐢𝐭</m:t>
                    </m:r>
                    <m:r>
                      <a:rPr lang="en-US" altLang="ko-KR" sz="1500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5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ko-KR" altLang="en-US" sz="1500" b="1" dirty="0">
                    <a:solidFill>
                      <a:srgbClr val="0070C0"/>
                    </a:solidFill>
                    <a:sym typeface="Wingdings" pitchFamily="2" charset="2"/>
                  </a:rPr>
                  <a:t>뒤쪽은 자름</a:t>
                </a:r>
                <a:endParaRPr kumimoji="1" lang="en-US" altLang="ko-KR" sz="1500" b="1" dirty="0">
                  <a:solidFill>
                    <a:srgbClr val="0070C0"/>
                  </a:solidFill>
                  <a:sym typeface="Wingdings" pitchFamily="2" charset="2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kumimoji="1" lang="en-US" altLang="ko-KR" sz="1400" i="1">
                        <a:latin typeface="Cambria Math" panose="02040503050406030204" pitchFamily="18" charset="0"/>
                        <a:sym typeface="Wingdings" pitchFamily="2" charset="2"/>
                      </a:rPr>
                      <m:t>0</m:t>
                    </m:r>
                  </m:oMath>
                </a14:m>
                <a:r>
                  <a:rPr kumimoji="1" lang="ko-KR" altLang="en-US" sz="1400" dirty="0">
                    <a:sym typeface="Wingdings" pitchFamily="2" charset="2"/>
                  </a:rPr>
                  <a:t>에 가까우면 </a:t>
                </a:r>
                <a14:m>
                  <m:oMath xmlns:m="http://schemas.openxmlformats.org/officeDocument/2006/math">
                    <m:r>
                      <a:rPr kumimoji="1" lang="en-US" altLang="ko-KR" sz="1400" i="1">
                        <a:latin typeface="Cambria Math" panose="02040503050406030204" pitchFamily="18" charset="0"/>
                        <a:sym typeface="Wingdings" pitchFamily="2" charset="2"/>
                      </a:rPr>
                      <m:t>0</m:t>
                    </m:r>
                    <m:r>
                      <a:rPr kumimoji="1" lang="ko-KR" altLang="en-US" sz="140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으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로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보냄</m:t>
                    </m:r>
                    <m:r>
                      <a:rPr kumimoji="1" lang="en-US" altLang="ko-KR" sz="1400" i="1">
                        <a:latin typeface="Cambria Math" panose="02040503050406030204" pitchFamily="18" charset="0"/>
                        <a:sym typeface="Wingdings" pitchFamily="2" charset="2"/>
                      </a:rPr>
                      <m:t>→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sz="1400" i="1">
                        <a:latin typeface="Cambria Math" panose="02040503050406030204" pitchFamily="18" charset="0"/>
                        <a:sym typeface="Wingdings" pitchFamily="2" charset="2"/>
                      </a:rPr>
                      <m:t>0000000000000 </m:t>
                    </m:r>
                  </m:oMath>
                </a14:m>
                <a:endParaRPr kumimoji="1" lang="en-US" altLang="ko-KR" sz="1400" i="1" dirty="0">
                  <a:latin typeface="Cambria Math" panose="02040503050406030204" pitchFamily="18" charset="0"/>
                  <a:sym typeface="Wingdings" pitchFamily="2" charset="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kumimoji="1" lang="en-US" altLang="ko-KR" sz="1400" dirty="0">
                    <a:sym typeface="Wingdings" pitchFamily="2" charset="2"/>
                  </a:rPr>
                  <a:t>	</a:t>
                </a:r>
                <a14:m>
                  <m:oMath xmlns:m="http://schemas.openxmlformats.org/officeDocument/2006/math">
                    <m:r>
                      <a:rPr kumimoji="1" lang="en-US" altLang="ko-KR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→</m:t>
                    </m:r>
                    <m:r>
                      <a:rPr kumimoji="1" lang="en-US" altLang="ko-KR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𝒎𝒆𝒔𝒔𝒂𝒈𝒆</m:t>
                    </m:r>
                    <m:r>
                      <a:rPr kumimoji="1" lang="en-US" altLang="ko-KR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kumimoji="1" lang="en-US" altLang="ko-KR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𝒃𝒊𝒕</m:t>
                    </m:r>
                    <m:r>
                      <a:rPr kumimoji="1" lang="en-US" altLang="ko-KR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r>
                      <a:rPr kumimoji="1" lang="en-US" altLang="ko-KR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𝟎𝟎</m:t>
                    </m:r>
                  </m:oMath>
                </a14:m>
                <a:endParaRPr kumimoji="1" lang="en-US" altLang="ko-KR" sz="1400" b="1" dirty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에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가까우면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로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보냄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= 0100000000000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200" i="1" dirty="0">
                    <a:latin typeface="Cambria Math" panose="02040503050406030204" pitchFamily="18" charset="0"/>
                  </a:rPr>
                  <a:t> </a:t>
                </a:r>
                <a:endParaRPr lang="en-US" altLang="ko-KR" sz="1400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1400" b="0" dirty="0"/>
                  <a:t>	</a:t>
                </a:r>
                <a14:m>
                  <m:oMath xmlns:m="http://schemas.openxmlformats.org/officeDocument/2006/math">
                    <m:r>
                      <a:rPr lang="en-US" altLang="ko-KR" sz="1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sz="1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1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𝒎𝒆𝒔𝒔𝒂𝒈𝒆</m:t>
                    </m:r>
                    <m:r>
                      <a:rPr kumimoji="1" lang="en-US" altLang="ko-KR" sz="1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kumimoji="1" lang="en-US" altLang="ko-KR" sz="1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𝒃𝒊𝒕</m:t>
                    </m:r>
                    <m:r>
                      <a:rPr kumimoji="1" lang="en-US" altLang="ko-KR" sz="1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r>
                      <a:rPr kumimoji="1" lang="en-US" altLang="ko-KR" sz="1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𝟎𝟏</m:t>
                    </m:r>
                  </m:oMath>
                </a14:m>
                <a:endParaRPr kumimoji="1" lang="en-US" altLang="ko-KR" sz="1400" b="1" dirty="0">
                  <a:sym typeface="Wingdings" pitchFamily="2" charset="2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에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가까우면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ko-KR" altLang="en-US" sz="1400" i="1" dirty="0" smtClean="0">
                        <a:latin typeface="Cambria Math" panose="02040503050406030204" pitchFamily="18" charset="0"/>
                      </a:rPr>
                      <m:t>로</m:t>
                    </m:r>
                    <m:r>
                      <a:rPr lang="ko-KR" altLang="en-US" sz="1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보</m:t>
                    </m:r>
                    <m:r>
                      <a:rPr lang="ko-KR" altLang="en-US" sz="1400" i="1" dirty="0" smtClean="0">
                        <a:latin typeface="Cambria Math" panose="02040503050406030204" pitchFamily="18" charset="0"/>
                      </a:rPr>
                      <m:t>냄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00000000000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200" i="1" dirty="0">
                    <a:latin typeface="Cambria Math" panose="02040503050406030204" pitchFamily="18" charset="0"/>
                  </a:rPr>
                  <a:t> </a:t>
                </a:r>
                <a:endParaRPr lang="en-US" altLang="ko-KR" sz="1400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1400" dirty="0"/>
                  <a:t>	</a:t>
                </a:r>
                <a14:m>
                  <m:oMath xmlns:m="http://schemas.openxmlformats.org/officeDocument/2006/math">
                    <m:r>
                      <a:rPr lang="en-US" altLang="ko-KR" sz="1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ko-KR" altLang="en-US" sz="14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R" sz="1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𝒎𝒆𝒔𝒔𝒂𝒈𝒆</m:t>
                    </m:r>
                    <m:r>
                      <a:rPr kumimoji="1" lang="en-US" altLang="ko-KR" sz="1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kumimoji="1" lang="en-US" altLang="ko-KR" sz="1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𝒃𝒊𝒕</m:t>
                    </m:r>
                    <m:r>
                      <a:rPr kumimoji="1" lang="en-US" altLang="ko-KR" sz="1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r>
                      <a:rPr kumimoji="1" lang="en-US" altLang="ko-KR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𝟏</m:t>
                    </m:r>
                    <m:r>
                      <a:rPr kumimoji="1" lang="en-US" altLang="ko-KR" sz="1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𝟎</m:t>
                    </m:r>
                  </m:oMath>
                </a14:m>
                <a:endParaRPr kumimoji="1" lang="en-US" altLang="ko-KR" sz="1400" dirty="0"/>
              </a:p>
              <a:p>
                <a:pPr marL="742950" lvl="1" indent="-285750">
                  <a:lnSpc>
                    <a:spcPct val="150000"/>
                  </a:lnSpc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에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가까우면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(1+2)∗</m:t>
                        </m:r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→2</m:t>
                    </m:r>
                    <m:r>
                      <a:rPr lang="en-US" altLang="ko-KR" sz="1400" b="0" i="1" baseline="30000" dirty="0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ko-KR" sz="1400" b="0" i="1" baseline="30000" dirty="0" smtClean="0"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00000000000  </m:t>
                    </m:r>
                  </m:oMath>
                </a14:m>
                <a:r>
                  <a:rPr lang="en-US" altLang="ko-KR" sz="1200" i="1" dirty="0">
                    <a:latin typeface="Cambria Math" panose="02040503050406030204" pitchFamily="18" charset="0"/>
                  </a:rPr>
                  <a:t>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1400" dirty="0">
                    <a:solidFill>
                      <a:srgbClr val="C00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sz="14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ko-KR" altLang="en-US" sz="14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R" sz="1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𝒎𝒆𝒔𝒔𝒂𝒈𝒆</m:t>
                    </m:r>
                    <m:r>
                      <a:rPr kumimoji="1" lang="en-US" altLang="ko-KR" sz="1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kumimoji="1" lang="en-US" altLang="ko-KR" sz="1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𝒃𝒊𝒕</m:t>
                    </m:r>
                    <m:r>
                      <a:rPr kumimoji="1" lang="en-US" altLang="ko-KR" sz="1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r>
                      <a:rPr kumimoji="1" lang="en-US" altLang="ko-KR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𝟏𝟏</m:t>
                    </m:r>
                  </m:oMath>
                </a14:m>
                <a:endParaRPr kumimoji="1" lang="ko-KR" altLang="en-US" sz="1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CE6E45E-A509-FE4C-A027-C13498CA8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699" y="2147864"/>
                <a:ext cx="6210392" cy="3717556"/>
              </a:xfrm>
              <a:prstGeom prst="rect">
                <a:avLst/>
              </a:prstGeom>
              <a:blipFill>
                <a:blip r:embed="rId3"/>
                <a:stretch>
                  <a:fillRect b="-6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직사각형 63">
            <a:extLst>
              <a:ext uri="{FF2B5EF4-FFF2-40B4-BE49-F238E27FC236}">
                <a16:creationId xmlns:a16="http://schemas.microsoft.com/office/drawing/2014/main" id="{48A1368A-5765-9943-A2EE-A00B0B1CD2D8}"/>
              </a:ext>
            </a:extLst>
          </p:cNvPr>
          <p:cNvSpPr/>
          <p:nvPr/>
        </p:nvSpPr>
        <p:spPr>
          <a:xfrm>
            <a:off x="411920" y="997106"/>
            <a:ext cx="7494912" cy="456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kumimoji="1" lang="en-US" altLang="ko-KR" dirty="0"/>
              <a:t>example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9EA769A-1F0E-4247-9638-AFA22B964A46}"/>
              </a:ext>
            </a:extLst>
          </p:cNvPr>
          <p:cNvGrpSpPr/>
          <p:nvPr/>
        </p:nvGrpSpPr>
        <p:grpSpPr>
          <a:xfrm>
            <a:off x="1088762" y="2236791"/>
            <a:ext cx="4473342" cy="3995000"/>
            <a:chOff x="586957" y="2053831"/>
            <a:chExt cx="4473342" cy="3995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id="{8DC0BD89-F9C2-7544-8150-CF0A8CAD8EDF}"/>
                    </a:ext>
                  </a:extLst>
                </p:cNvPr>
                <p:cNvSpPr/>
                <p:nvPr/>
              </p:nvSpPr>
              <p:spPr>
                <a:xfrm>
                  <a:off x="2048933" y="5771832"/>
                  <a:ext cx="86273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(100…0)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id="{8DC0BD89-F9C2-7544-8150-CF0A8CAD8E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8933" y="5771832"/>
                  <a:ext cx="862737" cy="276999"/>
                </a:xfrm>
                <a:prstGeom prst="rect">
                  <a:avLst/>
                </a:prstGeom>
                <a:blipFill>
                  <a:blip r:embed="rId4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E7E2A885-9160-FE44-A5BF-D308D077F597}"/>
                </a:ext>
              </a:extLst>
            </p:cNvPr>
            <p:cNvGrpSpPr/>
            <p:nvPr/>
          </p:nvGrpSpPr>
          <p:grpSpPr>
            <a:xfrm>
              <a:off x="586957" y="2053831"/>
              <a:ext cx="4473342" cy="3721894"/>
              <a:chOff x="586957" y="2053831"/>
              <a:chExt cx="4473342" cy="3721894"/>
            </a:xfrm>
          </p:grpSpPr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89BB7756-C31F-9A49-B876-A5D465DDA6C6}"/>
                  </a:ext>
                </a:extLst>
              </p:cNvPr>
              <p:cNvGrpSpPr/>
              <p:nvPr/>
            </p:nvGrpSpPr>
            <p:grpSpPr>
              <a:xfrm>
                <a:off x="810873" y="2053831"/>
                <a:ext cx="4249426" cy="3721894"/>
                <a:chOff x="810873" y="2053831"/>
                <a:chExt cx="4249426" cy="3721894"/>
              </a:xfrm>
            </p:grpSpPr>
            <p:grpSp>
              <p:nvGrpSpPr>
                <p:cNvPr id="40" name="그룹 39">
                  <a:extLst>
                    <a:ext uri="{FF2B5EF4-FFF2-40B4-BE49-F238E27FC236}">
                      <a16:creationId xmlns:a16="http://schemas.microsoft.com/office/drawing/2014/main" id="{CDBF0ED7-E806-EF49-99CB-A5D9754C18D1}"/>
                    </a:ext>
                  </a:extLst>
                </p:cNvPr>
                <p:cNvGrpSpPr/>
                <p:nvPr/>
              </p:nvGrpSpPr>
              <p:grpSpPr>
                <a:xfrm>
                  <a:off x="810873" y="2053831"/>
                  <a:ext cx="4249426" cy="3721894"/>
                  <a:chOff x="435694" y="830106"/>
                  <a:chExt cx="4249426" cy="372189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" name="직사각형 41">
                        <a:extLst>
                          <a:ext uri="{FF2B5EF4-FFF2-40B4-BE49-F238E27FC236}">
                            <a16:creationId xmlns:a16="http://schemas.microsoft.com/office/drawing/2014/main" id="{DD59DBD8-71C6-4946-9753-C5EBD6D634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26819" y="830106"/>
                        <a:ext cx="2483052" cy="307777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kumimoji="1" lang="ko-KR" alt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∗</m:t>
                              </m:r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𝑖𝑓</m:t>
                              </m:r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 </m:t>
                              </m:r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𝑡</m:t>
                              </m:r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=2 →</m:t>
                              </m:r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𝑚𝑒𝑠𝑠𝑎𝑔𝑒</m:t>
                              </m:r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itchFamily="2" charset="2"/>
                                </a:rPr>
                                <m:t> :2</m:t>
                              </m:r>
                              <m:r>
                                <a:rPr kumimoji="1" lang="en-US" altLang="ko-KR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𝑏𝑖𝑡</m:t>
                              </m:r>
                            </m:oMath>
                          </m:oMathPara>
                        </a14:m>
                        <a:endParaRPr kumimoji="1" lang="en-US" altLang="ko-KR" sz="14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itchFamily="2" charset="2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2" name="직사각형 41">
                        <a:extLst>
                          <a:ext uri="{FF2B5EF4-FFF2-40B4-BE49-F238E27FC236}">
                            <a16:creationId xmlns:a16="http://schemas.microsoft.com/office/drawing/2014/main" id="{DD59DBD8-71C6-4946-9753-C5EBD6D6347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26819" y="830106"/>
                        <a:ext cx="2483052" cy="307777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b="-12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47" name="그룹 46">
                    <a:extLst>
                      <a:ext uri="{FF2B5EF4-FFF2-40B4-BE49-F238E27FC236}">
                        <a16:creationId xmlns:a16="http://schemas.microsoft.com/office/drawing/2014/main" id="{1E144CF2-B84E-5E41-A8D3-FC10B957864D}"/>
                      </a:ext>
                    </a:extLst>
                  </p:cNvPr>
                  <p:cNvGrpSpPr/>
                  <p:nvPr/>
                </p:nvGrpSpPr>
                <p:grpSpPr>
                  <a:xfrm>
                    <a:off x="435694" y="1463504"/>
                    <a:ext cx="4249426" cy="3088496"/>
                    <a:chOff x="487657" y="1405509"/>
                    <a:chExt cx="4249426" cy="3088496"/>
                  </a:xfrm>
                </p:grpSpPr>
                <p:grpSp>
                  <p:nvGrpSpPr>
                    <p:cNvPr id="49" name="그룹 48">
                      <a:extLst>
                        <a:ext uri="{FF2B5EF4-FFF2-40B4-BE49-F238E27FC236}">
                          <a16:creationId xmlns:a16="http://schemas.microsoft.com/office/drawing/2014/main" id="{12CFC6AC-9B92-0049-A69B-CDED8DD94E1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51223" y="1700482"/>
                      <a:ext cx="2390726" cy="2200384"/>
                      <a:chOff x="1504000" y="965452"/>
                      <a:chExt cx="2390726" cy="2200384"/>
                    </a:xfrm>
                  </p:grpSpPr>
                  <p:sp>
                    <p:nvSpPr>
                      <p:cNvPr id="67" name="타원 66">
                        <a:extLst>
                          <a:ext uri="{FF2B5EF4-FFF2-40B4-BE49-F238E27FC236}">
                            <a16:creationId xmlns:a16="http://schemas.microsoft.com/office/drawing/2014/main" id="{0D4EE721-D9E8-B741-B819-F1AF931556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73238" y="1147801"/>
                        <a:ext cx="1873250" cy="1892248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R" altLang="en-US"/>
                      </a:p>
                    </p:txBody>
                  </p:sp>
                  <p:cxnSp>
                    <p:nvCxnSpPr>
                      <p:cNvPr id="69" name="직선 화살표 연결선 68">
                        <a:extLst>
                          <a:ext uri="{FF2B5EF4-FFF2-40B4-BE49-F238E27FC236}">
                            <a16:creationId xmlns:a16="http://schemas.microsoft.com/office/drawing/2014/main" id="{38656712-0331-C24C-95BA-BC10160C65B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2709863" y="965452"/>
                        <a:ext cx="0" cy="2200384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" name="직선 화살표 연결선 70">
                        <a:extLst>
                          <a:ext uri="{FF2B5EF4-FFF2-40B4-BE49-F238E27FC236}">
                            <a16:creationId xmlns:a16="http://schemas.microsoft.com/office/drawing/2014/main" id="{807113BF-FE99-B542-B8C4-EB803492FCC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504000" y="2097597"/>
                        <a:ext cx="2390726" cy="0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50" name="직선 화살표 연결선 49">
                      <a:extLst>
                        <a:ext uri="{FF2B5EF4-FFF2-40B4-BE49-F238E27FC236}">
                          <a16:creationId xmlns:a16="http://schemas.microsoft.com/office/drawing/2014/main" id="{4E783BCF-D59C-9E4F-8D0A-089353FCB833}"/>
                        </a:ext>
                      </a:extLst>
                    </p:cNvPr>
                    <p:cNvCxnSpPr>
                      <a:cxnSpLocks/>
                      <a:stCxn id="67" idx="1"/>
                      <a:endCxn id="67" idx="5"/>
                    </p:cNvCxnSpPr>
                    <p:nvPr/>
                  </p:nvCxnSpPr>
                  <p:spPr>
                    <a:xfrm>
                      <a:off x="1494792" y="2159944"/>
                      <a:ext cx="1324588" cy="1338022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prstDash val="sysDash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" name="직선 화살표 연결선 51">
                      <a:extLst>
                        <a:ext uri="{FF2B5EF4-FFF2-40B4-BE49-F238E27FC236}">
                          <a16:creationId xmlns:a16="http://schemas.microsoft.com/office/drawing/2014/main" id="{42372BFA-C868-D94D-A97C-E7F7EFBCEAEF}"/>
                        </a:ext>
                      </a:extLst>
                    </p:cNvPr>
                    <p:cNvCxnSpPr>
                      <a:cxnSpLocks/>
                      <a:stCxn id="67" idx="3"/>
                      <a:endCxn id="67" idx="7"/>
                    </p:cNvCxnSpPr>
                    <p:nvPr/>
                  </p:nvCxnSpPr>
                  <p:spPr>
                    <a:xfrm flipV="1">
                      <a:off x="1494792" y="2159944"/>
                      <a:ext cx="1324588" cy="1338022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prstDash val="sysDash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3" name="직사각형 52">
                          <a:extLst>
                            <a:ext uri="{FF2B5EF4-FFF2-40B4-BE49-F238E27FC236}">
                              <a16:creationId xmlns:a16="http://schemas.microsoft.com/office/drawing/2014/main" id="{135269E6-4BFC-BD42-ABE3-470D36FCD9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94814" y="2546506"/>
                          <a:ext cx="380810" cy="564898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itchFamily="2" charset="2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itchFamily="2" charset="2"/>
                                      </a:rPr>
                                      <m:t>𝑞</m:t>
                                    </m:r>
                                  </m:num>
                                  <m:den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itchFamily="2" charset="2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53" name="직사각형 52">
                          <a:extLst>
                            <a:ext uri="{FF2B5EF4-FFF2-40B4-BE49-F238E27FC236}">
                              <a16:creationId xmlns:a16="http://schemas.microsoft.com/office/drawing/2014/main" id="{135269E6-4BFC-BD42-ABE3-470D36FCD953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294814" y="2546506"/>
                          <a:ext cx="380810" cy="564898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 b="-444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4" name="직사각형 53">
                          <a:extLst>
                            <a:ext uri="{FF2B5EF4-FFF2-40B4-BE49-F238E27FC236}">
                              <a16:creationId xmlns:a16="http://schemas.microsoft.com/office/drawing/2014/main" id="{21C5B381-B377-D948-A916-ED07FFC5F02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968573" y="1405509"/>
                          <a:ext cx="377026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itchFamily="2" charset="2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54" name="직사각형 53">
                          <a:extLst>
                            <a:ext uri="{FF2B5EF4-FFF2-40B4-BE49-F238E27FC236}">
                              <a16:creationId xmlns:a16="http://schemas.microsoft.com/office/drawing/2014/main" id="{21C5B381-B377-D948-A916-ED07FFC5F02D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968573" y="1405509"/>
                          <a:ext cx="377026" cy="369332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7" name="직사각형 56">
                          <a:extLst>
                            <a:ext uri="{FF2B5EF4-FFF2-40B4-BE49-F238E27FC236}">
                              <a16:creationId xmlns:a16="http://schemas.microsoft.com/office/drawing/2014/main" id="{F16CD444-A6F4-BD4F-9EFB-5E172E15EA8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968573" y="3883069"/>
                          <a:ext cx="547522" cy="610936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itchFamily="2" charset="2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itchFamily="2" charset="2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itchFamily="2" charset="2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itchFamily="2" charset="2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57" name="직사각형 56">
                          <a:extLst>
                            <a:ext uri="{FF2B5EF4-FFF2-40B4-BE49-F238E27FC236}">
                              <a16:creationId xmlns:a16="http://schemas.microsoft.com/office/drawing/2014/main" id="{F16CD444-A6F4-BD4F-9EFB-5E172E15EA89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968573" y="3883069"/>
                          <a:ext cx="547522" cy="610936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 b="-204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9" name="직사각형 58">
                          <a:extLst>
                            <a:ext uri="{FF2B5EF4-FFF2-40B4-BE49-F238E27FC236}">
                              <a16:creationId xmlns:a16="http://schemas.microsoft.com/office/drawing/2014/main" id="{EE8FB5E2-C676-E946-9EBF-E8FA04FE7B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87657" y="2490169"/>
                          <a:ext cx="547521" cy="610936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1" lang="en-US" altLang="ko-KR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itchFamily="2" charset="2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itchFamily="2" charset="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itchFamily="2" charset="2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itchFamily="2" charset="2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59" name="직사각형 58">
                          <a:extLst>
                            <a:ext uri="{FF2B5EF4-FFF2-40B4-BE49-F238E27FC236}">
                              <a16:creationId xmlns:a16="http://schemas.microsoft.com/office/drawing/2014/main" id="{EE8FB5E2-C676-E946-9EBF-E8FA04FE7B64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87657" y="2490169"/>
                          <a:ext cx="547521" cy="610936"/>
                        </a:xfrm>
                        <a:prstGeom prst="rect">
                          <a:avLst/>
                        </a:prstGeom>
                        <a:blipFill>
                          <a:blip r:embed="rId9"/>
                          <a:stretch>
                            <a:fillRect b="-2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0" name="직사각형 59">
                          <a:extLst>
                            <a:ext uri="{FF2B5EF4-FFF2-40B4-BE49-F238E27FC236}">
                              <a16:creationId xmlns:a16="http://schemas.microsoft.com/office/drawing/2014/main" id="{CAD049F3-FAE7-0643-AA09-AFE0FFA70F7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768372" y="2067598"/>
                          <a:ext cx="1968711" cy="512448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600" i="1" smtClean="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𝑒𝑟𝑟𝑜𝑟</m:t>
                                </m:r>
                                <m:r>
                                  <a:rPr kumimoji="1" lang="en-US" altLang="ko-KR" sz="1600" b="0" i="0" smtClean="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+</m:t>
                                </m:r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US" altLang="ko-KR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sz="16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600" i="1" dirty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num>
                                      <m:den>
                                        <m:r>
                                          <a:rPr lang="en-US" altLang="ko-KR" sz="1600" b="0" i="1" dirty="0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kumimoji="1" lang="en-US" altLang="ko-KR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kumimoji="1" lang="en-US" altLang="ko-KR" sz="16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60" name="직사각형 59">
                          <a:extLst>
                            <a:ext uri="{FF2B5EF4-FFF2-40B4-BE49-F238E27FC236}">
                              <a16:creationId xmlns:a16="http://schemas.microsoft.com/office/drawing/2014/main" id="{CAD049F3-FAE7-0643-AA09-AFE0FFA70F7C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768372" y="2067598"/>
                          <a:ext cx="1968711" cy="512448"/>
                        </a:xfrm>
                        <a:prstGeom prst="rect">
                          <a:avLst/>
                        </a:prstGeom>
                        <a:blipFill>
                          <a:blip r:embed="rId10"/>
                          <a:stretch>
                            <a:fillRect b="-243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62" name="원형 61">
                      <a:extLst>
                        <a:ext uri="{FF2B5EF4-FFF2-40B4-BE49-F238E27FC236}">
                          <a16:creationId xmlns:a16="http://schemas.microsoft.com/office/drawing/2014/main" id="{D3695C87-FE8E-DB4F-9261-BE32FA35C796}"/>
                        </a:ext>
                      </a:extLst>
                    </p:cNvPr>
                    <p:cNvSpPr/>
                    <p:nvPr/>
                  </p:nvSpPr>
                  <p:spPr>
                    <a:xfrm rot="7480889">
                      <a:off x="1274330" y="1923772"/>
                      <a:ext cx="1822073" cy="1812030"/>
                    </a:xfrm>
                    <a:prstGeom prst="pie">
                      <a:avLst>
                        <a:gd name="adj1" fmla="val 11403883"/>
                        <a:gd name="adj2" fmla="val 16863260"/>
                      </a:avLst>
                    </a:prstGeom>
                    <a:solidFill>
                      <a:schemeClr val="accent1">
                        <a:alpha val="42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5" name="타원 64">
                      <a:extLst>
                        <a:ext uri="{FF2B5EF4-FFF2-40B4-BE49-F238E27FC236}">
                          <a16:creationId xmlns:a16="http://schemas.microsoft.com/office/drawing/2014/main" id="{E4AC84AC-5A23-794B-BFC9-86B0FC2FAF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94771" y="2281411"/>
                      <a:ext cx="113122" cy="103676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66" name="호 65">
                      <a:extLst>
                        <a:ext uri="{FF2B5EF4-FFF2-40B4-BE49-F238E27FC236}">
                          <a16:creationId xmlns:a16="http://schemas.microsoft.com/office/drawing/2014/main" id="{8FEC82DB-7BE1-C548-8BE9-BD2AE4E5054F}"/>
                        </a:ext>
                      </a:extLst>
                    </p:cNvPr>
                    <p:cNvSpPr/>
                    <p:nvPr/>
                  </p:nvSpPr>
                  <p:spPr>
                    <a:xfrm rot="3735345">
                      <a:off x="1434728" y="1987859"/>
                      <a:ext cx="1739789" cy="1560013"/>
                    </a:xfrm>
                    <a:prstGeom prst="arc">
                      <a:avLst>
                        <a:gd name="adj1" fmla="val 16001472"/>
                        <a:gd name="adj2" fmla="val 18203255"/>
                      </a:avLst>
                    </a:prstGeom>
                    <a:ln w="28575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</p:grpSp>
            </p:grpSp>
            <p:sp>
              <p:nvSpPr>
                <p:cNvPr id="75" name="타원 74">
                  <a:extLst>
                    <a:ext uri="{FF2B5EF4-FFF2-40B4-BE49-F238E27FC236}">
                      <a16:creationId xmlns:a16="http://schemas.microsoft.com/office/drawing/2014/main" id="{7EC8EF81-EEEF-8443-8858-55AAD85BE5CB}"/>
                    </a:ext>
                  </a:extLst>
                </p:cNvPr>
                <p:cNvSpPr/>
                <p:nvPr/>
              </p:nvSpPr>
              <p:spPr>
                <a:xfrm rot="5400000">
                  <a:off x="2881299" y="4882840"/>
                  <a:ext cx="113122" cy="103676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76" name="호 75">
                  <a:extLst>
                    <a:ext uri="{FF2B5EF4-FFF2-40B4-BE49-F238E27FC236}">
                      <a16:creationId xmlns:a16="http://schemas.microsoft.com/office/drawing/2014/main" id="{79B5E40D-F1D4-064C-AC33-23AB3C5C77B8}"/>
                    </a:ext>
                  </a:extLst>
                </p:cNvPr>
                <p:cNvSpPr/>
                <p:nvPr/>
              </p:nvSpPr>
              <p:spPr>
                <a:xfrm rot="9060655">
                  <a:off x="1664893" y="3479117"/>
                  <a:ext cx="1739789" cy="1560013"/>
                </a:xfrm>
                <a:prstGeom prst="arc">
                  <a:avLst>
                    <a:gd name="adj1" fmla="val 16001472"/>
                    <a:gd name="adj2" fmla="val 18203255"/>
                  </a:avLst>
                </a:prstGeom>
                <a:ln w="2857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직사각형 76">
                    <a:extLst>
                      <a:ext uri="{FF2B5EF4-FFF2-40B4-BE49-F238E27FC236}">
                        <a16:creationId xmlns:a16="http://schemas.microsoft.com/office/drawing/2014/main" id="{73BD1C82-A2CC-3344-950E-0F4DDC0F063E}"/>
                      </a:ext>
                    </a:extLst>
                  </p:cNvPr>
                  <p:cNvSpPr/>
                  <p:nvPr/>
                </p:nvSpPr>
                <p:spPr>
                  <a:xfrm>
                    <a:off x="3386018" y="4366849"/>
                    <a:ext cx="862736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(010…0)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77" name="직사각형 76">
                    <a:extLst>
                      <a:ext uri="{FF2B5EF4-FFF2-40B4-BE49-F238E27FC236}">
                        <a16:creationId xmlns:a16="http://schemas.microsoft.com/office/drawing/2014/main" id="{73BD1C82-A2CC-3344-950E-0F4DDC0F063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6018" y="4366849"/>
                    <a:ext cx="862736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직사각형 78">
                    <a:extLst>
                      <a:ext uri="{FF2B5EF4-FFF2-40B4-BE49-F238E27FC236}">
                        <a16:creationId xmlns:a16="http://schemas.microsoft.com/office/drawing/2014/main" id="{34FC335E-248E-0E46-A123-AFDEDDF5193F}"/>
                      </a:ext>
                    </a:extLst>
                  </p:cNvPr>
                  <p:cNvSpPr/>
                  <p:nvPr/>
                </p:nvSpPr>
                <p:spPr>
                  <a:xfrm>
                    <a:off x="586957" y="4393124"/>
                    <a:ext cx="862737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(110…0)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79" name="직사각형 78">
                    <a:extLst>
                      <a:ext uri="{FF2B5EF4-FFF2-40B4-BE49-F238E27FC236}">
                        <a16:creationId xmlns:a16="http://schemas.microsoft.com/office/drawing/2014/main" id="{34FC335E-248E-0E46-A123-AFDEDDF5193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6957" y="4393124"/>
                    <a:ext cx="862737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909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직사각형 79">
                    <a:extLst>
                      <a:ext uri="{FF2B5EF4-FFF2-40B4-BE49-F238E27FC236}">
                        <a16:creationId xmlns:a16="http://schemas.microsoft.com/office/drawing/2014/main" id="{615A1EFE-5E02-A748-8B48-EC476AC3DA75}"/>
                      </a:ext>
                    </a:extLst>
                  </p:cNvPr>
                  <p:cNvSpPr/>
                  <p:nvPr/>
                </p:nvSpPr>
                <p:spPr>
                  <a:xfrm>
                    <a:off x="2038434" y="2501096"/>
                    <a:ext cx="862736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(000…0)</m:t>
                          </m:r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80" name="직사각형 79">
                    <a:extLst>
                      <a:ext uri="{FF2B5EF4-FFF2-40B4-BE49-F238E27FC236}">
                        <a16:creationId xmlns:a16="http://schemas.microsoft.com/office/drawing/2014/main" id="{615A1EFE-5E02-A748-8B48-EC476AC3DA7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8434" y="2501096"/>
                    <a:ext cx="862736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71D09F1-7BF2-BB4D-B1CE-0FE31E97D18B}"/>
                  </a:ext>
                </a:extLst>
              </p:cNvPr>
              <p:cNvSpPr txBox="1"/>
              <p:nvPr/>
            </p:nvSpPr>
            <p:spPr>
              <a:xfrm>
                <a:off x="697914" y="1515127"/>
                <a:ext cx="5024487" cy="459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kumimoji="1" lang="en-US" altLang="ko-KR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ko-KR" sz="1600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ko-KR" sz="16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en-US" altLang="ko-KR" sz="1600" dirty="0"/>
                  <a:t> =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a:rPr kumimoji="1"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  <m:r>
                      <a:rPr kumimoji="1" lang="en-US" altLang="ko-KR" sz="1600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kumimoji="1" lang="en-US" altLang="ko-KR" sz="1600" dirty="0"/>
                  <a:t> + </a:t>
                </a:r>
                <a14:m>
                  <m:oMath xmlns:m="http://schemas.openxmlformats.org/officeDocument/2006/math">
                    <m:r>
                      <a:rPr kumimoji="1" lang="en-US" altLang="ko-KR" sz="16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altLang="ko-KR" sz="1600" i="1" baseline="-2500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kumimoji="1" lang="en-US" altLang="ko-KR" sz="1600" dirty="0"/>
                  <a:t> – </a:t>
                </a:r>
                <a14:m>
                  <m:oMath xmlns:m="http://schemas.openxmlformats.org/officeDocument/2006/math">
                    <m:r>
                      <a:rPr kumimoji="1" lang="en-US" altLang="ko-KR" sz="16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altLang="ko-KR" sz="1600" b="0" i="1" baseline="-2500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en-US" altLang="ko-KR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kumimoji="1" lang="en-US" altLang="ko-K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kumimoji="1" lang="en-US" altLang="ko-KR" sz="1600" dirty="0"/>
                  <a:t>) +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ko-KR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en-US" altLang="ko-KR" sz="16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kumimoji="1" lang="en-US" altLang="ko-KR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kumimoji="1" lang="en-US" altLang="ko-KR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kumimoji="1" lang="ko-KR" altLang="en-US" sz="16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71D09F1-7BF2-BB4D-B1CE-0FE31E97D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914" y="1515127"/>
                <a:ext cx="5024487" cy="459036"/>
              </a:xfrm>
              <a:prstGeom prst="rect">
                <a:avLst/>
              </a:prstGeom>
              <a:blipFill>
                <a:blip r:embed="rId14"/>
                <a:stretch>
                  <a:fillRect l="-504" b="-27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2073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LWE-based Encryption</a:t>
            </a:r>
            <a:r>
              <a:rPr lang="ko-KR" altLang="en-US" dirty="0"/>
              <a:t> </a:t>
            </a:r>
            <a:r>
              <a:rPr lang="en-US" altLang="ko-KR" sz="2400" dirty="0"/>
              <a:t>–</a:t>
            </a:r>
            <a:r>
              <a:rPr lang="ko-KR" altLang="en-US" sz="2400" dirty="0"/>
              <a:t> </a:t>
            </a:r>
            <a:r>
              <a:rPr lang="en-US" altLang="ko-KR" sz="2400" dirty="0"/>
              <a:t>decryption</a:t>
            </a:r>
            <a:endParaRPr lang="ko-KR" altLang="en-US" dirty="0"/>
          </a:p>
        </p:txBody>
      </p:sp>
      <p:sp>
        <p:nvSpPr>
          <p:cNvPr id="5" name="AutoShape 3" descr="\mathbb {Z} ">
            <a:extLst>
              <a:ext uri="{FF2B5EF4-FFF2-40B4-BE49-F238E27FC236}">
                <a16:creationId xmlns:a16="http://schemas.microsoft.com/office/drawing/2014/main" id="{502D25B0-9793-2D42-B264-1BE5AA9F96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73238" y="-1227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\mathbb {R} ^{n}">
            <a:extLst>
              <a:ext uri="{FF2B5EF4-FFF2-40B4-BE49-F238E27FC236}">
                <a16:creationId xmlns:a16="http://schemas.microsoft.com/office/drawing/2014/main" id="{1B300C89-6E7D-474A-BE95-591F98E733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73363" y="-1227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5" descr="B=\{{\mathbf  {v}}_{1},\ldots ,{\mathbf  {v}}_{n}\}">
            <a:extLst>
              <a:ext uri="{FF2B5EF4-FFF2-40B4-BE49-F238E27FC236}">
                <a16:creationId xmlns:a16="http://schemas.microsoft.com/office/drawing/2014/main" id="{100D62AF-9563-7443-BFDB-9D3A8C1C42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6488" y="-9366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6" descr="{\mathcal {L}}">
            <a:extLst>
              <a:ext uri="{FF2B5EF4-FFF2-40B4-BE49-F238E27FC236}">
                <a16:creationId xmlns:a16="http://schemas.microsoft.com/office/drawing/2014/main" id="{4148DC60-FAD0-FD4E-A694-89CC249EED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05800" y="-9366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7" descr="{\mathcal  {L}}=\left\{\sum _{{i=1}}^{{n}}a_{i}{\mathbf  {v}}_{i}\quad |\quad a_{i}\in R,{\mathbf  {v}}_{i}\in B\right\}.">
            <a:extLst>
              <a:ext uri="{FF2B5EF4-FFF2-40B4-BE49-F238E27FC236}">
                <a16:creationId xmlns:a16="http://schemas.microsoft.com/office/drawing/2014/main" id="{C1B1AC4C-88E7-5D4B-ABD4-08B43A5990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6850" y="-6477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8" descr="GL_{n}(R)">
            <a:extLst>
              <a:ext uri="{FF2B5EF4-FFF2-40B4-BE49-F238E27FC236}">
                <a16:creationId xmlns:a16="http://schemas.microsoft.com/office/drawing/2014/main" id="{82EE3CEF-9C67-EC49-B74F-ED35CD8B4C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78625" y="-3571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9" descr="T^{-1}">
            <a:extLst>
              <a:ext uri="{FF2B5EF4-FFF2-40B4-BE49-F238E27FC236}">
                <a16:creationId xmlns:a16="http://schemas.microsoft.com/office/drawing/2014/main" id="{02EE0974-5A10-E74C-8E76-D5335F9DCF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435013" y="-3571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AutoShape 10" descr="R^{*}">
            <a:extLst>
              <a:ext uri="{FF2B5EF4-FFF2-40B4-BE49-F238E27FC236}">
                <a16:creationId xmlns:a16="http://schemas.microsoft.com/office/drawing/2014/main" id="{3C9F9367-C8D7-1E48-A6C8-4FE7C050D6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732375" y="-3571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AutoShape 11" descr="{\mathcal  {L}}^{*}=\{{\mathbf  {v}}\in V\quad |\quad \langle {\mathbf  {v}},{\mathbf  {x}}\rangle \in R,\forall {\mathbf  {x}}\in {\mathcal  {L}}\}">
            <a:extLst>
              <a:ext uri="{FF2B5EF4-FFF2-40B4-BE49-F238E27FC236}">
                <a16:creationId xmlns:a16="http://schemas.microsoft.com/office/drawing/2014/main" id="{29850E5C-912C-6440-9667-B536E0BA7E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6850" y="2365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12" descr="{\mathcal  {L}}^{*}=\{{\mathbf  {v}}\in V\quad |\quad \langle {\mathbf  {v}},{\mathbf  {v}}_{i}\rangle \in R\}.">
            <a:extLst>
              <a:ext uri="{FF2B5EF4-FFF2-40B4-BE49-F238E27FC236}">
                <a16:creationId xmlns:a16="http://schemas.microsoft.com/office/drawing/2014/main" id="{62D53DDE-53F4-EE41-81D4-0634D6205E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6850" y="6778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48A1368A-5765-9943-A2EE-A00B0B1CD2D8}"/>
                  </a:ext>
                </a:extLst>
              </p:cNvPr>
              <p:cNvSpPr/>
              <p:nvPr/>
            </p:nvSpPr>
            <p:spPr>
              <a:xfrm>
                <a:off x="411919" y="997106"/>
                <a:ext cx="8408695" cy="13009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v"/>
                </a:pPr>
                <a:r>
                  <a:rPr kumimoji="1" lang="en-US" altLang="ko-KR" dirty="0"/>
                  <a:t>EMBLEM encoding</a:t>
                </a:r>
              </a:p>
              <a:p>
                <a:pPr marL="742950" lvl="1" indent="-285750">
                  <a:lnSpc>
                    <a:spcPct val="150000"/>
                  </a:lnSpc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panose="02040503050406030204" pitchFamily="18" charset="0"/>
                        <a:sym typeface="Wingdings" pitchFamily="2" charset="2"/>
                      </a:rPr>
                      <m:t>𝑟𝑜𝑢𝑛𝑑𝑖𝑛𝑔</m:t>
                    </m:r>
                    <m:r>
                      <a:rPr kumimoji="1" lang="en-US" altLang="ko-KR" i="1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kumimoji="1" lang="en-US" altLang="ko-KR" i="1">
                        <a:latin typeface="Cambria Math" panose="02040503050406030204" pitchFamily="18" charset="0"/>
                        <a:sym typeface="Wingdings" pitchFamily="2" charset="2"/>
                      </a:rPr>
                      <m:t>𝑐𝑜𝑛𝑠𝑡𝑎𝑛𝑡</m:t>
                    </m:r>
                    <m:r>
                      <a:rPr kumimoji="1" lang="en-US" altLang="ko-KR" i="1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kumimoji="1" lang="ko-KR" altLang="en-US" i="1">
                        <a:latin typeface="Cambria Math" panose="02040503050406030204" pitchFamily="18" charset="0"/>
                        <a:sym typeface="Wingdings" pitchFamily="2" charset="2"/>
                      </a:rPr>
                      <m:t>더하는</m:t>
                    </m:r>
                    <m:r>
                      <a:rPr kumimoji="1" lang="ko-KR" altLang="en-US" i="1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kumimoji="1" lang="ko-KR" altLang="en-US" i="1">
                        <a:latin typeface="Cambria Math" panose="02040503050406030204" pitchFamily="18" charset="0"/>
                        <a:sym typeface="Wingdings" pitchFamily="2" charset="2"/>
                      </a:rPr>
                      <m:t>과정</m:t>
                    </m:r>
                    <m:r>
                      <a:rPr kumimoji="1" lang="ko-KR" altLang="en-US" i="1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kumimoji="1" lang="ko-KR" altLang="en-US" i="1">
                        <a:latin typeface="Cambria Math" panose="02040503050406030204" pitchFamily="18" charset="0"/>
                        <a:sym typeface="Wingdings" pitchFamily="2" charset="2"/>
                      </a:rPr>
                      <m:t>없이</m:t>
                    </m:r>
                    <m:r>
                      <a:rPr kumimoji="1" lang="ko-KR" altLang="en-US" i="1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kumimoji="1" lang="en-US" altLang="ko-KR" i="1">
                        <a:latin typeface="Cambria Math" panose="02040503050406030204" pitchFamily="18" charset="0"/>
                        <a:sym typeface="Wingdings" pitchFamily="2" charset="2"/>
                      </a:rPr>
                      <m:t>𝑚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𝑒𝑠𝑠𝑎𝑔𝑒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kumimoji="1" lang="ko-KR" altLang="en-US" i="1">
                        <a:latin typeface="Cambria Math" panose="02040503050406030204" pitchFamily="18" charset="0"/>
                        <a:sym typeface="Wingdings" pitchFamily="2" charset="2"/>
                      </a:rPr>
                      <m:t>복구</m:t>
                    </m:r>
                    <m:r>
                      <a:rPr kumimoji="1" lang="ko-KR" altLang="en-US" i="1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kumimoji="1" lang="ko-KR" altLang="en-US" i="1">
                        <a:latin typeface="Cambria Math" panose="02040503050406030204" pitchFamily="18" charset="0"/>
                        <a:sym typeface="Wingdings" pitchFamily="2" charset="2"/>
                      </a:rPr>
                      <m:t>가능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d>
                      <m:dPr>
                        <m:ctrlPr>
                          <a:rPr kumimoji="1" lang="en-US" altLang="ko-KR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𝑓𝑎𝑠𝑡𝑒𝑟</m:t>
                        </m:r>
                      </m:e>
                    </m:d>
                  </m:oMath>
                </a14:m>
                <a:r>
                  <a:rPr kumimoji="1" lang="en-US" altLang="ko-KR" dirty="0">
                    <a:sym typeface="Wingdings" pitchFamily="2" charset="2"/>
                  </a:rPr>
                  <a:t> </a:t>
                </a:r>
                <a:endParaRPr kumimoji="1" lang="en-US" altLang="ko-KR" i="1" dirty="0">
                  <a:latin typeface="Cambria Math" panose="02040503050406030204" pitchFamily="18" charset="0"/>
                  <a:sym typeface="Wingdings" pitchFamily="2" charset="2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kumimoji="1" lang="en-US" altLang="ko-KR" b="0" i="1" dirty="0" smtClean="0">
                        <a:latin typeface="Cambria Math" panose="02040503050406030204" pitchFamily="18" charset="0"/>
                      </a:rPr>
                      <m:t>𝑒𝑟𝑟𝑜𝑟</m:t>
                    </m:r>
                    <m:r>
                      <a:rPr kumimoji="1"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dirty="0" smtClean="0">
                        <a:latin typeface="Cambria Math" panose="02040503050406030204" pitchFamily="18" charset="0"/>
                      </a:rPr>
                      <m:t>𝑏𝑖𝑡</m:t>
                    </m:r>
                    <m:r>
                      <a:rPr kumimoji="1"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i="1" dirty="0" smtClean="0">
                        <a:latin typeface="Cambria Math" panose="02040503050406030204" pitchFamily="18" charset="0"/>
                      </a:rPr>
                      <m:t>범</m:t>
                    </m:r>
                    <m:r>
                      <a:rPr kumimoji="1" lang="ko-KR" altLang="en-US" i="1" dirty="0">
                        <a:latin typeface="Cambria Math" panose="02040503050406030204" pitchFamily="18" charset="0"/>
                      </a:rPr>
                      <m:t>위</m:t>
                    </m:r>
                    <m:r>
                      <a:rPr kumimoji="1" lang="ko-KR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i="1" dirty="0" smtClean="0">
                        <a:latin typeface="Cambria Math" panose="02040503050406030204" pitchFamily="18" charset="0"/>
                      </a:rPr>
                      <m:t>초</m:t>
                    </m:r>
                    <m:r>
                      <a:rPr kumimoji="1" lang="ko-KR" altLang="en-US" i="1" dirty="0">
                        <a:latin typeface="Cambria Math" panose="02040503050406030204" pitchFamily="18" charset="0"/>
                      </a:rPr>
                      <m:t>과</m:t>
                    </m:r>
                    <m:r>
                      <a:rPr kumimoji="1" lang="ko-KR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i="1" dirty="0" smtClean="0">
                        <a:latin typeface="Cambria Math" panose="02040503050406030204" pitchFamily="18" charset="0"/>
                      </a:rPr>
                      <m:t>시</m:t>
                    </m:r>
                    <m:r>
                      <a:rPr kumimoji="1" lang="ko-KR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i="1" dirty="0">
                        <a:latin typeface="Cambria Math" panose="02040503050406030204" pitchFamily="18" charset="0"/>
                      </a:rPr>
                      <m:t>정</m:t>
                    </m:r>
                    <m:r>
                      <a:rPr kumimoji="1" lang="ko-KR" altLang="en-US" i="1" dirty="0" smtClean="0">
                        <a:latin typeface="Cambria Math" panose="02040503050406030204" pitchFamily="18" charset="0"/>
                      </a:rPr>
                      <m:t>상</m:t>
                    </m:r>
                    <m:r>
                      <a:rPr kumimoji="1" lang="ko-KR" altLang="en-US" i="1" dirty="0">
                        <a:latin typeface="Cambria Math" panose="02040503050406030204" pitchFamily="18" charset="0"/>
                      </a:rPr>
                      <m:t>적</m:t>
                    </m:r>
                    <m:r>
                      <a:rPr kumimoji="1" lang="ko-KR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i="1" dirty="0" smtClean="0">
                        <a:latin typeface="Cambria Math" panose="02040503050406030204" pitchFamily="18" charset="0"/>
                      </a:rPr>
                      <m:t>복</m:t>
                    </m:r>
                    <m:r>
                      <a:rPr kumimoji="1" lang="ko-KR" altLang="en-US" i="1" dirty="0">
                        <a:latin typeface="Cambria Math" panose="02040503050406030204" pitchFamily="18" charset="0"/>
                      </a:rPr>
                      <m:t>호</m:t>
                    </m:r>
                    <m:r>
                      <a:rPr kumimoji="1" lang="ko-KR" altLang="en-US" i="1" dirty="0" smtClean="0">
                        <a:latin typeface="Cambria Math" panose="02040503050406030204" pitchFamily="18" charset="0"/>
                      </a:rPr>
                      <m:t>화</m:t>
                    </m:r>
                    <m:r>
                      <a:rPr kumimoji="1" lang="ko-KR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i="1" dirty="0">
                        <a:latin typeface="Cambria Math" panose="02040503050406030204" pitchFamily="18" charset="0"/>
                      </a:rPr>
                      <m:t>불</m:t>
                    </m:r>
                    <m:r>
                      <a:rPr kumimoji="1" lang="ko-KR" altLang="en-US" i="1" dirty="0" smtClean="0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endParaRPr kumimoji="1" lang="en-US" altLang="ko-KR" dirty="0"/>
              </a:p>
            </p:txBody>
          </p:sp>
        </mc:Choice>
        <mc:Fallback xmlns=""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48A1368A-5765-9943-A2EE-A00B0B1CD2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19" y="997106"/>
                <a:ext cx="8408695" cy="1300934"/>
              </a:xfrm>
              <a:prstGeom prst="rect">
                <a:avLst/>
              </a:prstGeom>
              <a:blipFill>
                <a:blip r:embed="rId3"/>
                <a:stretch>
                  <a:fillRect l="-301" b="-48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9" name="표 38">
                <a:extLst>
                  <a:ext uri="{FF2B5EF4-FFF2-40B4-BE49-F238E27FC236}">
                    <a16:creationId xmlns:a16="http://schemas.microsoft.com/office/drawing/2014/main" id="{BFC830FD-6AFC-0A48-95DF-7F4516D2D0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1363397"/>
                  </p:ext>
                </p:extLst>
              </p:nvPr>
            </p:nvGraphicFramePr>
            <p:xfrm>
              <a:off x="1327275" y="2876998"/>
              <a:ext cx="4508249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5185">
                      <a:extLst>
                        <a:ext uri="{9D8B030D-6E8A-4147-A177-3AD203B41FA5}">
                          <a16:colId xmlns:a16="http://schemas.microsoft.com/office/drawing/2014/main" val="379209006"/>
                        </a:ext>
                      </a:extLst>
                    </a:gridCol>
                    <a:gridCol w="557561">
                      <a:extLst>
                        <a:ext uri="{9D8B030D-6E8A-4147-A177-3AD203B41FA5}">
                          <a16:colId xmlns:a16="http://schemas.microsoft.com/office/drawing/2014/main" val="3646807512"/>
                        </a:ext>
                      </a:extLst>
                    </a:gridCol>
                    <a:gridCol w="2765503">
                      <a:extLst>
                        <a:ext uri="{9D8B030D-6E8A-4147-A177-3AD203B41FA5}">
                          <a16:colId xmlns:a16="http://schemas.microsoft.com/office/drawing/2014/main" val="3134011970"/>
                        </a:ext>
                      </a:extLst>
                    </a:gridCol>
                  </a:tblGrid>
                  <a:tr h="456471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𝒎𝒆𝒔𝒔𝒂𝒈𝒆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𝟎𝟎</m:t>
                                </m:r>
                                <m:r>
                                  <a:rPr lang="en-US" altLang="ko-KR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  <m:r>
                                  <a:rPr lang="en-US" altLang="ko-KR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ko-KR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12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2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𝐝</m:t>
                                </m:r>
                                <m:r>
                                  <a:rPr lang="en-US" altLang="ko-KR" sz="12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2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𝐛𝐢𝐭</m:t>
                                </m:r>
                                <m:r>
                                  <a:rPr lang="en-US" altLang="ko-KR" sz="12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91607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9" name="표 38">
                <a:extLst>
                  <a:ext uri="{FF2B5EF4-FFF2-40B4-BE49-F238E27FC236}">
                    <a16:creationId xmlns:a16="http://schemas.microsoft.com/office/drawing/2014/main" id="{BFC830FD-6AFC-0A48-95DF-7F4516D2D0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1363397"/>
                  </p:ext>
                </p:extLst>
              </p:nvPr>
            </p:nvGraphicFramePr>
            <p:xfrm>
              <a:off x="1327275" y="2876998"/>
              <a:ext cx="4508249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5185">
                      <a:extLst>
                        <a:ext uri="{9D8B030D-6E8A-4147-A177-3AD203B41FA5}">
                          <a16:colId xmlns:a16="http://schemas.microsoft.com/office/drawing/2014/main" val="379209006"/>
                        </a:ext>
                      </a:extLst>
                    </a:gridCol>
                    <a:gridCol w="557561">
                      <a:extLst>
                        <a:ext uri="{9D8B030D-6E8A-4147-A177-3AD203B41FA5}">
                          <a16:colId xmlns:a16="http://schemas.microsoft.com/office/drawing/2014/main" val="3646807512"/>
                        </a:ext>
                      </a:extLst>
                    </a:gridCol>
                    <a:gridCol w="2765503">
                      <a:extLst>
                        <a:ext uri="{9D8B030D-6E8A-4147-A177-3AD203B41FA5}">
                          <a16:colId xmlns:a16="http://schemas.microsoft.com/office/drawing/2014/main" val="313401197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64" t="-2703" r="-278723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15909" t="-2703" r="-495455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3761" t="-2703" b="-27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916071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5" name="그룹 14">
            <a:extLst>
              <a:ext uri="{FF2B5EF4-FFF2-40B4-BE49-F238E27FC236}">
                <a16:creationId xmlns:a16="http://schemas.microsoft.com/office/drawing/2014/main" id="{CA48F0DA-ACEA-EC4A-A609-A43FF6F53431}"/>
              </a:ext>
            </a:extLst>
          </p:cNvPr>
          <p:cNvGrpSpPr/>
          <p:nvPr/>
        </p:nvGrpSpPr>
        <p:grpSpPr>
          <a:xfrm>
            <a:off x="1327276" y="2394096"/>
            <a:ext cx="4508250" cy="1305008"/>
            <a:chOff x="2270377" y="3326774"/>
            <a:chExt cx="4508250" cy="1305008"/>
          </a:xfrm>
        </p:grpSpPr>
        <p:sp>
          <p:nvSpPr>
            <p:cNvPr id="3" name="액자 2">
              <a:extLst>
                <a:ext uri="{FF2B5EF4-FFF2-40B4-BE49-F238E27FC236}">
                  <a16:creationId xmlns:a16="http://schemas.microsoft.com/office/drawing/2014/main" id="{E8FBA814-6EA8-2845-822B-1782A068B011}"/>
                </a:ext>
              </a:extLst>
            </p:cNvPr>
            <p:cNvSpPr/>
            <p:nvPr/>
          </p:nvSpPr>
          <p:spPr>
            <a:xfrm>
              <a:off x="3431847" y="3787374"/>
              <a:ext cx="582591" cy="490654"/>
            </a:xfrm>
            <a:prstGeom prst="frame">
              <a:avLst>
                <a:gd name="adj1" fmla="val 8014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F6949B06-2E1C-934A-B81E-4F4C2B5DC501}"/>
                    </a:ext>
                  </a:extLst>
                </p:cNvPr>
                <p:cNvSpPr txBox="1"/>
                <p:nvPr/>
              </p:nvSpPr>
              <p:spPr>
                <a:xfrm>
                  <a:off x="2661954" y="4354783"/>
                  <a:ext cx="212237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𝒆𝒓𝒓𝒐𝒓</m:t>
                        </m:r>
                        <m:r>
                          <a:rPr kumimoji="1" lang="en-US" altLang="ko-K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𝒃𝒍𝒐𝒄𝒌𝒊𝒏𝒈</m:t>
                        </m:r>
                        <m:r>
                          <a:rPr kumimoji="1" lang="en-US" altLang="ko-K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𝒃𝒊𝒕</m:t>
                        </m:r>
                      </m:oMath>
                    </m:oMathPara>
                  </a14:m>
                  <a:endParaRPr kumimoji="1" lang="ko-KR" altLang="en-US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F6949B06-2E1C-934A-B81E-4F4C2B5DC5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1954" y="4354783"/>
                  <a:ext cx="2122376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595" r="-1786" b="-391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85E86824-6688-D843-A90F-0144988B1226}"/>
                    </a:ext>
                  </a:extLst>
                </p:cNvPr>
                <p:cNvSpPr/>
                <p:nvPr/>
              </p:nvSpPr>
              <p:spPr>
                <a:xfrm>
                  <a:off x="3780303" y="3326774"/>
                  <a:ext cx="110286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ko-KR" sz="1400" b="0" dirty="0"/>
                    <a:t> 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kumimoji="1" lang="en-US" altLang="ko-KR" sz="14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1" lang="en-US" altLang="ko-KR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400" b="0" i="0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ko-KR" sz="1400" b="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kumimoji="1"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kumimoji="1" lang="en-US" altLang="ko-KR" sz="1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func>
                      <m:r>
                        <a:rPr kumimoji="1" lang="en-US" altLang="ko-KR" sz="1400" b="0" i="1" dirty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kumimoji="1" lang="en-US" altLang="ko-KR" sz="1400" i="1">
                          <a:latin typeface="Cambria Math" panose="02040503050406030204" pitchFamily="18" charset="0"/>
                        </a:rPr>
                        <m:t>𝑏𝑖𝑡</m:t>
                      </m:r>
                    </m:oMath>
                  </a14:m>
                  <a:endParaRPr kumimoji="1" lang="ko-KR" altLang="en-US" sz="1400" dirty="0"/>
                </a:p>
              </p:txBody>
            </p:sp>
          </mc:Choice>
          <mc:Fallback xmlns=""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85E86824-6688-D843-A90F-0144988B12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0303" y="3326774"/>
                  <a:ext cx="110286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왼쪽 대괄호[L] 43">
              <a:extLst>
                <a:ext uri="{FF2B5EF4-FFF2-40B4-BE49-F238E27FC236}">
                  <a16:creationId xmlns:a16="http://schemas.microsoft.com/office/drawing/2014/main" id="{173D23E6-08DC-584F-996A-43E19FDE9C11}"/>
                </a:ext>
              </a:extLst>
            </p:cNvPr>
            <p:cNvSpPr/>
            <p:nvPr/>
          </p:nvSpPr>
          <p:spPr>
            <a:xfrm rot="16200000" flipH="1">
              <a:off x="4479928" y="1474621"/>
              <a:ext cx="89148" cy="4508250"/>
            </a:xfrm>
            <a:prstGeom prst="leftBracke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표 16">
                <a:extLst>
                  <a:ext uri="{FF2B5EF4-FFF2-40B4-BE49-F238E27FC236}">
                    <a16:creationId xmlns:a16="http://schemas.microsoft.com/office/drawing/2014/main" id="{840D51C3-BC61-9C41-A87C-EDA5F42E59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5733922"/>
                  </p:ext>
                </p:extLst>
              </p:nvPr>
            </p:nvGraphicFramePr>
            <p:xfrm>
              <a:off x="3071337" y="4038467"/>
              <a:ext cx="2764187" cy="3806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64187">
                      <a:extLst>
                        <a:ext uri="{9D8B030D-6E8A-4147-A177-3AD203B41FA5}">
                          <a16:colId xmlns:a16="http://schemas.microsoft.com/office/drawing/2014/main" val="1947779210"/>
                        </a:ext>
                      </a:extLst>
                    </a:gridCol>
                  </a:tblGrid>
                  <a:tr h="380676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kumimoji="1" lang="en-US" altLang="ko-K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𝑒𝑟𝑟𝑜𝑟</m:t>
                              </m:r>
                            </m:oMath>
                          </a14:m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</a:rPr>
                            <a:t> (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ko-KR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  <m:t>𝑒𝑟𝑟𝑜𝑟</m:t>
                                  </m:r>
                                </m:e>
                              </m:d>
                              <m:r>
                                <a:rPr kumimoji="1" lang="en-US" altLang="ko-KR" b="1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p>
                                <m:sSupPr>
                                  <m:ctrlPr>
                                    <a:rPr kumimoji="1" lang="en-US" altLang="ko-KR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kumimoji="1" lang="en-US" altLang="ko-KR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  <m:r>
                                <a:rPr kumimoji="1" lang="en-US" altLang="ko-KR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b="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ko-KR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87350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표 16">
                <a:extLst>
                  <a:ext uri="{FF2B5EF4-FFF2-40B4-BE49-F238E27FC236}">
                    <a16:creationId xmlns:a16="http://schemas.microsoft.com/office/drawing/2014/main" id="{840D51C3-BC61-9C41-A87C-EDA5F42E59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5733922"/>
                  </p:ext>
                </p:extLst>
              </p:nvPr>
            </p:nvGraphicFramePr>
            <p:xfrm>
              <a:off x="3071337" y="4038467"/>
              <a:ext cx="2764187" cy="3806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64187">
                      <a:extLst>
                        <a:ext uri="{9D8B030D-6E8A-4147-A177-3AD203B41FA5}">
                          <a16:colId xmlns:a16="http://schemas.microsoft.com/office/drawing/2014/main" val="1947779210"/>
                        </a:ext>
                      </a:extLst>
                    </a:gridCol>
                  </a:tblGrid>
                  <a:tr h="38067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457" t="-6452" b="-193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873506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0F5CCB67-D50A-8945-ACEB-49B8F22AB9E0}"/>
              </a:ext>
            </a:extLst>
          </p:cNvPr>
          <p:cNvSpPr txBox="1"/>
          <p:nvPr/>
        </p:nvSpPr>
        <p:spPr>
          <a:xfrm>
            <a:off x="4213370" y="3578185"/>
            <a:ext cx="4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+</a:t>
            </a:r>
            <a:endParaRPr kumimoji="1" lang="ko-KR" altLang="en-US" b="1" dirty="0"/>
          </a:p>
        </p:txBody>
      </p: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7EEF194F-5968-5540-A48B-C00933ACF90A}"/>
              </a:ext>
            </a:extLst>
          </p:cNvPr>
          <p:cNvCxnSpPr>
            <a:cxnSpLocks/>
          </p:cNvCxnSpPr>
          <p:nvPr/>
        </p:nvCxnSpPr>
        <p:spPr>
          <a:xfrm>
            <a:off x="1260369" y="4595929"/>
            <a:ext cx="46433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1" name="표 50">
                <a:extLst>
                  <a:ext uri="{FF2B5EF4-FFF2-40B4-BE49-F238E27FC236}">
                    <a16:creationId xmlns:a16="http://schemas.microsoft.com/office/drawing/2014/main" id="{B2918E4C-2EEB-944B-8939-020C1C46CD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9622633"/>
                  </p:ext>
                </p:extLst>
              </p:nvPr>
            </p:nvGraphicFramePr>
            <p:xfrm>
              <a:off x="1327275" y="4822040"/>
              <a:ext cx="4508249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5185">
                      <a:extLst>
                        <a:ext uri="{9D8B030D-6E8A-4147-A177-3AD203B41FA5}">
                          <a16:colId xmlns:a16="http://schemas.microsoft.com/office/drawing/2014/main" val="379209006"/>
                        </a:ext>
                      </a:extLst>
                    </a:gridCol>
                    <a:gridCol w="557561">
                      <a:extLst>
                        <a:ext uri="{9D8B030D-6E8A-4147-A177-3AD203B41FA5}">
                          <a16:colId xmlns:a16="http://schemas.microsoft.com/office/drawing/2014/main" val="3646807512"/>
                        </a:ext>
                      </a:extLst>
                    </a:gridCol>
                    <a:gridCol w="2765503">
                      <a:extLst>
                        <a:ext uri="{9D8B030D-6E8A-4147-A177-3AD203B41FA5}">
                          <a16:colId xmlns:a16="http://schemas.microsoft.com/office/drawing/2014/main" val="3134011970"/>
                        </a:ext>
                      </a:extLst>
                    </a:gridCol>
                  </a:tblGrid>
                  <a:tr h="456471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𝒎𝒆𝒔𝒔𝒂𝒈𝒆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𝑒𝑟𝑟𝑜𝑟</m:t>
                                </m:r>
                              </m:oMath>
                            </m:oMathPara>
                          </a14:m>
                          <a:endParaRPr lang="ko-KR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91607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1" name="표 50">
                <a:extLst>
                  <a:ext uri="{FF2B5EF4-FFF2-40B4-BE49-F238E27FC236}">
                    <a16:creationId xmlns:a16="http://schemas.microsoft.com/office/drawing/2014/main" id="{B2918E4C-2EEB-944B-8939-020C1C46CD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9622633"/>
                  </p:ext>
                </p:extLst>
              </p:nvPr>
            </p:nvGraphicFramePr>
            <p:xfrm>
              <a:off x="1327275" y="4822040"/>
              <a:ext cx="4508249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5185">
                      <a:extLst>
                        <a:ext uri="{9D8B030D-6E8A-4147-A177-3AD203B41FA5}">
                          <a16:colId xmlns:a16="http://schemas.microsoft.com/office/drawing/2014/main" val="379209006"/>
                        </a:ext>
                      </a:extLst>
                    </a:gridCol>
                    <a:gridCol w="557561">
                      <a:extLst>
                        <a:ext uri="{9D8B030D-6E8A-4147-A177-3AD203B41FA5}">
                          <a16:colId xmlns:a16="http://schemas.microsoft.com/office/drawing/2014/main" val="3646807512"/>
                        </a:ext>
                      </a:extLst>
                    </a:gridCol>
                    <a:gridCol w="2765503">
                      <a:extLst>
                        <a:ext uri="{9D8B030D-6E8A-4147-A177-3AD203B41FA5}">
                          <a16:colId xmlns:a16="http://schemas.microsoft.com/office/drawing/2014/main" val="313401197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64" t="-2703" r="-278723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15909" t="-2703" r="-495455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63761" t="-2703" b="-27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916071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5" name="표 54">
                <a:extLst>
                  <a:ext uri="{FF2B5EF4-FFF2-40B4-BE49-F238E27FC236}">
                    <a16:creationId xmlns:a16="http://schemas.microsoft.com/office/drawing/2014/main" id="{526078DE-B49A-0E43-91E7-2E94290CE2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914973"/>
                  </p:ext>
                </p:extLst>
              </p:nvPr>
            </p:nvGraphicFramePr>
            <p:xfrm>
              <a:off x="1327275" y="5455002"/>
              <a:ext cx="4508249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5185">
                      <a:extLst>
                        <a:ext uri="{9D8B030D-6E8A-4147-A177-3AD203B41FA5}">
                          <a16:colId xmlns:a16="http://schemas.microsoft.com/office/drawing/2014/main" val="379209006"/>
                        </a:ext>
                      </a:extLst>
                    </a:gridCol>
                    <a:gridCol w="557561">
                      <a:extLst>
                        <a:ext uri="{9D8B030D-6E8A-4147-A177-3AD203B41FA5}">
                          <a16:colId xmlns:a16="http://schemas.microsoft.com/office/drawing/2014/main" val="3646807512"/>
                        </a:ext>
                      </a:extLst>
                    </a:gridCol>
                    <a:gridCol w="2765503">
                      <a:extLst>
                        <a:ext uri="{9D8B030D-6E8A-4147-A177-3AD203B41FA5}">
                          <a16:colId xmlns:a16="http://schemas.microsoft.com/office/drawing/2014/main" val="3134011970"/>
                        </a:ext>
                      </a:extLst>
                    </a:gridCol>
                  </a:tblGrid>
                  <a:tr h="456471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𝒎𝒆𝒔𝒔𝒂𝒈𝒆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1" lang="en-US" altLang="ko-KR" sz="16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ko-KR" sz="16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kumimoji="1" lang="en-US" altLang="ko-KR" sz="16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</m:sSup>
                                <m:r>
                                  <a:rPr kumimoji="1" lang="en-US" altLang="ko-KR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+ </m:t>
                                </m:r>
                                <m:r>
                                  <a:rPr kumimoji="1" lang="en-US" altLang="ko-KR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𝑒𝑟𝑟𝑜𝑟</m:t>
                                </m:r>
                              </m:oMath>
                            </m:oMathPara>
                          </a14:m>
                          <a:endParaRPr lang="ko-KR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91607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5" name="표 54">
                <a:extLst>
                  <a:ext uri="{FF2B5EF4-FFF2-40B4-BE49-F238E27FC236}">
                    <a16:creationId xmlns:a16="http://schemas.microsoft.com/office/drawing/2014/main" id="{526078DE-B49A-0E43-91E7-2E94290CE2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914973"/>
                  </p:ext>
                </p:extLst>
              </p:nvPr>
            </p:nvGraphicFramePr>
            <p:xfrm>
              <a:off x="1327275" y="5455002"/>
              <a:ext cx="4508249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5185">
                      <a:extLst>
                        <a:ext uri="{9D8B030D-6E8A-4147-A177-3AD203B41FA5}">
                          <a16:colId xmlns:a16="http://schemas.microsoft.com/office/drawing/2014/main" val="379209006"/>
                        </a:ext>
                      </a:extLst>
                    </a:gridCol>
                    <a:gridCol w="557561">
                      <a:extLst>
                        <a:ext uri="{9D8B030D-6E8A-4147-A177-3AD203B41FA5}">
                          <a16:colId xmlns:a16="http://schemas.microsoft.com/office/drawing/2014/main" val="3646807512"/>
                        </a:ext>
                      </a:extLst>
                    </a:gridCol>
                    <a:gridCol w="2765503">
                      <a:extLst>
                        <a:ext uri="{9D8B030D-6E8A-4147-A177-3AD203B41FA5}">
                          <a16:colId xmlns:a16="http://schemas.microsoft.com/office/drawing/2014/main" val="313401197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64" t="-2703" r="-2787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15909" t="-2703" r="-49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63761" t="-27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916071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3300AE61-44A8-0D45-86E8-D5613EB6613E}"/>
                  </a:ext>
                </a:extLst>
              </p:cNvPr>
              <p:cNvSpPr/>
              <p:nvPr/>
            </p:nvSpPr>
            <p:spPr>
              <a:xfrm>
                <a:off x="363200" y="4945926"/>
                <a:ext cx="89716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20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𝑒𝑟𝑟𝑜𝑟</m:t>
                      </m:r>
                      <m:r>
                        <a:rPr kumimoji="1" lang="en-US" altLang="ko-KR" sz="1200" b="0" i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&gt;0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3300AE61-44A8-0D45-86E8-D5613EB661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00" y="4945926"/>
                <a:ext cx="897169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77B678B7-7E60-8B4D-AECC-9051B0373DF9}"/>
                  </a:ext>
                </a:extLst>
              </p:cNvPr>
              <p:cNvSpPr/>
              <p:nvPr/>
            </p:nvSpPr>
            <p:spPr>
              <a:xfrm>
                <a:off x="358873" y="5595309"/>
                <a:ext cx="89716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20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𝑒𝑟𝑟𝑜𝑟</m:t>
                      </m:r>
                      <m:r>
                        <a:rPr kumimoji="1" lang="en-US" altLang="ko-KR" sz="1200" b="0" i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&lt;0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77B678B7-7E60-8B4D-AECC-9051B0373D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73" y="5595309"/>
                <a:ext cx="897169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9E6591A8-59FF-AC4D-846F-73BBD3C526EC}"/>
              </a:ext>
            </a:extLst>
          </p:cNvPr>
          <p:cNvCxnSpPr>
            <a:cxnSpLocks/>
          </p:cNvCxnSpPr>
          <p:nvPr/>
        </p:nvCxnSpPr>
        <p:spPr>
          <a:xfrm>
            <a:off x="2510638" y="4663602"/>
            <a:ext cx="0" cy="1558778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액자 60">
            <a:extLst>
              <a:ext uri="{FF2B5EF4-FFF2-40B4-BE49-F238E27FC236}">
                <a16:creationId xmlns:a16="http://schemas.microsoft.com/office/drawing/2014/main" id="{609149CD-E254-604E-89FC-3E610531BA8A}"/>
              </a:ext>
            </a:extLst>
          </p:cNvPr>
          <p:cNvSpPr/>
          <p:nvPr/>
        </p:nvSpPr>
        <p:spPr>
          <a:xfrm>
            <a:off x="3045738" y="4016164"/>
            <a:ext cx="2789786" cy="425191"/>
          </a:xfrm>
          <a:prstGeom prst="frame">
            <a:avLst>
              <a:gd name="adj1" fmla="val 8014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454066DC-9480-DB4F-9009-7579673FEA69}"/>
                  </a:ext>
                </a:extLst>
              </p:cNvPr>
              <p:cNvSpPr/>
              <p:nvPr/>
            </p:nvSpPr>
            <p:spPr>
              <a:xfrm>
                <a:off x="6959447" y="4756881"/>
                <a:ext cx="5360590" cy="12554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ko-KR" sz="160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𝑒𝑟𝑟𝑜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𝑟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&lt;0</m:t>
                    </m:r>
                    <m:r>
                      <a:rPr kumimoji="1" lang="ko-KR" altLang="en-US" sz="1600" i="1">
                        <a:latin typeface="Cambria Math" panose="02040503050406030204" pitchFamily="18" charset="0"/>
                        <a:sym typeface="Wingdings" pitchFamily="2" charset="2"/>
                      </a:rPr>
                      <m:t>이</m:t>
                    </m:r>
                    <m:r>
                      <a:rPr kumimoji="1" lang="ko-KR" altLang="en-US" sz="160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지</m:t>
                    </m:r>
                    <m:r>
                      <a:rPr kumimoji="1" lang="ko-KR" altLang="en-US" sz="1600" i="1">
                        <a:latin typeface="Cambria Math" panose="02040503050406030204" pitchFamily="18" charset="0"/>
                        <a:sym typeface="Wingdings" pitchFamily="2" charset="2"/>
                      </a:rPr>
                      <m:t>만</m:t>
                    </m:r>
                    <m:r>
                      <a:rPr kumimoji="1" lang="ko-KR" altLang="en-US" sz="1600" i="1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kumimoji="1" lang="ko-KR" altLang="en-US" sz="160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양</m:t>
                    </m:r>
                    <m:r>
                      <a:rPr kumimoji="1" lang="ko-KR" altLang="en-US" sz="1600" i="1">
                        <a:latin typeface="Cambria Math" panose="02040503050406030204" pitchFamily="18" charset="0"/>
                        <a:sym typeface="Wingdings" pitchFamily="2" charset="2"/>
                      </a:rPr>
                      <m:t>수</m:t>
                    </m:r>
                    <m:r>
                      <a:rPr kumimoji="1" lang="ko-KR" altLang="en-US" sz="160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와</m:t>
                    </m:r>
                    <m:r>
                      <a:rPr kumimoji="1" lang="ko-KR" altLang="en-US" sz="160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kumimoji="1" lang="ko-KR" altLang="en-US" sz="1600" i="1">
                        <a:latin typeface="Cambria Math" panose="02040503050406030204" pitchFamily="18" charset="0"/>
                        <a:sym typeface="Wingdings" pitchFamily="2" charset="2"/>
                      </a:rPr>
                      <m:t>똑</m:t>
                    </m:r>
                    <m:r>
                      <a:rPr kumimoji="1" lang="ko-KR" altLang="en-US" sz="160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같</m:t>
                    </m:r>
                    <m:r>
                      <a:rPr kumimoji="1" lang="ko-KR" altLang="en-US" sz="1600" i="1">
                        <a:latin typeface="Cambria Math" panose="02040503050406030204" pitchFamily="18" charset="0"/>
                        <a:sym typeface="Wingdings" pitchFamily="2" charset="2"/>
                      </a:rPr>
                      <m:t>이</m:t>
                    </m:r>
                    <m:r>
                      <a:rPr kumimoji="1" lang="ko-KR" altLang="en-US" sz="160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kumimoji="1" lang="ko-KR" altLang="en-US" sz="1600" i="1">
                        <a:latin typeface="Cambria Math" panose="02040503050406030204" pitchFamily="18" charset="0"/>
                        <a:sym typeface="Wingdings" pitchFamily="2" charset="2"/>
                      </a:rPr>
                      <m:t>더</m:t>
                    </m:r>
                    <m:r>
                      <a:rPr kumimoji="1" lang="ko-KR" altLang="en-US" sz="160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하</m:t>
                    </m:r>
                    <m:r>
                      <a:rPr kumimoji="1" lang="ko-KR" altLang="en-US" sz="1600" i="1">
                        <a:latin typeface="Cambria Math" panose="02040503050406030204" pitchFamily="18" charset="0"/>
                        <a:sym typeface="Wingdings" pitchFamily="2" charset="2"/>
                      </a:rPr>
                      <m:t>고</m:t>
                    </m:r>
                    <m:r>
                      <a:rPr kumimoji="1" lang="ko-KR" altLang="en-US" sz="1600" i="1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kumimoji="1" lang="en-US" altLang="ko-KR" sz="1600" i="1" dirty="0">
                    <a:latin typeface="Cambria Math" panose="02040503050406030204" pitchFamily="18" charset="0"/>
                    <a:sym typeface="Wingdings" pitchFamily="2" charset="2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𝑒𝑟𝑟𝑜𝑟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𝑏𝑙𝑜𝑐𝑘𝑖𝑛𝑔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𝑏𝑖𝑡</m:t>
                    </m:r>
                    <m:r>
                      <a:rPr kumimoji="1" lang="ko-KR" altLang="en-US" sz="1600" i="1">
                        <a:latin typeface="Cambria Math" panose="02040503050406030204" pitchFamily="18" charset="0"/>
                        <a:sym typeface="Wingdings" pitchFamily="2" charset="2"/>
                      </a:rPr>
                      <m:t>자</m:t>
                    </m:r>
                    <m:r>
                      <a:rPr kumimoji="1" lang="ko-KR" altLang="en-US" sz="160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리</m:t>
                    </m:r>
                    <m:r>
                      <a:rPr kumimoji="1" lang="ko-KR" altLang="en-US" sz="1600" i="1">
                        <a:latin typeface="Cambria Math" panose="02040503050406030204" pitchFamily="18" charset="0"/>
                        <a:sym typeface="Wingdings" pitchFamily="2" charset="2"/>
                      </a:rPr>
                      <m:t>에</m:t>
                    </m:r>
                    <m:r>
                      <a:rPr kumimoji="1" lang="ko-KR" altLang="en-US" sz="1600" i="1">
                        <a:latin typeface="Cambria Math" panose="02040503050406030204" pitchFamily="18" charset="0"/>
                        <a:sym typeface="Wingdings" pitchFamily="2" charset="2"/>
                      </a:rPr>
                      <m:t> 1</m:t>
                    </m:r>
                    <m:r>
                      <a:rPr kumimoji="1" lang="ko-KR" altLang="en-US" sz="1600" i="1">
                        <a:latin typeface="Cambria Math" panose="02040503050406030204" pitchFamily="18" charset="0"/>
                        <a:sym typeface="Wingdings" pitchFamily="2" charset="2"/>
                      </a:rPr>
                      <m:t>을</m:t>
                    </m:r>
                    <m:r>
                      <a:rPr kumimoji="1" lang="ko-KR" altLang="en-US" sz="1600" i="1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kumimoji="1" lang="ko-KR" altLang="en-US" sz="160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더</m:t>
                    </m:r>
                    <m:r>
                      <a:rPr kumimoji="1" lang="ko-KR" altLang="en-US" sz="1600" i="1">
                        <a:latin typeface="Cambria Math" panose="02040503050406030204" pitchFamily="18" charset="0"/>
                        <a:sym typeface="Wingdings" pitchFamily="2" charset="2"/>
                      </a:rPr>
                      <m:t>함</m:t>
                    </m:r>
                    <m:d>
                      <m:dPr>
                        <m:ctrlPr>
                          <a:rPr kumimoji="1" lang="en-US" altLang="ko-KR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ko-KR" sz="1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R" sz="16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1" lang="en-US" altLang="ko-KR" sz="1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ko-KR" sz="16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  <m:r>
                          <a:rPr kumimoji="1" lang="en-US" altLang="ko-KR" sz="1600" b="1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+ </m:t>
                        </m:r>
                        <m:r>
                          <a:rPr kumimoji="1" lang="en-US" altLang="ko-KR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𝑒𝑟𝑟𝑜𝑟</m:t>
                        </m:r>
                      </m:e>
                    </m:d>
                  </m:oMath>
                </a14:m>
                <a:r>
                  <a:rPr kumimoji="1" lang="en-US" altLang="ko-KR" sz="1600" i="1" dirty="0">
                    <a:latin typeface="Cambria Math" panose="02040503050406030204" pitchFamily="18" charset="0"/>
                    <a:sym typeface="Wingdings" pitchFamily="2" charset="2"/>
                  </a:rPr>
                  <a:t> </a:t>
                </a:r>
                <a:endParaRPr kumimoji="1" lang="en-US" altLang="ko-KR" sz="1600" b="0" i="1" dirty="0">
                  <a:latin typeface="Cambria Math" panose="02040503050406030204" pitchFamily="18" charset="0"/>
                  <a:sym typeface="Wingdings" pitchFamily="2" charset="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→0</m:t>
                    </m:r>
                    <m:r>
                      <a:rPr kumimoji="1" lang="ko-KR" altLang="en-US" sz="1600" i="1">
                        <a:latin typeface="Cambria Math" panose="02040503050406030204" pitchFamily="18" charset="0"/>
                        <a:sym typeface="Wingdings" pitchFamily="2" charset="2"/>
                      </a:rPr>
                      <m:t>으</m:t>
                    </m:r>
                    <m:r>
                      <a:rPr kumimoji="1" lang="ko-KR" altLang="en-US" sz="160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로</m:t>
                    </m:r>
                    <m:r>
                      <a:rPr kumimoji="1" lang="ko-KR" altLang="en-US" sz="160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kumimoji="1" lang="ko-KR" altLang="en-US" sz="1600" i="1">
                        <a:latin typeface="Cambria Math" panose="02040503050406030204" pitchFamily="18" charset="0"/>
                        <a:sym typeface="Wingdings" pitchFamily="2" charset="2"/>
                      </a:rPr>
                      <m:t>바</m:t>
                    </m:r>
                    <m:r>
                      <a:rPr kumimoji="1" lang="ko-KR" altLang="en-US" sz="160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뀜</m:t>
                    </m:r>
                  </m:oMath>
                </a14:m>
                <a:r>
                  <a:rPr kumimoji="1" lang="en-US" altLang="ko-KR" sz="1600" dirty="0">
                    <a:sym typeface="Wingdings" pitchFamily="2" charset="2"/>
                  </a:rPr>
                  <a:t>  </a:t>
                </a:r>
              </a:p>
            </p:txBody>
          </p:sp>
        </mc:Choice>
        <mc:Fallback xmlns="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454066DC-9480-DB4F-9009-7579673FEA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447" y="4756881"/>
                <a:ext cx="5360590" cy="125547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액자 67">
            <a:extLst>
              <a:ext uri="{FF2B5EF4-FFF2-40B4-BE49-F238E27FC236}">
                <a16:creationId xmlns:a16="http://schemas.microsoft.com/office/drawing/2014/main" id="{7F8248FF-4DAC-B940-8DC4-9026D7B722B9}"/>
              </a:ext>
            </a:extLst>
          </p:cNvPr>
          <p:cNvSpPr/>
          <p:nvPr/>
        </p:nvSpPr>
        <p:spPr>
          <a:xfrm>
            <a:off x="2515390" y="4810284"/>
            <a:ext cx="555947" cy="490654"/>
          </a:xfrm>
          <a:prstGeom prst="frame">
            <a:avLst>
              <a:gd name="adj1" fmla="val 8014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70" name="액자 69">
            <a:extLst>
              <a:ext uri="{FF2B5EF4-FFF2-40B4-BE49-F238E27FC236}">
                <a16:creationId xmlns:a16="http://schemas.microsoft.com/office/drawing/2014/main" id="{9EB925EC-D641-C84C-9BF8-C37865423026}"/>
              </a:ext>
            </a:extLst>
          </p:cNvPr>
          <p:cNvSpPr/>
          <p:nvPr/>
        </p:nvSpPr>
        <p:spPr>
          <a:xfrm>
            <a:off x="2515389" y="5438070"/>
            <a:ext cx="555947" cy="490654"/>
          </a:xfrm>
          <a:prstGeom prst="frame">
            <a:avLst>
              <a:gd name="adj1" fmla="val 8014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075E871-A61B-284F-96B7-6027DB409AD0}"/>
                  </a:ext>
                </a:extLst>
              </p:cNvPr>
              <p:cNvSpPr/>
              <p:nvPr/>
            </p:nvSpPr>
            <p:spPr>
              <a:xfrm>
                <a:off x="6959447" y="4013397"/>
                <a:ext cx="4895827" cy="4274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ko-KR" altLang="en-US" sz="160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최</m:t>
                    </m:r>
                    <m:r>
                      <a:rPr kumimoji="1" lang="ko-KR" altLang="en-US" sz="1600" i="1">
                        <a:latin typeface="Cambria Math" panose="02040503050406030204" pitchFamily="18" charset="0"/>
                        <a:sym typeface="Wingdings" pitchFamily="2" charset="2"/>
                      </a:rPr>
                      <m:t>대</m:t>
                    </m:r>
                    <m:r>
                      <a:rPr kumimoji="1" lang="ko-KR" altLang="en-US" sz="1600" i="1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𝑑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−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𝑏𝑖𝑡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→</m:t>
                    </m:r>
                    <m:r>
                      <m:rPr>
                        <m:sty m:val="p"/>
                      </m:rPr>
                      <a:rPr kumimoji="1" lang="en-US" altLang="ko-KR" sz="160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m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𝑒𝑠𝑠𝑎𝑔𝑒</m:t>
                    </m:r>
                    <m:r>
                      <a:rPr kumimoji="1" lang="ko-KR" altLang="en-US" sz="1600" i="1">
                        <a:latin typeface="Cambria Math" panose="02040503050406030204" pitchFamily="18" charset="0"/>
                        <a:sym typeface="Wingdings" pitchFamily="2" charset="2"/>
                      </a:rPr>
                      <m:t>까</m:t>
                    </m:r>
                    <m:r>
                      <a:rPr kumimoji="1" lang="ko-KR" altLang="en-US" sz="160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지</m:t>
                    </m:r>
                    <m:r>
                      <a:rPr kumimoji="1" lang="ko-KR" altLang="en-US" sz="160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kumimoji="1" lang="en-US" altLang="ko-KR" sz="1600" i="1">
                        <a:latin typeface="Cambria Math" panose="02040503050406030204" pitchFamily="18" charset="0"/>
                        <a:sym typeface="Wingdings" pitchFamily="2" charset="2"/>
                      </a:rPr>
                      <m:t>𝑒𝑟𝑟𝑜𝑟</m:t>
                    </m:r>
                    <m:r>
                      <a:rPr kumimoji="1" lang="ko-KR" altLang="en-US" sz="160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가</m:t>
                    </m:r>
                    <m:r>
                      <a:rPr kumimoji="1" lang="ko-KR" altLang="en-US" sz="160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kumimoji="1" lang="ko-KR" altLang="en-US" sz="1600" i="1">
                        <a:latin typeface="Cambria Math" panose="02040503050406030204" pitchFamily="18" charset="0"/>
                        <a:sym typeface="Wingdings" pitchFamily="2" charset="2"/>
                      </a:rPr>
                      <m:t>파</m:t>
                    </m:r>
                    <m:r>
                      <a:rPr kumimoji="1" lang="ko-KR" altLang="en-US" sz="160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급</m:t>
                    </m:r>
                    <m:r>
                      <a:rPr kumimoji="1" lang="ko-KR" altLang="en-US" sz="1600" i="1">
                        <a:latin typeface="Cambria Math" panose="02040503050406030204" pitchFamily="18" charset="0"/>
                        <a:sym typeface="Wingdings" pitchFamily="2" charset="2"/>
                      </a:rPr>
                      <m:t>되</m:t>
                    </m:r>
                    <m:r>
                      <a:rPr kumimoji="1" lang="ko-KR" altLang="en-US" sz="160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지</m:t>
                    </m:r>
                    <m:r>
                      <a:rPr kumimoji="1" lang="ko-KR" altLang="en-US" sz="160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kumimoji="1" lang="ko-KR" altLang="en-US" sz="1600" i="1">
                        <a:latin typeface="Cambria Math" panose="02040503050406030204" pitchFamily="18" charset="0"/>
                        <a:sym typeface="Wingdings" pitchFamily="2" charset="2"/>
                      </a:rPr>
                      <m:t>않</m:t>
                    </m:r>
                    <m:r>
                      <a:rPr kumimoji="1" lang="ko-KR" altLang="en-US" sz="160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음</m:t>
                    </m:r>
                    <m:r>
                      <a:rPr kumimoji="1" lang="ko-KR" altLang="en-US" sz="160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kumimoji="1" lang="en-US" altLang="ko-KR" sz="1600" i="1" dirty="0">
                    <a:latin typeface="Cambria Math" panose="02040503050406030204" pitchFamily="18" charset="0"/>
                    <a:sym typeface="Wingdings" pitchFamily="2" charset="2"/>
                  </a:rPr>
                  <a:t> </a:t>
                </a:r>
              </a:p>
            </p:txBody>
          </p:sp>
        </mc:Choice>
        <mc:Fallback xmlns=""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075E871-A61B-284F-96B7-6027DB409A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447" y="4013397"/>
                <a:ext cx="4895827" cy="427425"/>
              </a:xfrm>
              <a:prstGeom prst="rect">
                <a:avLst/>
              </a:prstGeom>
              <a:blipFill>
                <a:blip r:embed="rId13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아래쪽 화살표[D] 71">
            <a:extLst>
              <a:ext uri="{FF2B5EF4-FFF2-40B4-BE49-F238E27FC236}">
                <a16:creationId xmlns:a16="http://schemas.microsoft.com/office/drawing/2014/main" id="{C484B928-4660-794F-9DE8-431E4D1950C9}"/>
              </a:ext>
            </a:extLst>
          </p:cNvPr>
          <p:cNvSpPr/>
          <p:nvPr/>
        </p:nvSpPr>
        <p:spPr>
          <a:xfrm rot="16200000">
            <a:off x="6213491" y="5194189"/>
            <a:ext cx="323385" cy="3808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3" name="아래쪽 화살표[D] 72">
            <a:extLst>
              <a:ext uri="{FF2B5EF4-FFF2-40B4-BE49-F238E27FC236}">
                <a16:creationId xmlns:a16="http://schemas.microsoft.com/office/drawing/2014/main" id="{096E588D-1466-394A-8DF2-5A16E7C35728}"/>
              </a:ext>
            </a:extLst>
          </p:cNvPr>
          <p:cNvSpPr/>
          <p:nvPr/>
        </p:nvSpPr>
        <p:spPr>
          <a:xfrm rot="16200000">
            <a:off x="6213491" y="4036016"/>
            <a:ext cx="323385" cy="3808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E9486458-4DA2-8F4C-9C99-3B44F134F430}"/>
                  </a:ext>
                </a:extLst>
              </p:cNvPr>
              <p:cNvSpPr/>
              <p:nvPr/>
            </p:nvSpPr>
            <p:spPr>
              <a:xfrm>
                <a:off x="6882444" y="2714976"/>
                <a:ext cx="4961679" cy="7923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1600" i="1" dirty="0" smtClean="0">
                          <a:latin typeface="Cambria Math" panose="02040503050406030204" pitchFamily="18" charset="0"/>
                        </a:rPr>
                        <m:t>모든</m:t>
                      </m:r>
                      <m:r>
                        <a:rPr kumimoji="1" lang="ko-KR" altLang="en-US" sz="16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sz="1600" b="0" i="1" dirty="0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  <m:r>
                        <a:rPr kumimoji="1" lang="ko-KR" altLang="en-US" sz="16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sz="1600" b="0" i="1" dirty="0" smtClean="0">
                          <a:latin typeface="Cambria Math" panose="02040503050406030204" pitchFamily="18" charset="0"/>
                        </a:rPr>
                        <m:t>𝑏𝑙𝑜𝑐𝑘</m:t>
                      </m:r>
                      <m:r>
                        <a:rPr kumimoji="1" lang="ko-KR" altLang="en-US" sz="1600" i="1" dirty="0">
                          <a:latin typeface="Cambria Math" panose="02040503050406030204" pitchFamily="18" charset="0"/>
                        </a:rPr>
                        <m:t>마</m:t>
                      </m:r>
                      <m:r>
                        <a:rPr kumimoji="1" lang="ko-KR" altLang="en-US" sz="1600" i="1" dirty="0" smtClean="0">
                          <a:latin typeface="Cambria Math" panose="02040503050406030204" pitchFamily="18" charset="0"/>
                        </a:rPr>
                        <m:t>다</m:t>
                      </m:r>
                      <m:r>
                        <a:rPr kumimoji="1" lang="ko-KR" altLang="en-US" sz="16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sz="1600" i="1" dirty="0">
                          <a:latin typeface="Cambria Math" panose="02040503050406030204" pitchFamily="18" charset="0"/>
                        </a:rPr>
                        <m:t>뒤</m:t>
                      </m:r>
                      <m:r>
                        <a:rPr kumimoji="1" lang="ko-KR" altLang="en-US" sz="1600" i="1" dirty="0" smtClean="0">
                          <a:latin typeface="Cambria Math" panose="02040503050406030204" pitchFamily="18" charset="0"/>
                        </a:rPr>
                        <m:t>에</m:t>
                      </m:r>
                      <m:r>
                        <a:rPr kumimoji="1" lang="ko-KR" altLang="en-US" sz="1600" i="1" dirty="0" smtClean="0">
                          <a:latin typeface="Cambria Math" panose="02040503050406030204" pitchFamily="18" charset="0"/>
                        </a:rPr>
                        <m:t> 1</m:t>
                      </m:r>
                      <m:r>
                        <a:rPr kumimoji="1" lang="ko-KR" altLang="en-US" sz="1600" i="1" dirty="0">
                          <a:latin typeface="Cambria Math" panose="02040503050406030204" pitchFamily="18" charset="0"/>
                        </a:rPr>
                        <m:t>과</m:t>
                      </m:r>
                      <m:r>
                        <a:rPr kumimoji="1" lang="ko-KR" altLang="en-US" sz="1600" i="1" dirty="0">
                          <a:latin typeface="Cambria Math" panose="02040503050406030204" pitchFamily="18" charset="0"/>
                        </a:rPr>
                        <m:t>  0</m:t>
                      </m:r>
                      <m:d>
                        <m:dPr>
                          <m:ctrlPr>
                            <a:rPr kumimoji="1" lang="en-US" altLang="ko-KR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16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ko-KR" sz="16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sz="1600" b="0" i="1" dirty="0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</m:e>
                      </m:d>
                      <m:r>
                        <a:rPr kumimoji="1" lang="ko-KR" altLang="en-US" sz="1600" i="1" dirty="0">
                          <a:latin typeface="Cambria Math" panose="02040503050406030204" pitchFamily="18" charset="0"/>
                        </a:rPr>
                        <m:t>을</m:t>
                      </m:r>
                      <m:r>
                        <a:rPr kumimoji="1" lang="ko-KR" altLang="en-US" sz="16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sz="1600" i="1" dirty="0">
                          <a:latin typeface="Cambria Math" panose="02040503050406030204" pitchFamily="18" charset="0"/>
                        </a:rPr>
                        <m:t>붙</m:t>
                      </m:r>
                      <m:r>
                        <a:rPr kumimoji="1" lang="ko-KR" altLang="en-US" sz="1600" i="1" dirty="0" smtClean="0">
                          <a:latin typeface="Cambria Math" panose="02040503050406030204" pitchFamily="18" charset="0"/>
                        </a:rPr>
                        <m:t>임</m:t>
                      </m:r>
                    </m:oMath>
                  </m:oMathPara>
                </a14:m>
                <a:endParaRPr kumimoji="1" lang="en-US" altLang="ko-KR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ko-KR" sz="1600" b="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1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16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kumimoji="1" lang="en-US" altLang="ko-KR" sz="1600" dirty="0"/>
                      <m:t>1||0</m:t>
                    </m:r>
                    <m:r>
                      <m:rPr>
                        <m:nor/>
                      </m:rPr>
                      <a:rPr kumimoji="1" lang="en-US" altLang="ko-KR" sz="1600" baseline="30000" dirty="0"/>
                      <m:t>d</m:t>
                    </m:r>
                    <m:r>
                      <a:rPr kumimoji="1" lang="en-US" altLang="ko-KR" sz="1600" i="1" baseline="300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1600" i="1" baseline="30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ko-KR" sz="1600" dirty="0"/>
                  <a:t> </a:t>
                </a:r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E9486458-4DA2-8F4C-9C99-3B44F134F4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444" y="2714976"/>
                <a:ext cx="4961679" cy="792396"/>
              </a:xfrm>
              <a:prstGeom prst="rect">
                <a:avLst/>
              </a:prstGeom>
              <a:blipFill>
                <a:blip r:embed="rId14"/>
                <a:stretch>
                  <a:fillRect l="-255" b="-63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아래쪽 화살표[D] 73">
            <a:extLst>
              <a:ext uri="{FF2B5EF4-FFF2-40B4-BE49-F238E27FC236}">
                <a16:creationId xmlns:a16="http://schemas.microsoft.com/office/drawing/2014/main" id="{E36FB267-1641-5349-973E-8026AF8D3AAC}"/>
              </a:ext>
            </a:extLst>
          </p:cNvPr>
          <p:cNvSpPr/>
          <p:nvPr/>
        </p:nvSpPr>
        <p:spPr>
          <a:xfrm rot="16200000">
            <a:off x="6211035" y="2920876"/>
            <a:ext cx="323385" cy="3808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7715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Lattice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Learning With Error	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/>
              <a:t>Learning With Rounding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ko-KR" dirty="0"/>
              <a:t>LWE-based Encryption 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55F9BF5-2F35-D149-A945-CBEE31B59DEC}"/>
              </a:ext>
            </a:extLst>
          </p:cNvPr>
          <p:cNvSpPr/>
          <p:nvPr/>
        </p:nvSpPr>
        <p:spPr>
          <a:xfrm>
            <a:off x="3308808" y="4835951"/>
            <a:ext cx="8097625" cy="1027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Lattice</a:t>
            </a:r>
            <a:endParaRPr lang="ko-KR" altLang="en-US" dirty="0"/>
          </a:p>
        </p:txBody>
      </p:sp>
      <p:sp>
        <p:nvSpPr>
          <p:cNvPr id="5" name="AutoShape 3" descr="\mathbb {Z} ">
            <a:extLst>
              <a:ext uri="{FF2B5EF4-FFF2-40B4-BE49-F238E27FC236}">
                <a16:creationId xmlns:a16="http://schemas.microsoft.com/office/drawing/2014/main" id="{502D25B0-9793-2D42-B264-1BE5AA9F96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73238" y="-1227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+mj-lt"/>
            </a:endParaRPr>
          </a:p>
        </p:txBody>
      </p:sp>
      <p:sp>
        <p:nvSpPr>
          <p:cNvPr id="6" name="AutoShape 4" descr="\mathbb {R} ^{n}">
            <a:extLst>
              <a:ext uri="{FF2B5EF4-FFF2-40B4-BE49-F238E27FC236}">
                <a16:creationId xmlns:a16="http://schemas.microsoft.com/office/drawing/2014/main" id="{1B300C89-6E7D-474A-BE95-591F98E733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73363" y="-1227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+mj-lt"/>
            </a:endParaRPr>
          </a:p>
        </p:txBody>
      </p:sp>
      <p:sp>
        <p:nvSpPr>
          <p:cNvPr id="7" name="AutoShape 5" descr="B=\{{\mathbf  {v}}_{1},\ldots ,{\mathbf  {v}}_{n}\}">
            <a:extLst>
              <a:ext uri="{FF2B5EF4-FFF2-40B4-BE49-F238E27FC236}">
                <a16:creationId xmlns:a16="http://schemas.microsoft.com/office/drawing/2014/main" id="{100D62AF-9563-7443-BFDB-9D3A8C1C42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6488" y="-9366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+mj-lt"/>
            </a:endParaRPr>
          </a:p>
        </p:txBody>
      </p:sp>
      <p:sp>
        <p:nvSpPr>
          <p:cNvPr id="8" name="AutoShape 6" descr="{\mathcal {L}}">
            <a:extLst>
              <a:ext uri="{FF2B5EF4-FFF2-40B4-BE49-F238E27FC236}">
                <a16:creationId xmlns:a16="http://schemas.microsoft.com/office/drawing/2014/main" id="{4148DC60-FAD0-FD4E-A694-89CC249EED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05800" y="-9366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+mj-lt"/>
            </a:endParaRPr>
          </a:p>
        </p:txBody>
      </p:sp>
      <p:sp>
        <p:nvSpPr>
          <p:cNvPr id="9" name="AutoShape 7" descr="{\mathcal  {L}}=\left\{\sum _{{i=1}}^{{n}}a_{i}{\mathbf  {v}}_{i}\quad |\quad a_{i}\in R,{\mathbf  {v}}_{i}\in B\right\}.">
            <a:extLst>
              <a:ext uri="{FF2B5EF4-FFF2-40B4-BE49-F238E27FC236}">
                <a16:creationId xmlns:a16="http://schemas.microsoft.com/office/drawing/2014/main" id="{C1B1AC4C-88E7-5D4B-ABD4-08B43A5990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6850" y="-6477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+mj-lt"/>
            </a:endParaRPr>
          </a:p>
        </p:txBody>
      </p:sp>
      <p:sp>
        <p:nvSpPr>
          <p:cNvPr id="10" name="AutoShape 8" descr="GL_{n}(R)">
            <a:extLst>
              <a:ext uri="{FF2B5EF4-FFF2-40B4-BE49-F238E27FC236}">
                <a16:creationId xmlns:a16="http://schemas.microsoft.com/office/drawing/2014/main" id="{82EE3CEF-9C67-EC49-B74F-ED35CD8B4C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78625" y="-3571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+mj-lt"/>
            </a:endParaRPr>
          </a:p>
        </p:txBody>
      </p:sp>
      <p:sp>
        <p:nvSpPr>
          <p:cNvPr id="11" name="AutoShape 9" descr="T^{-1}">
            <a:extLst>
              <a:ext uri="{FF2B5EF4-FFF2-40B4-BE49-F238E27FC236}">
                <a16:creationId xmlns:a16="http://schemas.microsoft.com/office/drawing/2014/main" id="{02EE0974-5A10-E74C-8E76-D5335F9DCF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435013" y="-3571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+mj-lt"/>
            </a:endParaRPr>
          </a:p>
        </p:txBody>
      </p:sp>
      <p:sp>
        <p:nvSpPr>
          <p:cNvPr id="12" name="AutoShape 10" descr="R^{*}">
            <a:extLst>
              <a:ext uri="{FF2B5EF4-FFF2-40B4-BE49-F238E27FC236}">
                <a16:creationId xmlns:a16="http://schemas.microsoft.com/office/drawing/2014/main" id="{3C9F9367-C8D7-1E48-A6C8-4FE7C050D6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732375" y="-3571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+mj-lt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62E54DD-0BAA-0146-929B-28183E005454}"/>
              </a:ext>
            </a:extLst>
          </p:cNvPr>
          <p:cNvSpPr/>
          <p:nvPr/>
        </p:nvSpPr>
        <p:spPr>
          <a:xfrm>
            <a:off x="349250" y="5712627"/>
            <a:ext cx="10864239" cy="611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000000"/>
                </a:solidFill>
                <a:latin typeface="+mj-lt"/>
              </a:rPr>
              <a:t>*기저</a:t>
            </a:r>
            <a:r>
              <a:rPr lang="en-US" altLang="ko-KR" sz="1200" dirty="0">
                <a:solidFill>
                  <a:srgbClr val="000000"/>
                </a:solidFill>
                <a:latin typeface="+mj-lt"/>
              </a:rPr>
              <a:t>(basis) : </a:t>
            </a:r>
            <a:r>
              <a:rPr lang="ko-KR" altLang="en-US" sz="1200" dirty="0">
                <a:solidFill>
                  <a:srgbClr val="000000"/>
                </a:solidFill>
                <a:latin typeface="+mj-lt"/>
                <a:sym typeface="Wingdings" pitchFamily="2" charset="2"/>
              </a:rPr>
              <a:t>모든 벡터들이 선형 독립인 </a:t>
            </a:r>
            <a:r>
              <a:rPr lang="en-US" altLang="ko-KR" sz="1200" dirty="0">
                <a:solidFill>
                  <a:srgbClr val="000000"/>
                </a:solidFill>
                <a:latin typeface="+mj-lt"/>
                <a:sym typeface="Wingdings" pitchFamily="2" charset="2"/>
              </a:rPr>
              <a:t>n</a:t>
            </a:r>
            <a:r>
              <a:rPr lang="ko-KR" altLang="en-US" sz="1200" dirty="0">
                <a:solidFill>
                  <a:srgbClr val="000000"/>
                </a:solidFill>
                <a:latin typeface="+mj-lt"/>
                <a:sym typeface="Wingdings" pitchFamily="2" charset="2"/>
              </a:rPr>
              <a:t>차원의 벡터공간 </a:t>
            </a:r>
            <a:r>
              <a:rPr lang="en-US" altLang="ko-KR" sz="1200" dirty="0">
                <a:solidFill>
                  <a:srgbClr val="000000"/>
                </a:solidFill>
                <a:latin typeface="+mj-lt"/>
                <a:sym typeface="Wingdings" pitchFamily="2" charset="2"/>
              </a:rPr>
              <a:t>R</a:t>
            </a:r>
            <a:r>
              <a:rPr lang="en-US" altLang="ko-KR" sz="1200" baseline="30000" dirty="0">
                <a:solidFill>
                  <a:srgbClr val="000000"/>
                </a:solidFill>
                <a:latin typeface="+mj-lt"/>
                <a:sym typeface="Wingdings" pitchFamily="2" charset="2"/>
              </a:rPr>
              <a:t>n</a:t>
            </a:r>
            <a:r>
              <a:rPr lang="ko-KR" altLang="en-US" sz="1200" dirty="0">
                <a:solidFill>
                  <a:srgbClr val="000000"/>
                </a:solidFill>
                <a:latin typeface="+mj-lt"/>
                <a:sym typeface="Wingdings" pitchFamily="2" charset="2"/>
              </a:rPr>
              <a:t> 내의 임의의 원소들을 표현하기 위해 필요한 최소한의 벡터</a:t>
            </a:r>
            <a:r>
              <a:rPr lang="en-US" altLang="ko-KR" sz="1200" dirty="0">
                <a:solidFill>
                  <a:srgbClr val="000000"/>
                </a:solidFill>
                <a:latin typeface="+mj-lt"/>
                <a:sym typeface="Wingdings" pitchFamily="2" charset="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+mj-lt"/>
                <a:sym typeface="Wingdings" pitchFamily="2" charset="2"/>
              </a:rPr>
              <a:t>	</a:t>
            </a:r>
            <a:r>
              <a:rPr lang="ko-KR" altLang="en-US" sz="1200" dirty="0">
                <a:solidFill>
                  <a:srgbClr val="000000"/>
                </a:solidFill>
                <a:latin typeface="+mj-lt"/>
                <a:sym typeface="Wingdings" pitchFamily="2" charset="2"/>
              </a:rPr>
              <a:t> 기저를 </a:t>
            </a:r>
            <a:r>
              <a:rPr lang="en-US" altLang="ko-KR" sz="1200" dirty="0">
                <a:solidFill>
                  <a:srgbClr val="000000"/>
                </a:solidFill>
                <a:latin typeface="+mj-lt"/>
                <a:sym typeface="Wingdings" pitchFamily="2" charset="2"/>
              </a:rPr>
              <a:t>span</a:t>
            </a:r>
            <a:r>
              <a:rPr lang="ko-KR" altLang="en-US" sz="1200" dirty="0">
                <a:solidFill>
                  <a:srgbClr val="000000"/>
                </a:solidFill>
                <a:latin typeface="+mj-lt"/>
                <a:sym typeface="Wingdings" pitchFamily="2" charset="2"/>
              </a:rPr>
              <a:t>하여 모든 벡터 생성 </a:t>
            </a:r>
            <a:r>
              <a:rPr lang="en-US" altLang="ko-KR" sz="1200" dirty="0">
                <a:solidFill>
                  <a:srgbClr val="000000"/>
                </a:solidFill>
                <a:latin typeface="+mj-lt"/>
                <a:sym typeface="Wingdings" pitchFamily="2" charset="2"/>
              </a:rPr>
              <a:t></a:t>
            </a:r>
            <a:r>
              <a:rPr lang="ko-KR" altLang="en-US" sz="1200" dirty="0">
                <a:solidFill>
                  <a:srgbClr val="000000"/>
                </a:solidFill>
                <a:latin typeface="+mj-lt"/>
                <a:sym typeface="Wingdings" pitchFamily="2" charset="2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+mj-lt"/>
                <a:sym typeface="Wingdings" pitchFamily="2" charset="2"/>
              </a:rPr>
              <a:t>vector space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E251C62-11D1-EC47-9288-62116DD9638D}"/>
              </a:ext>
            </a:extLst>
          </p:cNvPr>
          <p:cNvGrpSpPr/>
          <p:nvPr/>
        </p:nvGrpSpPr>
        <p:grpSpPr>
          <a:xfrm>
            <a:off x="-825531" y="1279553"/>
            <a:ext cx="12994089" cy="1041435"/>
            <a:chOff x="-797359" y="1409816"/>
            <a:chExt cx="12994089" cy="1041435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89E140C6-580D-7440-9700-97D2EAAA54E3}"/>
                </a:ext>
              </a:extLst>
            </p:cNvPr>
            <p:cNvGrpSpPr/>
            <p:nvPr/>
          </p:nvGrpSpPr>
          <p:grpSpPr>
            <a:xfrm>
              <a:off x="-797359" y="1409816"/>
              <a:ext cx="6329109" cy="1001902"/>
              <a:chOff x="274481" y="1229684"/>
              <a:chExt cx="2554538" cy="10019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C8BD583C-87D7-AA4E-A4BF-2435334EB4B8}"/>
                      </a:ext>
                    </a:extLst>
                  </p:cNvPr>
                  <p:cNvSpPr txBox="1"/>
                  <p:nvPr/>
                </p:nvSpPr>
                <p:spPr>
                  <a:xfrm>
                    <a:off x="274481" y="1229684"/>
                    <a:ext cx="2554538" cy="95026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1600" b="1" i="1" smtClean="0">
                              <a:latin typeface="Cambria Math" panose="02040503050406030204" pitchFamily="18" charset="0"/>
                            </a:rPr>
                            <m:t>𝑳𝒂𝒕𝒕𝒊𝒄𝒆</m:t>
                          </m:r>
                          <m:r>
                            <a:rPr kumimoji="1" lang="en-US" altLang="ko-KR" sz="1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16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kumimoji="1" lang="en-US" altLang="ko-KR" sz="1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" altLang="ko-KR" sz="24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</a:rPr>
                            <m:t>{ </m:t>
                          </m:r>
                          <m:nary>
                            <m:naryPr>
                              <m:chr m:val="∑"/>
                              <m:ctrlPr>
                                <a:rPr kumimoji="1" lang="en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" altLang="ko-KR" sz="240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1" lang="en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kumimoji="1" lang="en" altLang="ko-KR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ko-K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kumimoji="1" lang="en-US" altLang="ko-KR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ko-K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}"/>
                                  <m:ctrlPr>
                                    <a:rPr kumimoji="1"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kumimoji="1" lang="en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kumimoji="1"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  <m:r>
                                    <m:rPr>
                                      <m:nor/>
                                    </m:rPr>
                                    <a:rPr lang="ko-KR" altLang="en-US" sz="2400">
                                      <a:latin typeface="+mj-lt"/>
                                    </a:rPr>
                                    <m:t>∈</m:t>
                                  </m:r>
                                  <m:r>
                                    <a:rPr lang="ko-KR" altLang="en-US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kumimoji="1"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kumimoji="1" lang="ko-KR" altLang="en-US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kumimoji="1" lang="ko-KR" alt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oMath>
                      </m:oMathPara>
                    </a14:m>
                    <a:endParaRPr kumimoji="1" lang="ko-KR" altLang="en-US" sz="2800" dirty="0">
                      <a:latin typeface="+mj-lt"/>
                    </a:endParaRPr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C8BD583C-87D7-AA4E-A4BF-2435334EB4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481" y="1229684"/>
                    <a:ext cx="2554538" cy="95026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31579" b="-19210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C495AB22-D036-6643-A92F-23E7534D70DD}"/>
                      </a:ext>
                    </a:extLst>
                  </p:cNvPr>
                  <p:cNvSpPr/>
                  <p:nvPr/>
                </p:nvSpPr>
                <p:spPr>
                  <a:xfrm>
                    <a:off x="1215045" y="1966577"/>
                    <a:ext cx="1412177" cy="26500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sz="11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kumimoji="1" lang="en-US" altLang="ko-KR" sz="1100" i="1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kumimoji="1" lang="en-US" altLang="ko-KR" sz="1100" i="1" baseline="300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sz="1100" i="1" baseline="300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ko-KR" altLang="en-US" sz="1100" i="1">
                              <a:latin typeface="Cambria Math" panose="02040503050406030204" pitchFamily="18" charset="0"/>
                            </a:rPr>
                            <m:t>의</m:t>
                          </m:r>
                          <m:r>
                            <a:rPr kumimoji="1" lang="ko-KR" altLang="en-US" sz="11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1100" i="1">
                              <a:latin typeface="Cambria Math" panose="02040503050406030204" pitchFamily="18" charset="0"/>
                            </a:rPr>
                            <m:t>𝑏𝑎𝑠𝑖𝑠</m:t>
                          </m:r>
                          <m:r>
                            <a:rPr kumimoji="1" lang="en-US" altLang="ko-KR" sz="1100" i="1">
                              <a:latin typeface="Cambria Math" panose="02040503050406030204" pitchFamily="18" charset="0"/>
                            </a:rPr>
                            <m:t> : </m:t>
                          </m:r>
                          <m:sSub>
                            <m:sSubPr>
                              <m:ctrlPr>
                                <a:rPr kumimoji="1" lang="en" altLang="ko-K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kumimoji="1" lang="en" altLang="ko-KR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sz="1100" i="1">
                                      <a:latin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a:rPr kumimoji="1" lang="en-US" altLang="ko-KR" sz="11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ko-KR" sz="11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ko-KR" sz="11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" altLang="ko-KR" sz="1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sz="11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ko-KR" sz="11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ko-KR" sz="1100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r>
                                <a:rPr kumimoji="1" lang="ko-KR" altLang="en-US" sz="11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ko-KR" sz="11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ko-KR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ko-KR" sz="1100" i="1">
                              <a:latin typeface="Cambria Math" panose="02040503050406030204" pitchFamily="18" charset="0"/>
                            </a:rPr>
                            <m:t>}</m:t>
                          </m:r>
                          <m:r>
                            <a:rPr kumimoji="1" lang="ko-KR" altLang="en-US" sz="1100" i="1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ko-KR" altLang="en-US" sz="1100" dirty="0">
                      <a:latin typeface="+mj-lt"/>
                    </a:endParaRPr>
                  </a:p>
                </p:txBody>
              </p:sp>
            </mc:Choice>
            <mc:Fallback xmlns=""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C495AB22-D036-6643-A92F-23E7534D70D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5045" y="1966577"/>
                    <a:ext cx="1412177" cy="26500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454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C00443B7-18F4-BF4B-8967-3830EFC76239}"/>
                </a:ext>
              </a:extLst>
            </p:cNvPr>
            <p:cNvGrpSpPr/>
            <p:nvPr/>
          </p:nvGrpSpPr>
          <p:grpSpPr>
            <a:xfrm>
              <a:off x="4255156" y="1651480"/>
              <a:ext cx="7941574" cy="799771"/>
              <a:chOff x="533553" y="2705944"/>
              <a:chExt cx="7941574" cy="799771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D208ECA3-31C6-5948-9C8E-C66FB17D9421}"/>
                  </a:ext>
                </a:extLst>
              </p:cNvPr>
              <p:cNvSpPr/>
              <p:nvPr/>
            </p:nvSpPr>
            <p:spPr>
              <a:xfrm>
                <a:off x="611233" y="2705944"/>
                <a:ext cx="7863894" cy="7997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600" b="1" dirty="0">
                    <a:solidFill>
                      <a:srgbClr val="222222"/>
                    </a:solidFill>
                    <a:latin typeface="+mj-lt"/>
                    <a:ea typeface="AppleGothic" pitchFamily="2" charset="-127"/>
                    <a:cs typeface="Calibri" panose="020F0502020204030204" pitchFamily="34" charset="0"/>
                  </a:rPr>
                  <a:t>  </a:t>
                </a:r>
                <a:r>
                  <a:rPr lang="en-US" altLang="ko-KR" sz="1600" b="1" dirty="0">
                    <a:solidFill>
                      <a:srgbClr val="222222"/>
                    </a:solidFill>
                    <a:latin typeface="+mj-lt"/>
                    <a:ea typeface="AppleGothic" pitchFamily="2" charset="-127"/>
                    <a:cs typeface="Calibri" panose="020F0502020204030204" pitchFamily="34" charset="0"/>
                  </a:rPr>
                  <a:t>R</a:t>
                </a:r>
                <a:r>
                  <a:rPr lang="en-US" altLang="ko-KR" sz="1600" b="1" baseline="30000" dirty="0">
                    <a:solidFill>
                      <a:srgbClr val="222222"/>
                    </a:solidFill>
                    <a:latin typeface="+mj-lt"/>
                    <a:ea typeface="AppleGothic" pitchFamily="2" charset="-127"/>
                    <a:cs typeface="Calibri" panose="020F0502020204030204" pitchFamily="34" charset="0"/>
                  </a:rPr>
                  <a:t>n</a:t>
                </a:r>
                <a:r>
                  <a:rPr lang="ko-KR" altLang="en-US" sz="1600" b="1" dirty="0">
                    <a:solidFill>
                      <a:srgbClr val="222222"/>
                    </a:solidFill>
                    <a:latin typeface="+mj-lt"/>
                    <a:ea typeface="AppleGothic" pitchFamily="2" charset="-127"/>
                    <a:cs typeface="Calibri" panose="020F0502020204030204" pitchFamily="34" charset="0"/>
                  </a:rPr>
                  <a:t>에서 </a:t>
                </a:r>
                <a:r>
                  <a:rPr lang="ko-KR" altLang="en-US" sz="1600" b="1" dirty="0">
                    <a:solidFill>
                      <a:srgbClr val="0070C0"/>
                    </a:solidFill>
                    <a:latin typeface="+mj-lt"/>
                    <a:ea typeface="AppleGothic" pitchFamily="2" charset="-127"/>
                    <a:cs typeface="Calibri" panose="020F0502020204030204" pitchFamily="34" charset="0"/>
                  </a:rPr>
                  <a:t>정수 계수</a:t>
                </a:r>
                <a:r>
                  <a:rPr lang="en-US" altLang="ko-KR" sz="1600" b="1" dirty="0">
                    <a:solidFill>
                      <a:srgbClr val="0070C0"/>
                    </a:solidFill>
                    <a:latin typeface="+mj-lt"/>
                    <a:ea typeface="AppleGothic" pitchFamily="2" charset="-127"/>
                    <a:cs typeface="Calibri" panose="020F0502020204030204" pitchFamily="34" charset="0"/>
                  </a:rPr>
                  <a:t>(S</a:t>
                </a:r>
                <a:r>
                  <a:rPr lang="en-US" altLang="ko-KR" sz="2000" b="1" baseline="-25000" dirty="0">
                    <a:solidFill>
                      <a:srgbClr val="0070C0"/>
                    </a:solidFill>
                    <a:latin typeface="+mj-lt"/>
                    <a:ea typeface="AppleGothic" pitchFamily="2" charset="-127"/>
                    <a:cs typeface="Calibri" panose="020F0502020204030204" pitchFamily="34" charset="0"/>
                  </a:rPr>
                  <a:t>i</a:t>
                </a:r>
                <a:r>
                  <a:rPr lang="en-US" altLang="ko-KR" sz="1600" b="1" dirty="0">
                    <a:solidFill>
                      <a:srgbClr val="0070C0"/>
                    </a:solidFill>
                    <a:latin typeface="+mj-lt"/>
                    <a:ea typeface="AppleGothic" pitchFamily="2" charset="-127"/>
                    <a:cs typeface="Calibri" panose="020F0502020204030204" pitchFamily="34" charset="0"/>
                  </a:rPr>
                  <a:t>)</a:t>
                </a:r>
                <a:r>
                  <a:rPr lang="ko-KR" altLang="en-US" sz="1600" b="1" dirty="0" err="1">
                    <a:solidFill>
                      <a:srgbClr val="0070C0"/>
                    </a:solidFill>
                    <a:latin typeface="+mj-lt"/>
                    <a:ea typeface="AppleGothic" pitchFamily="2" charset="-127"/>
                    <a:cs typeface="Calibri" panose="020F0502020204030204" pitchFamily="34" charset="0"/>
                  </a:rPr>
                  <a:t>를</a:t>
                </a:r>
                <a:r>
                  <a:rPr lang="ko-KR" altLang="en-US" sz="1600" b="1" dirty="0">
                    <a:solidFill>
                      <a:srgbClr val="0070C0"/>
                    </a:solidFill>
                    <a:latin typeface="+mj-lt"/>
                    <a:ea typeface="AppleGothic" pitchFamily="2" charset="-127"/>
                    <a:cs typeface="Calibri" panose="020F0502020204030204" pitchFamily="34" charset="0"/>
                  </a:rPr>
                  <a:t> 갖는 모든 기저들</a:t>
                </a:r>
                <a:r>
                  <a:rPr lang="en-US" altLang="ko-KR" sz="1600" b="1" dirty="0">
                    <a:solidFill>
                      <a:srgbClr val="0070C0"/>
                    </a:solidFill>
                    <a:latin typeface="+mj-lt"/>
                    <a:ea typeface="AppleGothic" pitchFamily="2" charset="-127"/>
                    <a:cs typeface="Calibri" panose="020F0502020204030204" pitchFamily="34" charset="0"/>
                  </a:rPr>
                  <a:t>(a</a:t>
                </a:r>
                <a:r>
                  <a:rPr lang="en-US" altLang="ko-KR" sz="1600" b="1" baseline="-25000" dirty="0">
                    <a:solidFill>
                      <a:srgbClr val="0070C0"/>
                    </a:solidFill>
                    <a:latin typeface="+mj-lt"/>
                    <a:ea typeface="AppleGothic" pitchFamily="2" charset="-127"/>
                    <a:cs typeface="Calibri" panose="020F0502020204030204" pitchFamily="34" charset="0"/>
                  </a:rPr>
                  <a:t>i</a:t>
                </a:r>
                <a:r>
                  <a:rPr lang="en-US" altLang="ko-KR" sz="1600" b="1" dirty="0">
                    <a:solidFill>
                      <a:srgbClr val="0070C0"/>
                    </a:solidFill>
                    <a:latin typeface="+mj-lt"/>
                    <a:ea typeface="AppleGothic" pitchFamily="2" charset="-127"/>
                    <a:cs typeface="Calibri" panose="020F0502020204030204" pitchFamily="34" charset="0"/>
                  </a:rPr>
                  <a:t>)</a:t>
                </a:r>
                <a:r>
                  <a:rPr lang="ko-KR" altLang="en-US" sz="1600" b="1" dirty="0">
                    <a:solidFill>
                      <a:srgbClr val="0070C0"/>
                    </a:solidFill>
                    <a:latin typeface="+mj-lt"/>
                    <a:ea typeface="AppleGothic" pitchFamily="2" charset="-127"/>
                    <a:cs typeface="Calibri" panose="020F0502020204030204" pitchFamily="34" charset="0"/>
                  </a:rPr>
                  <a:t>의 선형 결합 </a:t>
                </a:r>
                <a:r>
                  <a:rPr lang="en-US" altLang="ko-KR" sz="1600" b="1" dirty="0">
                    <a:latin typeface="+mj-lt"/>
                    <a:ea typeface="AppleGothic" pitchFamily="2" charset="-127"/>
                    <a:cs typeface="Calibri" panose="020F0502020204030204" pitchFamily="34" charset="0"/>
                  </a:rPr>
                  <a:t>:</a:t>
                </a:r>
                <a:r>
                  <a:rPr lang="ko-KR" altLang="en-US" sz="1600" b="1" dirty="0">
                    <a:latin typeface="+mj-lt"/>
                    <a:ea typeface="AppleGothic" pitchFamily="2" charset="-127"/>
                    <a:cs typeface="Calibri" panose="020F0502020204030204" pitchFamily="34" charset="0"/>
                  </a:rPr>
                  <a:t> </a:t>
                </a:r>
                <a:r>
                  <a:rPr lang="en-US" altLang="ko-KR" sz="1600" b="1" dirty="0">
                    <a:latin typeface="+mj-lt"/>
                    <a:ea typeface="AppleGothic" pitchFamily="2" charset="-127"/>
                    <a:cs typeface="Calibri" panose="020F0502020204030204" pitchFamily="34" charset="0"/>
                    <a:sym typeface="Wingdings" pitchFamily="2" charset="2"/>
                  </a:rPr>
                  <a:t>R</a:t>
                </a:r>
                <a:r>
                  <a:rPr lang="en-US" altLang="ko-KR" sz="1600" b="1" baseline="30000" dirty="0">
                    <a:latin typeface="+mj-lt"/>
                    <a:ea typeface="AppleGothic" pitchFamily="2" charset="-127"/>
                    <a:cs typeface="Calibri" panose="020F0502020204030204" pitchFamily="34" charset="0"/>
                    <a:sym typeface="Wingdings" pitchFamily="2" charset="2"/>
                  </a:rPr>
                  <a:t>n</a:t>
                </a:r>
                <a:r>
                  <a:rPr lang="ko-KR" altLang="en-US" sz="1600" b="1" dirty="0">
                    <a:latin typeface="+mj-lt"/>
                    <a:ea typeface="AppleGothic" pitchFamily="2" charset="-127"/>
                    <a:cs typeface="Calibri" panose="020F0502020204030204" pitchFamily="34" charset="0"/>
                  </a:rPr>
                  <a:t>의 이산적 덧셈 </a:t>
                </a:r>
                <a:r>
                  <a:rPr lang="ko-KR" altLang="en-US" sz="1600" b="1" dirty="0" err="1">
                    <a:latin typeface="+mj-lt"/>
                    <a:ea typeface="AppleGothic" pitchFamily="2" charset="-127"/>
                    <a:cs typeface="Calibri" panose="020F0502020204030204" pitchFamily="34" charset="0"/>
                  </a:rPr>
                  <a:t>부분군</a:t>
                </a:r>
                <a:r>
                  <a:rPr lang="ko-KR" altLang="en-US" sz="1600" b="1" dirty="0">
                    <a:latin typeface="+mj-lt"/>
                    <a:ea typeface="AppleGothic" pitchFamily="2" charset="-127"/>
                    <a:cs typeface="Calibri" panose="020F0502020204030204" pitchFamily="34" charset="0"/>
                  </a:rPr>
                  <a:t>  </a:t>
                </a:r>
                <a:endParaRPr lang="en-US" altLang="ko-KR" sz="1600" b="1" dirty="0">
                  <a:latin typeface="+mj-lt"/>
                  <a:ea typeface="AppleGothic" pitchFamily="2" charset="-127"/>
                  <a:cs typeface="Calibri" panose="020F0502020204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b="1" dirty="0">
                    <a:solidFill>
                      <a:srgbClr val="222222"/>
                    </a:solidFill>
                    <a:latin typeface="+mj-lt"/>
                    <a:ea typeface="AppleGothic" pitchFamily="2" charset="-127"/>
                    <a:cs typeface="Calibri" panose="020F0502020204030204" pitchFamily="34" charset="0"/>
                    <a:sym typeface="Wingdings" pitchFamily="2" charset="2"/>
                  </a:rPr>
                  <a:t>  </a:t>
                </a:r>
                <a:r>
                  <a:rPr lang="en-US" altLang="ko-KR" sz="1600" b="1" dirty="0">
                    <a:solidFill>
                      <a:srgbClr val="222222"/>
                    </a:solidFill>
                    <a:latin typeface="+mj-lt"/>
                    <a:ea typeface="AppleGothic" pitchFamily="2" charset="-127"/>
                    <a:cs typeface="Calibri" panose="020F0502020204030204" pitchFamily="34" charset="0"/>
                    <a:sym typeface="Wingdings" pitchFamily="2" charset="2"/>
                  </a:rPr>
                  <a:t></a:t>
                </a:r>
                <a:r>
                  <a:rPr lang="ko-KR" altLang="en-US" sz="1600" b="1" dirty="0">
                    <a:solidFill>
                      <a:srgbClr val="222222"/>
                    </a:solidFill>
                    <a:latin typeface="+mj-lt"/>
                    <a:ea typeface="AppleGothic" pitchFamily="2" charset="-127"/>
                    <a:cs typeface="Calibri" panose="020F0502020204030204" pitchFamily="34" charset="0"/>
                    <a:sym typeface="Wingdings" pitchFamily="2" charset="2"/>
                  </a:rPr>
                  <a:t> </a:t>
                </a:r>
                <a:r>
                  <a:rPr lang="en-US" altLang="ko-KR" sz="1600" b="1" dirty="0">
                    <a:solidFill>
                      <a:srgbClr val="222222"/>
                    </a:solidFill>
                    <a:latin typeface="+mj-lt"/>
                    <a:ea typeface="AppleGothic" pitchFamily="2" charset="-127"/>
                    <a:cs typeface="Calibri" panose="020F0502020204030204" pitchFamily="34" charset="0"/>
                    <a:sym typeface="Wingdings" pitchFamily="2" charset="2"/>
                  </a:rPr>
                  <a:t>a</a:t>
                </a:r>
                <a:r>
                  <a:rPr lang="en-US" altLang="ko-KR" sz="2000" b="1" baseline="-25000" dirty="0">
                    <a:solidFill>
                      <a:srgbClr val="222222"/>
                    </a:solidFill>
                    <a:latin typeface="+mj-lt"/>
                    <a:ea typeface="AppleGothic" pitchFamily="2" charset="-127"/>
                    <a:cs typeface="Calibri" panose="020F0502020204030204" pitchFamily="34" charset="0"/>
                    <a:sym typeface="Wingdings" pitchFamily="2" charset="2"/>
                  </a:rPr>
                  <a:t>i </a:t>
                </a:r>
                <a:r>
                  <a:rPr lang="ko-KR" altLang="en-US" sz="1600" b="1" dirty="0">
                    <a:solidFill>
                      <a:srgbClr val="222222"/>
                    </a:solidFill>
                    <a:latin typeface="+mj-lt"/>
                    <a:ea typeface="AppleGothic" pitchFamily="2" charset="-127"/>
                    <a:cs typeface="Calibri" panose="020F0502020204030204" pitchFamily="34" charset="0"/>
                    <a:sym typeface="Wingdings" pitchFamily="2" charset="2"/>
                  </a:rPr>
                  <a:t>로 </a:t>
                </a:r>
                <a:r>
                  <a:rPr lang="en-US" altLang="ko-KR" sz="1600" b="1" dirty="0">
                    <a:solidFill>
                      <a:srgbClr val="222222"/>
                    </a:solidFill>
                    <a:latin typeface="+mj-lt"/>
                    <a:ea typeface="AppleGothic" pitchFamily="2" charset="-127"/>
                    <a:cs typeface="Calibri" panose="020F0502020204030204" pitchFamily="34" charset="0"/>
                    <a:sym typeface="Wingdings" pitchFamily="2" charset="2"/>
                  </a:rPr>
                  <a:t>vector space R</a:t>
                </a:r>
                <a:r>
                  <a:rPr lang="en-US" altLang="ko-KR" sz="1600" b="1" baseline="30000" dirty="0">
                    <a:solidFill>
                      <a:srgbClr val="222222"/>
                    </a:solidFill>
                    <a:latin typeface="+mj-lt"/>
                    <a:ea typeface="AppleGothic" pitchFamily="2" charset="-127"/>
                    <a:cs typeface="Calibri" panose="020F0502020204030204" pitchFamily="34" charset="0"/>
                    <a:sym typeface="Wingdings" pitchFamily="2" charset="2"/>
                  </a:rPr>
                  <a:t>n</a:t>
                </a:r>
                <a:r>
                  <a:rPr lang="ko-KR" altLang="en-US" sz="1600" b="1" dirty="0">
                    <a:solidFill>
                      <a:srgbClr val="222222"/>
                    </a:solidFill>
                    <a:latin typeface="+mj-lt"/>
                    <a:ea typeface="AppleGothic" pitchFamily="2" charset="-127"/>
                    <a:cs typeface="Calibri" panose="020F0502020204030204" pitchFamily="34" charset="0"/>
                    <a:sym typeface="Wingdings" pitchFamily="2" charset="2"/>
                  </a:rPr>
                  <a:t> 과 </a:t>
                </a:r>
                <a:r>
                  <a:rPr lang="en-US" altLang="ko-KR" sz="1600" b="1" dirty="0">
                    <a:solidFill>
                      <a:srgbClr val="222222"/>
                    </a:solidFill>
                    <a:latin typeface="+mj-lt"/>
                    <a:ea typeface="AppleGothic" pitchFamily="2" charset="-127"/>
                    <a:cs typeface="Calibri" panose="020F0502020204030204" pitchFamily="34" charset="0"/>
                    <a:sym typeface="Wingdings" pitchFamily="2" charset="2"/>
                  </a:rPr>
                  <a:t>L </a:t>
                </a:r>
                <a:r>
                  <a:rPr lang="ko-KR" altLang="en-US" sz="1600" b="1" dirty="0">
                    <a:solidFill>
                      <a:srgbClr val="222222"/>
                    </a:solidFill>
                    <a:latin typeface="+mj-lt"/>
                    <a:ea typeface="AppleGothic" pitchFamily="2" charset="-127"/>
                    <a:cs typeface="Calibri" panose="020F0502020204030204" pitchFamily="34" charset="0"/>
                    <a:sym typeface="Wingdings" pitchFamily="2" charset="2"/>
                  </a:rPr>
                  <a:t>생성</a:t>
                </a:r>
                <a:endParaRPr lang="en-US" altLang="ko-KR" sz="1600" b="1" dirty="0">
                  <a:solidFill>
                    <a:srgbClr val="222222"/>
                  </a:solidFill>
                  <a:latin typeface="+mj-lt"/>
                  <a:ea typeface="AppleGothic" pitchFamily="2" charset="-127"/>
                  <a:cs typeface="Calibri" panose="020F0502020204030204" pitchFamily="34" charset="0"/>
                  <a:sym typeface="Wingdings" pitchFamily="2" charset="2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46819C9-8522-404E-A5C8-04CD7F1F1F0E}"/>
                  </a:ext>
                </a:extLst>
              </p:cNvPr>
              <p:cNvSpPr txBox="1"/>
              <p:nvPr/>
            </p:nvSpPr>
            <p:spPr>
              <a:xfrm>
                <a:off x="533553" y="2731835"/>
                <a:ext cx="29527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2000" b="1" dirty="0">
                    <a:latin typeface="+mj-lt"/>
                  </a:rPr>
                  <a:t>:</a:t>
                </a:r>
                <a:endParaRPr kumimoji="1" lang="ko-KR" altLang="en-US" sz="2000" b="1" dirty="0">
                  <a:latin typeface="+mj-lt"/>
                </a:endParaRPr>
              </a:p>
            </p:txBody>
          </p:sp>
        </p:grp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14083D68-AF5F-2D48-8D8B-B93EC6486AE3}"/>
              </a:ext>
            </a:extLst>
          </p:cNvPr>
          <p:cNvGrpSpPr/>
          <p:nvPr/>
        </p:nvGrpSpPr>
        <p:grpSpPr>
          <a:xfrm>
            <a:off x="1773238" y="2757458"/>
            <a:ext cx="8475691" cy="2519805"/>
            <a:chOff x="1769206" y="3040487"/>
            <a:chExt cx="8475691" cy="2519805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B89C053D-71D5-EF46-AD8A-0589EF959312}"/>
                </a:ext>
              </a:extLst>
            </p:cNvPr>
            <p:cNvGrpSpPr/>
            <p:nvPr/>
          </p:nvGrpSpPr>
          <p:grpSpPr>
            <a:xfrm>
              <a:off x="1769206" y="3040487"/>
              <a:ext cx="5468211" cy="2185914"/>
              <a:chOff x="638637" y="2630386"/>
              <a:chExt cx="5468211" cy="2185914"/>
            </a:xfrm>
          </p:grpSpPr>
          <p:pic>
            <p:nvPicPr>
              <p:cNvPr id="30" name="그림 29">
                <a:extLst>
                  <a:ext uri="{FF2B5EF4-FFF2-40B4-BE49-F238E27FC236}">
                    <a16:creationId xmlns:a16="http://schemas.microsoft.com/office/drawing/2014/main" id="{E8C51692-CCD2-FB44-B869-BB3D4FA876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8637" y="2630386"/>
                <a:ext cx="3817652" cy="2185914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직사각형 34">
                    <a:extLst>
                      <a:ext uri="{FF2B5EF4-FFF2-40B4-BE49-F238E27FC236}">
                        <a16:creationId xmlns:a16="http://schemas.microsoft.com/office/drawing/2014/main" id="{683F3D9C-C16B-7E4C-9B02-6EA086C4DAA1}"/>
                      </a:ext>
                    </a:extLst>
                  </p:cNvPr>
                  <p:cNvSpPr/>
                  <p:nvPr/>
                </p:nvSpPr>
                <p:spPr>
                  <a:xfrm>
                    <a:off x="2099806" y="3167871"/>
                    <a:ext cx="53565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>
                      <a:latin typeface="+mj-lt"/>
                    </a:endParaRPr>
                  </a:p>
                </p:txBody>
              </p:sp>
            </mc:Choice>
            <mc:Fallback xmlns="">
              <p:sp>
                <p:nvSpPr>
                  <p:cNvPr id="35" name="직사각형 34">
                    <a:extLst>
                      <a:ext uri="{FF2B5EF4-FFF2-40B4-BE49-F238E27FC236}">
                        <a16:creationId xmlns:a16="http://schemas.microsoft.com/office/drawing/2014/main" id="{683F3D9C-C16B-7E4C-9B02-6EA086C4DAA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99806" y="3167871"/>
                    <a:ext cx="535659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612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직사각형 39">
                    <a:extLst>
                      <a:ext uri="{FF2B5EF4-FFF2-40B4-BE49-F238E27FC236}">
                        <a16:creationId xmlns:a16="http://schemas.microsoft.com/office/drawing/2014/main" id="{7A6E005E-E253-A749-AD7A-8787E42C1AE8}"/>
                      </a:ext>
                    </a:extLst>
                  </p:cNvPr>
                  <p:cNvSpPr/>
                  <p:nvPr/>
                </p:nvSpPr>
                <p:spPr>
                  <a:xfrm>
                    <a:off x="2925763" y="3167871"/>
                    <a:ext cx="53033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>
                      <a:latin typeface="+mj-lt"/>
                    </a:endParaRPr>
                  </a:p>
                </p:txBody>
              </p:sp>
            </mc:Choice>
            <mc:Fallback xmlns="">
              <p:sp>
                <p:nvSpPr>
                  <p:cNvPr id="40" name="직사각형 39">
                    <a:extLst>
                      <a:ext uri="{FF2B5EF4-FFF2-40B4-BE49-F238E27FC236}">
                        <a16:creationId xmlns:a16="http://schemas.microsoft.com/office/drawing/2014/main" id="{7A6E005E-E253-A749-AD7A-8787E42C1AE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5763" y="3167871"/>
                    <a:ext cx="530338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612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직사각형 40">
                    <a:extLst>
                      <a:ext uri="{FF2B5EF4-FFF2-40B4-BE49-F238E27FC236}">
                        <a16:creationId xmlns:a16="http://schemas.microsoft.com/office/drawing/2014/main" id="{BC5A32CA-C579-5945-8A2B-78018B463E4E}"/>
                      </a:ext>
                    </a:extLst>
                  </p:cNvPr>
                  <p:cNvSpPr/>
                  <p:nvPr/>
                </p:nvSpPr>
                <p:spPr>
                  <a:xfrm>
                    <a:off x="4869295" y="3429000"/>
                    <a:ext cx="1237553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/>
                          </m:sSub>
                          <m:r>
                            <a:rPr kumimoji="1" lang="en-US" altLang="ko-KR" b="0" i="0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m:rPr>
                              <m:sty m:val="p"/>
                            </m:rPr>
                            <a:rPr kumimoji="1" lang="en-US" altLang="ko-KR" b="0" i="0" smtClean="0">
                              <a:latin typeface="Cambria Math" panose="02040503050406030204" pitchFamily="18" charset="0"/>
                            </a:rPr>
                            <m:t>lattice</m:t>
                          </m:r>
                        </m:oMath>
                      </m:oMathPara>
                    </a14:m>
                    <a:endParaRPr lang="ko-KR" altLang="en-US" dirty="0">
                      <a:latin typeface="+mj-lt"/>
                    </a:endParaRPr>
                  </a:p>
                </p:txBody>
              </p:sp>
            </mc:Choice>
            <mc:Fallback xmlns="">
              <p:sp>
                <p:nvSpPr>
                  <p:cNvPr id="41" name="직사각형 40">
                    <a:extLst>
                      <a:ext uri="{FF2B5EF4-FFF2-40B4-BE49-F238E27FC236}">
                        <a16:creationId xmlns:a16="http://schemas.microsoft.com/office/drawing/2014/main" id="{BC5A32CA-C579-5945-8A2B-78018B463E4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69295" y="3429000"/>
                    <a:ext cx="1237553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" name="직선 화살표 연결선 42">
                <a:extLst>
                  <a:ext uri="{FF2B5EF4-FFF2-40B4-BE49-F238E27FC236}">
                    <a16:creationId xmlns:a16="http://schemas.microsoft.com/office/drawing/2014/main" id="{CE441A6A-A46D-1145-9149-1A0B87DC331B}"/>
                  </a:ext>
                </a:extLst>
              </p:cNvPr>
              <p:cNvCxnSpPr>
                <a:cxnSpLocks/>
                <a:endCxn id="41" idx="1"/>
              </p:cNvCxnSpPr>
              <p:nvPr/>
            </p:nvCxnSpPr>
            <p:spPr>
              <a:xfrm>
                <a:off x="4364994" y="3089241"/>
                <a:ext cx="504301" cy="524425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D1D22EC4-D59D-3D44-A00E-DF0F0DCAB50F}"/>
                  </a:ext>
                </a:extLst>
              </p:cNvPr>
              <p:cNvCxnSpPr>
                <a:cxnSpLocks/>
                <a:endCxn id="41" idx="1"/>
              </p:cNvCxnSpPr>
              <p:nvPr/>
            </p:nvCxnSpPr>
            <p:spPr>
              <a:xfrm>
                <a:off x="3869107" y="3537203"/>
                <a:ext cx="1000188" cy="76463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화살표 연결선 49">
                <a:extLst>
                  <a:ext uri="{FF2B5EF4-FFF2-40B4-BE49-F238E27FC236}">
                    <a16:creationId xmlns:a16="http://schemas.microsoft.com/office/drawing/2014/main" id="{2449F192-392A-5A46-AE34-7DB98B93CFCD}"/>
                  </a:ext>
                </a:extLst>
              </p:cNvPr>
              <p:cNvCxnSpPr>
                <a:cxnSpLocks/>
                <a:endCxn id="41" idx="1"/>
              </p:cNvCxnSpPr>
              <p:nvPr/>
            </p:nvCxnSpPr>
            <p:spPr>
              <a:xfrm flipV="1">
                <a:off x="3914019" y="3613666"/>
                <a:ext cx="955276" cy="735784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B60F926B-F1BF-4240-AE3B-4BC1D78A8C68}"/>
                    </a:ext>
                  </a:extLst>
                </p:cNvPr>
                <p:cNvSpPr/>
                <p:nvPr/>
              </p:nvSpPr>
              <p:spPr>
                <a:xfrm>
                  <a:off x="7155012" y="3839101"/>
                  <a:ext cx="30898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= </m:t>
                            </m:r>
                            <m:r>
                              <a:rPr kumimoji="1" lang="en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ko-KR" b="0" i="0" smtClean="0">
                            <a:latin typeface="Cambria Math" panose="02040503050406030204" pitchFamily="18" charset="0"/>
                          </a:rPr>
                          <m:t>+ …+</m:t>
                        </m:r>
                        <m:sSub>
                          <m:sSubPr>
                            <m:ctrlPr>
                              <a:rPr kumimoji="1" lang="en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kumimoji="1" lang="en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B60F926B-F1BF-4240-AE3B-4BC1D78A8C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5012" y="3839101"/>
                  <a:ext cx="3089885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C161E33-B00A-6043-90F1-2F365B4F9787}"/>
                </a:ext>
              </a:extLst>
            </p:cNvPr>
            <p:cNvSpPr txBox="1"/>
            <p:nvPr/>
          </p:nvSpPr>
          <p:spPr>
            <a:xfrm>
              <a:off x="1825451" y="5283293"/>
              <a:ext cx="5316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dirty="0" err="1">
                  <a:latin typeface="+mj-lt"/>
                </a:rPr>
                <a:t>기저벡터들</a:t>
              </a:r>
              <a:r>
                <a:rPr kumimoji="1" lang="en-US" altLang="ko-KR" sz="1200" dirty="0">
                  <a:latin typeface="+mj-lt"/>
                </a:rPr>
                <a:t>(a</a:t>
              </a:r>
              <a:r>
                <a:rPr kumimoji="1" lang="en-US" altLang="ko-KR" sz="1200" baseline="-25000" dirty="0">
                  <a:latin typeface="+mj-lt"/>
                </a:rPr>
                <a:t>i</a:t>
              </a:r>
              <a:r>
                <a:rPr kumimoji="1" lang="en-US" altLang="ko-KR" sz="1200" dirty="0">
                  <a:latin typeface="+mj-lt"/>
                </a:rPr>
                <a:t>)</a:t>
              </a:r>
              <a:r>
                <a:rPr kumimoji="1" lang="ko-KR" altLang="en-US" sz="1200" dirty="0">
                  <a:latin typeface="+mj-lt"/>
                </a:rPr>
                <a:t>이 </a:t>
              </a:r>
              <a:r>
                <a:rPr kumimoji="1" lang="ko-KR" altLang="en-US" sz="1200" dirty="0" err="1">
                  <a:latin typeface="+mj-lt"/>
                </a:rPr>
                <a:t>선형결합되어</a:t>
              </a:r>
              <a:r>
                <a:rPr kumimoji="1" lang="ko-KR" altLang="en-US" sz="1200" dirty="0">
                  <a:latin typeface="+mj-lt"/>
                </a:rPr>
                <a:t> 이루는 점들</a:t>
              </a:r>
              <a:r>
                <a:rPr kumimoji="1" lang="en-US" altLang="ko-KR" sz="1200" dirty="0">
                  <a:latin typeface="+mj-lt"/>
                </a:rPr>
                <a:t>(b)</a:t>
              </a:r>
              <a:r>
                <a:rPr kumimoji="1" lang="ko-KR" altLang="en-US" sz="1200" dirty="0">
                  <a:latin typeface="+mj-lt"/>
                </a:rPr>
                <a:t>의 집합</a:t>
              </a:r>
              <a:endParaRPr kumimoji="1" lang="en-US" altLang="ko-KR" sz="1200" dirty="0">
                <a:latin typeface="+mj-lt"/>
              </a:endParaRP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58C1FF49-FB18-AE41-8D03-C47D498ACFB5}"/>
              </a:ext>
            </a:extLst>
          </p:cNvPr>
          <p:cNvSpPr txBox="1"/>
          <p:nvPr/>
        </p:nvSpPr>
        <p:spPr>
          <a:xfrm>
            <a:off x="6393720" y="4168745"/>
            <a:ext cx="5316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 err="1">
                <a:latin typeface="+mj-lt"/>
              </a:rPr>
              <a:t>선형독립</a:t>
            </a:r>
            <a:r>
              <a:rPr kumimoji="1" lang="ko-KR" altLang="en-US" sz="1400" dirty="0">
                <a:latin typeface="+mj-lt"/>
              </a:rPr>
              <a:t> </a:t>
            </a:r>
            <a:r>
              <a:rPr kumimoji="1" lang="en-US" altLang="ko-KR" sz="1400" dirty="0">
                <a:latin typeface="+mj-lt"/>
                <a:sym typeface="Wingdings" pitchFamily="2" charset="2"/>
              </a:rPr>
              <a:t></a:t>
            </a:r>
            <a:r>
              <a:rPr kumimoji="1" lang="ko-KR" altLang="en-US" sz="1400" dirty="0">
                <a:latin typeface="+mj-lt"/>
                <a:sym typeface="Wingdings" pitchFamily="2" charset="2"/>
              </a:rPr>
              <a:t> </a:t>
            </a:r>
            <a:r>
              <a:rPr kumimoji="1" lang="ko-KR" altLang="en-US" sz="1400" dirty="0" err="1">
                <a:latin typeface="+mj-lt"/>
              </a:rPr>
              <a:t>선형결합</a:t>
            </a:r>
            <a:r>
              <a:rPr kumimoji="1" lang="ko-KR" altLang="en-US" sz="1400" dirty="0">
                <a:latin typeface="+mj-lt"/>
              </a:rPr>
              <a:t> 시</a:t>
            </a:r>
            <a:r>
              <a:rPr kumimoji="1" lang="en-US" altLang="ko-KR" sz="1400" dirty="0">
                <a:latin typeface="+mj-lt"/>
              </a:rPr>
              <a:t>,</a:t>
            </a:r>
            <a:r>
              <a:rPr kumimoji="1" lang="ko-KR" altLang="en-US" sz="1400" dirty="0">
                <a:latin typeface="+mj-lt"/>
              </a:rPr>
              <a:t> 유일한 벡터로 표현됨</a:t>
            </a:r>
            <a:endParaRPr kumimoji="1" lang="en-US" altLang="ko-KR" sz="1400" dirty="0">
              <a:latin typeface="+mj-lt"/>
            </a:endParaRPr>
          </a:p>
        </p:txBody>
      </p:sp>
      <p:sp>
        <p:nvSpPr>
          <p:cNvPr id="111" name="액자 110">
            <a:extLst>
              <a:ext uri="{FF2B5EF4-FFF2-40B4-BE49-F238E27FC236}">
                <a16:creationId xmlns:a16="http://schemas.microsoft.com/office/drawing/2014/main" id="{F212FEDB-1343-4645-AE87-B45B583DC7A2}"/>
              </a:ext>
            </a:extLst>
          </p:cNvPr>
          <p:cNvSpPr/>
          <p:nvPr/>
        </p:nvSpPr>
        <p:spPr>
          <a:xfrm>
            <a:off x="5998622" y="3554198"/>
            <a:ext cx="358871" cy="369332"/>
          </a:xfrm>
          <a:prstGeom prst="frame">
            <a:avLst>
              <a:gd name="adj1" fmla="val 3146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3" name="위로 굽은 화살표[B] 112">
            <a:extLst>
              <a:ext uri="{FF2B5EF4-FFF2-40B4-BE49-F238E27FC236}">
                <a16:creationId xmlns:a16="http://schemas.microsoft.com/office/drawing/2014/main" id="{628D9939-3A3E-4944-9C3C-8B39DC15FCEC}"/>
              </a:ext>
            </a:extLst>
          </p:cNvPr>
          <p:cNvSpPr/>
          <p:nvPr/>
        </p:nvSpPr>
        <p:spPr>
          <a:xfrm rot="5400000">
            <a:off x="6056108" y="4013128"/>
            <a:ext cx="447305" cy="268109"/>
          </a:xfrm>
          <a:prstGeom prst="bentUpArrow">
            <a:avLst>
              <a:gd name="adj1" fmla="val 0"/>
              <a:gd name="adj2" fmla="val 14768"/>
              <a:gd name="adj3" fmla="val 26309"/>
            </a:avLst>
          </a:prstGeom>
          <a:solidFill>
            <a:srgbClr val="0070C0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computational problems on lattices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728" y="1931622"/>
            <a:ext cx="8599434" cy="2616365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kumimoji="1" lang="en-US" altLang="ko-KR" sz="1500" dirty="0">
                <a:latin typeface="+mj-lt"/>
              </a:rPr>
              <a:t>A</a:t>
            </a:r>
            <a:r>
              <a:rPr kumimoji="1" lang="en-US" altLang="ko-KR" sz="1200" dirty="0">
                <a:latin typeface="+mj-lt"/>
              </a:rPr>
              <a:t>(L</a:t>
            </a:r>
            <a:r>
              <a:rPr kumimoji="1" lang="ko-KR" altLang="en-US" sz="1200" dirty="0">
                <a:latin typeface="+mj-lt"/>
              </a:rPr>
              <a:t>의 </a:t>
            </a:r>
            <a:r>
              <a:rPr kumimoji="1" lang="en-US" altLang="ko-KR" sz="1200" dirty="0">
                <a:latin typeface="+mj-lt"/>
              </a:rPr>
              <a:t>basis)</a:t>
            </a:r>
            <a:r>
              <a:rPr kumimoji="1" lang="ko-KR" altLang="en-US" sz="1500" dirty="0">
                <a:latin typeface="+mj-lt"/>
              </a:rPr>
              <a:t>가 주어지고</a:t>
            </a:r>
            <a:r>
              <a:rPr kumimoji="1" lang="en-US" altLang="ko-KR" sz="1500" dirty="0">
                <a:latin typeface="+mj-lt"/>
              </a:rPr>
              <a:t>,</a:t>
            </a:r>
            <a:r>
              <a:rPr kumimoji="1" lang="ko-KR" altLang="en-US" sz="1500" dirty="0">
                <a:latin typeface="+mj-lt"/>
              </a:rPr>
              <a:t> </a:t>
            </a:r>
            <a:r>
              <a:rPr kumimoji="1" lang="ko-KR" altLang="en-US" sz="1500" dirty="0" err="1">
                <a:latin typeface="+mj-lt"/>
              </a:rPr>
              <a:t>선형결합</a:t>
            </a:r>
            <a:r>
              <a:rPr kumimoji="1" lang="ko-KR" altLang="en-US" sz="1500" dirty="0">
                <a:latin typeface="+mj-lt"/>
              </a:rPr>
              <a:t> 통해 </a:t>
            </a:r>
            <a:r>
              <a:rPr kumimoji="1" lang="en-US" altLang="ko-KR" sz="1500" dirty="0">
                <a:latin typeface="+mj-lt"/>
              </a:rPr>
              <a:t>A</a:t>
            </a:r>
            <a:r>
              <a:rPr kumimoji="1" lang="ko-KR" altLang="en-US" sz="1500" dirty="0">
                <a:latin typeface="+mj-lt"/>
              </a:rPr>
              <a:t>로 격자 위의 점들인 </a:t>
            </a:r>
            <a:r>
              <a:rPr kumimoji="1" lang="en-US" altLang="ko-KR" sz="1500" dirty="0">
                <a:latin typeface="+mj-lt"/>
              </a:rPr>
              <a:t>b</a:t>
            </a:r>
            <a:r>
              <a:rPr kumimoji="1" lang="ko-KR" altLang="en-US" sz="1500" dirty="0" err="1">
                <a:latin typeface="+mj-lt"/>
              </a:rPr>
              <a:t>를</a:t>
            </a:r>
            <a:r>
              <a:rPr kumimoji="1" lang="ko-KR" altLang="en-US" sz="1500" dirty="0">
                <a:latin typeface="+mj-lt"/>
              </a:rPr>
              <a:t> 생성할 때의 계수는 </a:t>
            </a:r>
            <a:r>
              <a:rPr kumimoji="1" lang="en-US" altLang="ko-KR" sz="1500" dirty="0">
                <a:latin typeface="+mj-lt"/>
              </a:rPr>
              <a:t>S</a:t>
            </a:r>
            <a:r>
              <a:rPr kumimoji="1" lang="en-US" altLang="ko-KR" sz="1500" baseline="-25000" dirty="0">
                <a:latin typeface="+mj-lt"/>
              </a:rPr>
              <a:t>i</a:t>
            </a:r>
            <a:r>
              <a:rPr kumimoji="1" lang="ko-KR" altLang="en-US" sz="1500" dirty="0">
                <a:latin typeface="+mj-lt"/>
              </a:rPr>
              <a:t> </a:t>
            </a:r>
            <a:endParaRPr kumimoji="1" lang="en-US" altLang="ko-KR" sz="1500" dirty="0"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endParaRPr kumimoji="1" lang="en-US" altLang="ko-KR" sz="100" dirty="0"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sz="1400" b="1" dirty="0">
                <a:solidFill>
                  <a:srgbClr val="002060"/>
                </a:solidFill>
                <a:latin typeface="+mj-lt"/>
              </a:rPr>
              <a:t>Shortest Vector Problem (SVP) </a:t>
            </a:r>
            <a:r>
              <a:rPr kumimoji="1" lang="en-US" altLang="ko-KR" sz="1400" dirty="0">
                <a:latin typeface="+mj-lt"/>
              </a:rPr>
              <a:t/>
            </a:r>
            <a:br>
              <a:rPr kumimoji="1" lang="en-US" altLang="ko-KR" sz="1400" dirty="0">
                <a:latin typeface="+mj-lt"/>
              </a:rPr>
            </a:br>
            <a:r>
              <a:rPr kumimoji="1" lang="en-US" altLang="ko-KR" sz="1400" dirty="0">
                <a:latin typeface="+mj-lt"/>
              </a:rPr>
              <a:t>: </a:t>
            </a:r>
            <a:r>
              <a:rPr lang="ko-KR" altLang="en-US" sz="1400" dirty="0"/>
              <a:t>격자 위의 가장 짧은 </a:t>
            </a:r>
            <a:r>
              <a:rPr lang="en-US" altLang="ko-KR" sz="1400" dirty="0"/>
              <a:t>0</a:t>
            </a:r>
            <a:r>
              <a:rPr lang="ko-KR" altLang="en-US" sz="1400" dirty="0"/>
              <a:t>이 아닌</a:t>
            </a:r>
            <a:r>
              <a:rPr lang="en-US" altLang="ko-KR" sz="1400" dirty="0"/>
              <a:t> </a:t>
            </a:r>
            <a:r>
              <a:rPr lang="ko-KR" altLang="en-US" sz="1400" dirty="0"/>
              <a:t>벡터는 무엇인가</a:t>
            </a:r>
            <a:r>
              <a:rPr lang="en-US" altLang="ko-KR" sz="1400" dirty="0"/>
              <a:t>?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kumimoji="1" lang="en-US" altLang="ko-KR" sz="1400" dirty="0">
                <a:latin typeface="+mj-lt"/>
              </a:rPr>
              <a:t>      : SVP</a:t>
            </a:r>
            <a:r>
              <a:rPr kumimoji="1" lang="ko-KR" altLang="en-US" sz="1400" dirty="0">
                <a:latin typeface="+mj-lt"/>
              </a:rPr>
              <a:t>가 어려우면 </a:t>
            </a:r>
            <a:r>
              <a:rPr kumimoji="1" lang="en-US" altLang="ko-KR" sz="1400" dirty="0">
                <a:latin typeface="+mj-lt"/>
              </a:rPr>
              <a:t>LWE</a:t>
            </a:r>
            <a:r>
              <a:rPr kumimoji="1" lang="ko-KR" altLang="en-US" sz="1400" dirty="0">
                <a:latin typeface="+mj-lt"/>
              </a:rPr>
              <a:t>도 어려움</a:t>
            </a:r>
            <a:endParaRPr kumimoji="1" lang="en-US" altLang="ko-KR" sz="1400" dirty="0"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endParaRPr kumimoji="1" lang="en-US" altLang="ko-KR" sz="500" dirty="0"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sz="1400" b="1" dirty="0">
                <a:solidFill>
                  <a:srgbClr val="002060"/>
                </a:solidFill>
                <a:latin typeface="+mj-lt"/>
              </a:rPr>
              <a:t>Closest Vector Problem (CVP) </a:t>
            </a:r>
            <a:r>
              <a:rPr kumimoji="1" lang="en-US" altLang="ko-KR" sz="1400" dirty="0">
                <a:solidFill>
                  <a:srgbClr val="002060"/>
                </a:solidFill>
                <a:latin typeface="+mj-lt"/>
              </a:rPr>
              <a:t/>
            </a:r>
            <a:br>
              <a:rPr kumimoji="1" lang="en-US" altLang="ko-KR" sz="1400" dirty="0">
                <a:solidFill>
                  <a:srgbClr val="002060"/>
                </a:solidFill>
                <a:latin typeface="+mj-lt"/>
              </a:rPr>
            </a:br>
            <a:r>
              <a:rPr kumimoji="1" lang="en-US" altLang="ko-KR" sz="1400" dirty="0">
                <a:latin typeface="+mj-lt"/>
              </a:rPr>
              <a:t>: </a:t>
            </a:r>
            <a:r>
              <a:rPr lang="ko-KR" altLang="en-US" sz="1400" dirty="0"/>
              <a:t>주어진 벡터와 가장 가까운 격자 위의 벡터는 무엇인가</a:t>
            </a:r>
            <a:r>
              <a:rPr lang="en-US" altLang="ko-KR" sz="1400" dirty="0"/>
              <a:t>?</a:t>
            </a:r>
            <a:endParaRPr kumimoji="1" lang="en-US" altLang="ko-KR" sz="1400" dirty="0">
              <a:latin typeface="+mj-lt"/>
            </a:endParaRPr>
          </a:p>
        </p:txBody>
      </p:sp>
      <p:sp>
        <p:nvSpPr>
          <p:cNvPr id="5" name="AutoShape 3" descr="\mathbb {Z} ">
            <a:extLst>
              <a:ext uri="{FF2B5EF4-FFF2-40B4-BE49-F238E27FC236}">
                <a16:creationId xmlns:a16="http://schemas.microsoft.com/office/drawing/2014/main" id="{502D25B0-9793-2D42-B264-1BE5AA9F96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73238" y="-1227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+mj-lt"/>
            </a:endParaRPr>
          </a:p>
        </p:txBody>
      </p:sp>
      <p:sp>
        <p:nvSpPr>
          <p:cNvPr id="6" name="AutoShape 4" descr="\mathbb {R} ^{n}">
            <a:extLst>
              <a:ext uri="{FF2B5EF4-FFF2-40B4-BE49-F238E27FC236}">
                <a16:creationId xmlns:a16="http://schemas.microsoft.com/office/drawing/2014/main" id="{1B300C89-6E7D-474A-BE95-591F98E733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73363" y="-1227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+mj-lt"/>
            </a:endParaRPr>
          </a:p>
        </p:txBody>
      </p:sp>
      <p:sp>
        <p:nvSpPr>
          <p:cNvPr id="7" name="AutoShape 5" descr="B=\{{\mathbf  {v}}_{1},\ldots ,{\mathbf  {v}}_{n}\}">
            <a:extLst>
              <a:ext uri="{FF2B5EF4-FFF2-40B4-BE49-F238E27FC236}">
                <a16:creationId xmlns:a16="http://schemas.microsoft.com/office/drawing/2014/main" id="{100D62AF-9563-7443-BFDB-9D3A8C1C42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6488" y="-9366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+mj-lt"/>
            </a:endParaRPr>
          </a:p>
        </p:txBody>
      </p:sp>
      <p:sp>
        <p:nvSpPr>
          <p:cNvPr id="8" name="AutoShape 6" descr="{\mathcal {L}}">
            <a:extLst>
              <a:ext uri="{FF2B5EF4-FFF2-40B4-BE49-F238E27FC236}">
                <a16:creationId xmlns:a16="http://schemas.microsoft.com/office/drawing/2014/main" id="{4148DC60-FAD0-FD4E-A694-89CC249EED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05800" y="-9366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+mj-lt"/>
            </a:endParaRPr>
          </a:p>
        </p:txBody>
      </p:sp>
      <p:sp>
        <p:nvSpPr>
          <p:cNvPr id="9" name="AutoShape 7" descr="{\mathcal  {L}}=\left\{\sum _{{i=1}}^{{n}}a_{i}{\mathbf  {v}}_{i}\quad |\quad a_{i}\in R,{\mathbf  {v}}_{i}\in B\right\}.">
            <a:extLst>
              <a:ext uri="{FF2B5EF4-FFF2-40B4-BE49-F238E27FC236}">
                <a16:creationId xmlns:a16="http://schemas.microsoft.com/office/drawing/2014/main" id="{C1B1AC4C-88E7-5D4B-ABD4-08B43A5990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6850" y="-6477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+mj-lt"/>
            </a:endParaRPr>
          </a:p>
        </p:txBody>
      </p:sp>
      <p:sp>
        <p:nvSpPr>
          <p:cNvPr id="10" name="AutoShape 8" descr="GL_{n}(R)">
            <a:extLst>
              <a:ext uri="{FF2B5EF4-FFF2-40B4-BE49-F238E27FC236}">
                <a16:creationId xmlns:a16="http://schemas.microsoft.com/office/drawing/2014/main" id="{82EE3CEF-9C67-EC49-B74F-ED35CD8B4C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78625" y="-3571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+mj-lt"/>
            </a:endParaRPr>
          </a:p>
        </p:txBody>
      </p:sp>
      <p:sp>
        <p:nvSpPr>
          <p:cNvPr id="11" name="AutoShape 9" descr="T^{-1}">
            <a:extLst>
              <a:ext uri="{FF2B5EF4-FFF2-40B4-BE49-F238E27FC236}">
                <a16:creationId xmlns:a16="http://schemas.microsoft.com/office/drawing/2014/main" id="{02EE0974-5A10-E74C-8E76-D5335F9DCF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435013" y="-3571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+mj-lt"/>
            </a:endParaRPr>
          </a:p>
        </p:txBody>
      </p:sp>
      <p:sp>
        <p:nvSpPr>
          <p:cNvPr id="12" name="AutoShape 10" descr="R^{*}">
            <a:extLst>
              <a:ext uri="{FF2B5EF4-FFF2-40B4-BE49-F238E27FC236}">
                <a16:creationId xmlns:a16="http://schemas.microsoft.com/office/drawing/2014/main" id="{3C9F9367-C8D7-1E48-A6C8-4FE7C050D6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732375" y="-3571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+mj-lt"/>
            </a:endParaRPr>
          </a:p>
        </p:txBody>
      </p:sp>
      <p:sp>
        <p:nvSpPr>
          <p:cNvPr id="13" name="AutoShape 11" descr="{\mathcal  {L}}^{*}=\{{\mathbf  {v}}\in V\quad |\quad \langle {\mathbf  {v}},{\mathbf  {x}}\rangle \in R,\forall {\mathbf  {x}}\in {\mathcal  {L}}\}">
            <a:extLst>
              <a:ext uri="{FF2B5EF4-FFF2-40B4-BE49-F238E27FC236}">
                <a16:creationId xmlns:a16="http://schemas.microsoft.com/office/drawing/2014/main" id="{29850E5C-912C-6440-9667-B536E0BA7E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6850" y="2365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+mj-lt"/>
            </a:endParaRPr>
          </a:p>
        </p:txBody>
      </p:sp>
      <p:sp>
        <p:nvSpPr>
          <p:cNvPr id="14" name="AutoShape 12" descr="{\mathcal  {L}}^{*}=\{{\mathbf  {v}}\in V\quad |\quad \langle {\mathbf  {v}},{\mathbf  {v}}_{i}\rangle \in R\}.">
            <a:extLst>
              <a:ext uri="{FF2B5EF4-FFF2-40B4-BE49-F238E27FC236}">
                <a16:creationId xmlns:a16="http://schemas.microsoft.com/office/drawing/2014/main" id="{62D53DDE-53F4-EE41-81D4-0634D6205E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6850" y="6778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latin typeface="+mj-lt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BC7D3C1-5844-2548-BFC2-CA4FFA9E6B70}"/>
              </a:ext>
            </a:extLst>
          </p:cNvPr>
          <p:cNvGrpSpPr/>
          <p:nvPr/>
        </p:nvGrpSpPr>
        <p:grpSpPr>
          <a:xfrm>
            <a:off x="592088" y="1561422"/>
            <a:ext cx="3418200" cy="3458294"/>
            <a:chOff x="733547" y="2500105"/>
            <a:chExt cx="3418200" cy="34582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210CFE6E-0E36-7A40-BD07-40A27E0CBF6B}"/>
                    </a:ext>
                  </a:extLst>
                </p:cNvPr>
                <p:cNvSpPr/>
                <p:nvPr/>
              </p:nvSpPr>
              <p:spPr>
                <a:xfrm>
                  <a:off x="1935764" y="5558289"/>
                  <a:ext cx="128144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ko-KR" altLang="en-US" sz="2000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210CFE6E-0E36-7A40-BD07-40A27E0CBF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5764" y="5558289"/>
                  <a:ext cx="1281440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562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6CC5FB06-F614-D741-8E2D-5921980CDDD0}"/>
                </a:ext>
              </a:extLst>
            </p:cNvPr>
            <p:cNvGrpSpPr/>
            <p:nvPr/>
          </p:nvGrpSpPr>
          <p:grpSpPr>
            <a:xfrm>
              <a:off x="733547" y="2500105"/>
              <a:ext cx="3418200" cy="2743023"/>
              <a:chOff x="2773363" y="2464368"/>
              <a:chExt cx="3418200" cy="2743023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85CDB104-AFA0-DA4A-8DA4-D6DD2A2D7675}"/>
                  </a:ext>
                </a:extLst>
              </p:cNvPr>
              <p:cNvGrpSpPr/>
              <p:nvPr/>
            </p:nvGrpSpPr>
            <p:grpSpPr>
              <a:xfrm>
                <a:off x="2773363" y="2464368"/>
                <a:ext cx="3418200" cy="2743023"/>
                <a:chOff x="6259961" y="2637002"/>
                <a:chExt cx="3418200" cy="2743023"/>
              </a:xfrm>
            </p:grpSpPr>
            <p:grpSp>
              <p:nvGrpSpPr>
                <p:cNvPr id="16" name="그룹 15">
                  <a:extLst>
                    <a:ext uri="{FF2B5EF4-FFF2-40B4-BE49-F238E27FC236}">
                      <a16:creationId xmlns:a16="http://schemas.microsoft.com/office/drawing/2014/main" id="{E2DCAA36-65E0-EC46-B55A-B764D22ED591}"/>
                    </a:ext>
                  </a:extLst>
                </p:cNvPr>
                <p:cNvGrpSpPr/>
                <p:nvPr/>
              </p:nvGrpSpPr>
              <p:grpSpPr>
                <a:xfrm>
                  <a:off x="6259961" y="2637002"/>
                  <a:ext cx="3368359" cy="2634849"/>
                  <a:chOff x="6742897" y="2323832"/>
                  <a:chExt cx="3368359" cy="2547401"/>
                </a:xfrm>
              </p:grpSpPr>
              <p:sp>
                <p:nvSpPr>
                  <p:cNvPr id="20" name="액자 19">
                    <a:extLst>
                      <a:ext uri="{FF2B5EF4-FFF2-40B4-BE49-F238E27FC236}">
                        <a16:creationId xmlns:a16="http://schemas.microsoft.com/office/drawing/2014/main" id="{1E0F6D61-5037-5C4C-A779-8EC3BBC0DE55}"/>
                      </a:ext>
                    </a:extLst>
                  </p:cNvPr>
                  <p:cNvSpPr/>
                  <p:nvPr/>
                </p:nvSpPr>
                <p:spPr>
                  <a:xfrm>
                    <a:off x="6742897" y="2690666"/>
                    <a:ext cx="504302" cy="2180567"/>
                  </a:xfrm>
                  <a:prstGeom prst="frame">
                    <a:avLst>
                      <a:gd name="adj1" fmla="val 10097"/>
                    </a:avLst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solidFill>
                        <a:schemeClr val="tx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21" name="액자 20">
                    <a:extLst>
                      <a:ext uri="{FF2B5EF4-FFF2-40B4-BE49-F238E27FC236}">
                        <a16:creationId xmlns:a16="http://schemas.microsoft.com/office/drawing/2014/main" id="{A4FDB850-6928-5148-BA3A-AD99D5C5B5CA}"/>
                      </a:ext>
                    </a:extLst>
                  </p:cNvPr>
                  <p:cNvSpPr/>
                  <p:nvPr/>
                </p:nvSpPr>
                <p:spPr>
                  <a:xfrm>
                    <a:off x="7710075" y="2690666"/>
                    <a:ext cx="1625158" cy="2180567"/>
                  </a:xfrm>
                  <a:prstGeom prst="frame">
                    <a:avLst>
                      <a:gd name="adj1" fmla="val 3366"/>
                    </a:avLst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solidFill>
                        <a:schemeClr val="tx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3B3C008D-0DC6-DF4A-8852-45E791403DA6}"/>
                      </a:ext>
                    </a:extLst>
                  </p:cNvPr>
                  <p:cNvSpPr txBox="1"/>
                  <p:nvPr/>
                </p:nvSpPr>
                <p:spPr>
                  <a:xfrm>
                    <a:off x="7309160" y="3539520"/>
                    <a:ext cx="3048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ko-KR" b="1" dirty="0">
                        <a:latin typeface="+mj-lt"/>
                      </a:rPr>
                      <a:t>=</a:t>
                    </a:r>
                    <a:endParaRPr kumimoji="1" lang="ko-KR" altLang="en-US" b="1" dirty="0">
                      <a:latin typeface="+mj-lt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" name="직사각형 22">
                        <a:extLst>
                          <a:ext uri="{FF2B5EF4-FFF2-40B4-BE49-F238E27FC236}">
                            <a16:creationId xmlns:a16="http://schemas.microsoft.com/office/drawing/2014/main" id="{7C248256-73C7-D743-8DE9-124935B931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50140" y="3492423"/>
                        <a:ext cx="365896" cy="369332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/>
                              </m:sSub>
                            </m:oMath>
                          </m:oMathPara>
                        </a14:m>
                        <a:endParaRPr lang="ko-KR" altLang="en-US" dirty="0">
                          <a:latin typeface="+mj-lt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3" name="직사각형 22">
                        <a:extLst>
                          <a:ext uri="{FF2B5EF4-FFF2-40B4-BE49-F238E27FC236}">
                            <a16:creationId xmlns:a16="http://schemas.microsoft.com/office/drawing/2014/main" id="{7C248256-73C7-D743-8DE9-124935B9314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850140" y="3492423"/>
                        <a:ext cx="365896" cy="369332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직사각형 23">
                        <a:extLst>
                          <a:ext uri="{FF2B5EF4-FFF2-40B4-BE49-F238E27FC236}">
                            <a16:creationId xmlns:a16="http://schemas.microsoft.com/office/drawing/2014/main" id="{0824A0FA-9F6D-084F-B376-DA0FD67F80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86563" y="3489280"/>
                        <a:ext cx="1306320" cy="357074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" altLang="ko-K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a14:m>
                        <a:r>
                          <a:rPr lang="en-US" altLang="ko-KR" dirty="0">
                            <a:latin typeface="+mj-lt"/>
                          </a:rPr>
                          <a:t>,</a:t>
                        </a:r>
                        <a:r>
                          <a:rPr lang="ko-KR" altLang="en-US" dirty="0">
                            <a:latin typeface="+mj-lt"/>
                          </a:rPr>
                          <a:t> </a:t>
                        </a:r>
                        <a:r>
                          <a:rPr lang="en-US" altLang="ko-KR" dirty="0">
                            <a:latin typeface="+mj-lt"/>
                          </a:rPr>
                          <a:t>…, </a:t>
                        </a: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" altLang="ko-K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oMath>
                        </a14:m>
                        <a:r>
                          <a:rPr lang="ko-KR" altLang="en-US" dirty="0">
                            <a:latin typeface="+mj-lt"/>
                          </a:rPr>
                          <a:t> 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24" name="직사각형 23">
                        <a:extLst>
                          <a:ext uri="{FF2B5EF4-FFF2-40B4-BE49-F238E27FC236}">
                            <a16:creationId xmlns:a16="http://schemas.microsoft.com/office/drawing/2014/main" id="{0824A0FA-9F6D-084F-B376-DA0FD67F8035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86563" y="3489280"/>
                        <a:ext cx="1306320" cy="357074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l="-1923" t="-6667" b="-2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25" name="그룹 24">
                    <a:extLst>
                      <a:ext uri="{FF2B5EF4-FFF2-40B4-BE49-F238E27FC236}">
                        <a16:creationId xmlns:a16="http://schemas.microsoft.com/office/drawing/2014/main" id="{0084C0D7-10A2-0342-81AA-42A273515E38}"/>
                      </a:ext>
                    </a:extLst>
                  </p:cNvPr>
                  <p:cNvGrpSpPr/>
                  <p:nvPr/>
                </p:nvGrpSpPr>
                <p:grpSpPr>
                  <a:xfrm>
                    <a:off x="9556006" y="2696733"/>
                    <a:ext cx="555250" cy="1475983"/>
                    <a:chOff x="9857450" y="2696733"/>
                    <a:chExt cx="555250" cy="1475983"/>
                  </a:xfrm>
                </p:grpSpPr>
                <p:sp>
                  <p:nvSpPr>
                    <p:cNvPr id="27" name="액자 26">
                      <a:extLst>
                        <a:ext uri="{FF2B5EF4-FFF2-40B4-BE49-F238E27FC236}">
                          <a16:creationId xmlns:a16="http://schemas.microsoft.com/office/drawing/2014/main" id="{A8FF785F-7B92-7144-AF7D-DDB9A698B0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57450" y="2696733"/>
                      <a:ext cx="504302" cy="1475983"/>
                    </a:xfrm>
                    <a:prstGeom prst="frame">
                      <a:avLst>
                        <a:gd name="adj1" fmla="val 10097"/>
                      </a:avLst>
                    </a:prstGeom>
                    <a:solidFill>
                      <a:srgbClr val="C00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8" name="직사각형 27">
                          <a:extLst>
                            <a:ext uri="{FF2B5EF4-FFF2-40B4-BE49-F238E27FC236}">
                              <a16:creationId xmlns:a16="http://schemas.microsoft.com/office/drawing/2014/main" id="{727A5191-2AFD-104E-B70B-37F1D098C37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878576" y="2740605"/>
                          <a:ext cx="489429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latin typeface="+mj-lt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8" name="직사각형 27">
                          <a:extLst>
                            <a:ext uri="{FF2B5EF4-FFF2-40B4-BE49-F238E27FC236}">
                              <a16:creationId xmlns:a16="http://schemas.microsoft.com/office/drawing/2014/main" id="{727A5191-2AFD-104E-B70B-37F1D098C37E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878576" y="2740605"/>
                          <a:ext cx="489429" cy="369332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 b="-1612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9" name="직사각형 28">
                          <a:extLst>
                            <a:ext uri="{FF2B5EF4-FFF2-40B4-BE49-F238E27FC236}">
                              <a16:creationId xmlns:a16="http://schemas.microsoft.com/office/drawing/2014/main" id="{3E047514-5C39-664B-998E-432165472C8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892265" y="3687137"/>
                          <a:ext cx="504369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latin typeface="+mj-lt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9" name="직사각형 28">
                          <a:extLst>
                            <a:ext uri="{FF2B5EF4-FFF2-40B4-BE49-F238E27FC236}">
                              <a16:creationId xmlns:a16="http://schemas.microsoft.com/office/drawing/2014/main" id="{3E047514-5C39-664B-998E-432165472C8F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892265" y="3687137"/>
                          <a:ext cx="504369" cy="369332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 b="-1290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1570558F-050F-B44A-BA98-10106FE158A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951035" y="3307218"/>
                      <a:ext cx="461665" cy="358284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kumimoji="1" lang="en-US" altLang="ko-KR" dirty="0">
                          <a:latin typeface="+mj-lt"/>
                        </a:rPr>
                        <a:t>…</a:t>
                      </a:r>
                      <a:endParaRPr kumimoji="1" lang="ko-KR" altLang="en-US" dirty="0">
                        <a:latin typeface="+mj-lt"/>
                      </a:endParaRPr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6" name="직사각형 25">
                        <a:extLst>
                          <a:ext uri="{FF2B5EF4-FFF2-40B4-BE49-F238E27FC236}">
                            <a16:creationId xmlns:a16="http://schemas.microsoft.com/office/drawing/2014/main" id="{F0A252A5-8621-FA49-854A-690B2B9E63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27977" y="2323832"/>
                        <a:ext cx="121911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𝑚𝑎𝑡𝑟𝑖𝑥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ko-KR" altLang="en-US" dirty="0">
                          <a:latin typeface="+mj-lt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6" name="직사각형 25">
                        <a:extLst>
                          <a:ext uri="{FF2B5EF4-FFF2-40B4-BE49-F238E27FC236}">
                            <a16:creationId xmlns:a16="http://schemas.microsoft.com/office/drawing/2014/main" id="{F0A252A5-8621-FA49-854A-690B2B9E637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27977" y="2323832"/>
                        <a:ext cx="1219115" cy="36933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b="-1290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CCA1E87-13F9-7F4C-BD8E-1940E467D12D}"/>
                    </a:ext>
                  </a:extLst>
                </p:cNvPr>
                <p:cNvSpPr txBox="1"/>
                <p:nvPr/>
              </p:nvSpPr>
              <p:spPr>
                <a:xfrm>
                  <a:off x="7808696" y="5134069"/>
                  <a:ext cx="461665" cy="245956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kumimoji="1" lang="en-US" altLang="ko-KR" dirty="0">
                      <a:solidFill>
                        <a:srgbClr val="002060"/>
                      </a:solidFill>
                      <a:latin typeface="+mj-lt"/>
                    </a:rPr>
                    <a:t>=</a:t>
                  </a:r>
                  <a:endParaRPr kumimoji="1" lang="ko-KR" altLang="en-US" dirty="0">
                    <a:solidFill>
                      <a:srgbClr val="002060"/>
                    </a:solidFill>
                    <a:latin typeface="+mj-lt"/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38D4618-A1B6-8540-AE46-37BF7B149EFE}"/>
                    </a:ext>
                  </a:extLst>
                </p:cNvPr>
                <p:cNvSpPr txBox="1"/>
                <p:nvPr/>
              </p:nvSpPr>
              <p:spPr>
                <a:xfrm rot="5400000">
                  <a:off x="9324350" y="3679709"/>
                  <a:ext cx="461665" cy="245956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kumimoji="1" lang="en-US" altLang="ko-KR" dirty="0">
                      <a:solidFill>
                        <a:srgbClr val="002060"/>
                      </a:solidFill>
                      <a:latin typeface="+mj-lt"/>
                    </a:rPr>
                    <a:t>=</a:t>
                  </a:r>
                  <a:endParaRPr kumimoji="1" lang="ko-KR" altLang="en-US" dirty="0">
                    <a:solidFill>
                      <a:srgbClr val="002060"/>
                    </a:solidFill>
                    <a:latin typeface="+mj-lt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직사각형 18">
                      <a:extLst>
                        <a:ext uri="{FF2B5EF4-FFF2-40B4-BE49-F238E27FC236}">
                          <a16:creationId xmlns:a16="http://schemas.microsoft.com/office/drawing/2014/main" id="{6E718DB3-9076-F341-A511-45778F67C2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93166" y="2637870"/>
                      <a:ext cx="458202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dirty="0">
                        <a:latin typeface="+mj-lt"/>
                      </a:endParaRPr>
                    </a:p>
                  </p:txBody>
                </p:sp>
              </mc:Choice>
              <mc:Fallback xmlns="">
                <p:sp>
                  <p:nvSpPr>
                    <p:cNvPr id="19" name="직사각형 18">
                      <a:extLst>
                        <a:ext uri="{FF2B5EF4-FFF2-40B4-BE49-F238E27FC236}">
                          <a16:creationId xmlns:a16="http://schemas.microsoft.com/office/drawing/2014/main" id="{6E718DB3-9076-F341-A511-45778F67C26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93166" y="2637870"/>
                      <a:ext cx="458202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67414984-B1AD-7042-8422-07C3E02C03FF}"/>
                  </a:ext>
                </a:extLst>
              </p:cNvPr>
              <p:cNvSpPr/>
              <p:nvPr/>
            </p:nvSpPr>
            <p:spPr>
              <a:xfrm>
                <a:off x="3747027" y="4760889"/>
                <a:ext cx="1758643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050" dirty="0">
                    <a:solidFill>
                      <a:srgbClr val="000000"/>
                    </a:solidFill>
                    <a:latin typeface="+mj-lt"/>
                    <a:sym typeface="Wingdings" pitchFamily="2" charset="2"/>
                  </a:rPr>
                  <a:t>*1</a:t>
                </a:r>
                <a:r>
                  <a:rPr lang="ko-KR" altLang="en-US" sz="1050" dirty="0">
                    <a:solidFill>
                      <a:srgbClr val="000000"/>
                    </a:solidFill>
                    <a:latin typeface="+mj-lt"/>
                    <a:sym typeface="Wingdings" pitchFamily="2" charset="2"/>
                  </a:rPr>
                  <a:t>개의 </a:t>
                </a:r>
                <a:r>
                  <a:rPr lang="en-US" altLang="ko-KR" sz="1050" dirty="0">
                    <a:solidFill>
                      <a:srgbClr val="000000"/>
                    </a:solidFill>
                    <a:latin typeface="+mj-lt"/>
                    <a:sym typeface="Wingdings" pitchFamily="2" charset="2"/>
                  </a:rPr>
                  <a:t>seed</a:t>
                </a:r>
                <a:r>
                  <a:rPr lang="ko-KR" altLang="en-US" sz="1050" dirty="0">
                    <a:solidFill>
                      <a:srgbClr val="000000"/>
                    </a:solidFill>
                    <a:latin typeface="+mj-lt"/>
                    <a:sym typeface="Wingdings" pitchFamily="2" charset="2"/>
                  </a:rPr>
                  <a:t>로</a:t>
                </a:r>
                <a:r>
                  <a:rPr lang="en-US" altLang="ko-KR" sz="1050" dirty="0">
                    <a:solidFill>
                      <a:srgbClr val="000000"/>
                    </a:solidFill>
                    <a:latin typeface="+mj-lt"/>
                    <a:sym typeface="Wingdings" pitchFamily="2" charset="2"/>
                  </a:rPr>
                  <a:t> </a:t>
                </a:r>
                <a:r>
                  <a:rPr lang="ko-KR" altLang="en-US" sz="1050" dirty="0">
                    <a:solidFill>
                      <a:srgbClr val="000000"/>
                    </a:solidFill>
                    <a:latin typeface="+mj-lt"/>
                    <a:sym typeface="Wingdings" pitchFamily="2" charset="2"/>
                  </a:rPr>
                  <a:t>생성 가능</a:t>
                </a:r>
                <a:endParaRPr lang="en-US" altLang="ko-KR" sz="1050" dirty="0">
                  <a:solidFill>
                    <a:srgbClr val="000000"/>
                  </a:solidFill>
                  <a:latin typeface="+mj-lt"/>
                  <a:sym typeface="Wingdings" pitchFamily="2" charset="2"/>
                </a:endParaRPr>
              </a:p>
            </p:txBody>
          </p: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C1B89B1-1AD9-134C-93B3-0A364F12004C}"/>
              </a:ext>
            </a:extLst>
          </p:cNvPr>
          <p:cNvGrpSpPr/>
          <p:nvPr/>
        </p:nvGrpSpPr>
        <p:grpSpPr>
          <a:xfrm>
            <a:off x="5332684" y="4632420"/>
            <a:ext cx="1750741" cy="786888"/>
            <a:chOff x="5332684" y="5158053"/>
            <a:chExt cx="1750741" cy="78688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373CF60-DACC-F54B-98EA-EDAFC503761E}"/>
                </a:ext>
              </a:extLst>
            </p:cNvPr>
            <p:cNvSpPr txBox="1"/>
            <p:nvPr/>
          </p:nvSpPr>
          <p:spPr>
            <a:xfrm>
              <a:off x="5332684" y="5575609"/>
              <a:ext cx="1750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b="1" dirty="0">
                  <a:solidFill>
                    <a:srgbClr val="0070C0"/>
                  </a:solidFill>
                </a:rPr>
                <a:t>NP-hard</a:t>
              </a:r>
              <a:endParaRPr kumimoji="1" lang="ko-KR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37" name="아래쪽 화살표[D] 36">
              <a:extLst>
                <a:ext uri="{FF2B5EF4-FFF2-40B4-BE49-F238E27FC236}">
                  <a16:creationId xmlns:a16="http://schemas.microsoft.com/office/drawing/2014/main" id="{D3DCF965-3056-C543-9B06-DBA45D480748}"/>
                </a:ext>
              </a:extLst>
            </p:cNvPr>
            <p:cNvSpPr/>
            <p:nvPr/>
          </p:nvSpPr>
          <p:spPr>
            <a:xfrm>
              <a:off x="6046361" y="5158053"/>
              <a:ext cx="323385" cy="38085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2E1B8D3-99FC-A14A-88D3-F99E6F245371}"/>
              </a:ext>
            </a:extLst>
          </p:cNvPr>
          <p:cNvSpPr/>
          <p:nvPr/>
        </p:nvSpPr>
        <p:spPr>
          <a:xfrm>
            <a:off x="493749" y="5723554"/>
            <a:ext cx="8311054" cy="616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R" sz="1200" dirty="0">
                <a:solidFill>
                  <a:srgbClr val="383838"/>
                </a:solidFill>
                <a:latin typeface="Fira Sans"/>
              </a:rPr>
              <a:t> </a:t>
            </a:r>
            <a:r>
              <a:rPr lang="ko-KR" altLang="en-US" sz="1200" dirty="0">
                <a:solidFill>
                  <a:srgbClr val="383838"/>
                </a:solidFill>
                <a:latin typeface="Fira Sans"/>
              </a:rPr>
              <a:t>*</a:t>
            </a:r>
            <a:r>
              <a:rPr lang="en" altLang="ko-KR" sz="1200" dirty="0"/>
              <a:t>NP </a:t>
            </a:r>
            <a:r>
              <a:rPr lang="ko-KR" altLang="en-US" sz="1200" dirty="0"/>
              <a:t>문제 </a:t>
            </a:r>
            <a:r>
              <a:rPr lang="en-US" altLang="ko-KR" sz="1200" dirty="0">
                <a:solidFill>
                  <a:srgbClr val="383838"/>
                </a:solidFill>
                <a:latin typeface="Fira Sans"/>
              </a:rPr>
              <a:t>:</a:t>
            </a:r>
            <a:r>
              <a:rPr lang="ko-KR" altLang="en-US" sz="1200" dirty="0">
                <a:solidFill>
                  <a:srgbClr val="383838"/>
                </a:solidFill>
                <a:latin typeface="Fira Sans"/>
              </a:rPr>
              <a:t> </a:t>
            </a:r>
            <a:r>
              <a:rPr lang="ko-KR" altLang="en-US" sz="1200" dirty="0"/>
              <a:t>비 결정론적 </a:t>
            </a:r>
            <a:r>
              <a:rPr lang="ko-KR" altLang="en-US" sz="1200" dirty="0" err="1"/>
              <a:t>튜링머신으로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다항시간</a:t>
            </a:r>
            <a:r>
              <a:rPr lang="ko-KR" altLang="en-US" sz="1200" dirty="0"/>
              <a:t> 내에 풀 수 있는 문제 </a:t>
            </a:r>
            <a:r>
              <a:rPr lang="en-US" altLang="ko-KR" sz="1200" dirty="0">
                <a:solidFill>
                  <a:srgbClr val="383838"/>
                </a:solidFill>
                <a:latin typeface="Fira Sans"/>
                <a:sym typeface="Wingdings" pitchFamily="2" charset="2"/>
              </a:rPr>
              <a:t> </a:t>
            </a:r>
            <a:r>
              <a:rPr lang="ko-KR" altLang="en-US" sz="1200" dirty="0">
                <a:solidFill>
                  <a:srgbClr val="383838"/>
                </a:solidFill>
                <a:latin typeface="Fira Sans"/>
              </a:rPr>
              <a:t>시간이 오래 걸리는 문제</a:t>
            </a:r>
            <a:endParaRPr lang="en-US" altLang="ko-KR" sz="1200" dirty="0">
              <a:solidFill>
                <a:srgbClr val="383838"/>
              </a:solidFill>
              <a:latin typeface="Fira Sans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383838"/>
                </a:solidFill>
                <a:latin typeface="Fira Sans"/>
              </a:rPr>
              <a:t>  *모든 </a:t>
            </a:r>
            <a:r>
              <a:rPr lang="en" altLang="ko-KR" sz="1200" dirty="0">
                <a:solidFill>
                  <a:srgbClr val="383838"/>
                </a:solidFill>
                <a:latin typeface="Fira Sans"/>
              </a:rPr>
              <a:t>NP </a:t>
            </a:r>
            <a:r>
              <a:rPr lang="ko-KR" altLang="en-US" sz="1200" dirty="0">
                <a:solidFill>
                  <a:srgbClr val="383838"/>
                </a:solidFill>
                <a:latin typeface="Fira Sans"/>
              </a:rPr>
              <a:t>문제들을 다른 어떤 문제인 </a:t>
            </a:r>
            <a:r>
              <a:rPr lang="en" altLang="ko-KR" sz="1200" dirty="0">
                <a:solidFill>
                  <a:srgbClr val="383838"/>
                </a:solidFill>
                <a:latin typeface="Fira Sans"/>
              </a:rPr>
              <a:t>A</a:t>
            </a:r>
            <a:r>
              <a:rPr lang="ko-KR" altLang="en-US" sz="1200" dirty="0">
                <a:solidFill>
                  <a:srgbClr val="383838"/>
                </a:solidFill>
                <a:latin typeface="Fira Sans"/>
              </a:rPr>
              <a:t>로 바꿀 수 있지만 해결할 수 없다면</a:t>
            </a:r>
            <a:r>
              <a:rPr lang="en-US" altLang="ko-KR" sz="1200" dirty="0">
                <a:solidFill>
                  <a:srgbClr val="383838"/>
                </a:solidFill>
                <a:latin typeface="Fira Sans"/>
              </a:rPr>
              <a:t> </a:t>
            </a:r>
            <a:r>
              <a:rPr lang="en" altLang="ko-KR" sz="1200" dirty="0"/>
              <a:t>NP-hard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07433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lt"/>
                <a:ea typeface="Nanum Myeongjo" panose="02020603020101020101" pitchFamily="18" charset="-127"/>
              </a:rPr>
              <a:t>Learning With Error (LWE) Problem</a:t>
            </a:r>
            <a:endParaRPr lang="ko-KR" altLang="en-US" dirty="0">
              <a:latin typeface="+mn-lt"/>
              <a:ea typeface="Nanum Myeongjo" panose="02020603020101020101" pitchFamily="18" charset="-127"/>
            </a:endParaRPr>
          </a:p>
        </p:txBody>
      </p:sp>
      <p:sp>
        <p:nvSpPr>
          <p:cNvPr id="5" name="AutoShape 3" descr="\mathbb {Z} ">
            <a:extLst>
              <a:ext uri="{FF2B5EF4-FFF2-40B4-BE49-F238E27FC236}">
                <a16:creationId xmlns:a16="http://schemas.microsoft.com/office/drawing/2014/main" id="{502D25B0-9793-2D42-B264-1BE5AA9F96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73238" y="-1227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\mathbb {R} ^{n}">
            <a:extLst>
              <a:ext uri="{FF2B5EF4-FFF2-40B4-BE49-F238E27FC236}">
                <a16:creationId xmlns:a16="http://schemas.microsoft.com/office/drawing/2014/main" id="{1B300C89-6E7D-474A-BE95-591F98E733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73363" y="-1227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5" descr="B=\{{\mathbf  {v}}_{1},\ldots ,{\mathbf  {v}}_{n}\}">
            <a:extLst>
              <a:ext uri="{FF2B5EF4-FFF2-40B4-BE49-F238E27FC236}">
                <a16:creationId xmlns:a16="http://schemas.microsoft.com/office/drawing/2014/main" id="{100D62AF-9563-7443-BFDB-9D3A8C1C42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6488" y="-9366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6" descr="{\mathcal {L}}">
            <a:extLst>
              <a:ext uri="{FF2B5EF4-FFF2-40B4-BE49-F238E27FC236}">
                <a16:creationId xmlns:a16="http://schemas.microsoft.com/office/drawing/2014/main" id="{4148DC60-FAD0-FD4E-A694-89CC249EED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05800" y="-9366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7" descr="{\mathcal  {L}}=\left\{\sum _{{i=1}}^{{n}}a_{i}{\mathbf  {v}}_{i}\quad |\quad a_{i}\in R,{\mathbf  {v}}_{i}\in B\right\}.">
            <a:extLst>
              <a:ext uri="{FF2B5EF4-FFF2-40B4-BE49-F238E27FC236}">
                <a16:creationId xmlns:a16="http://schemas.microsoft.com/office/drawing/2014/main" id="{C1B1AC4C-88E7-5D4B-ABD4-08B43A5990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6850" y="-6477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8" descr="GL_{n}(R)">
            <a:extLst>
              <a:ext uri="{FF2B5EF4-FFF2-40B4-BE49-F238E27FC236}">
                <a16:creationId xmlns:a16="http://schemas.microsoft.com/office/drawing/2014/main" id="{82EE3CEF-9C67-EC49-B74F-ED35CD8B4C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78625" y="-3571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9" descr="T^{-1}">
            <a:extLst>
              <a:ext uri="{FF2B5EF4-FFF2-40B4-BE49-F238E27FC236}">
                <a16:creationId xmlns:a16="http://schemas.microsoft.com/office/drawing/2014/main" id="{02EE0974-5A10-E74C-8E76-D5335F9DCF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435013" y="-3571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AutoShape 10" descr="R^{*}">
            <a:extLst>
              <a:ext uri="{FF2B5EF4-FFF2-40B4-BE49-F238E27FC236}">
                <a16:creationId xmlns:a16="http://schemas.microsoft.com/office/drawing/2014/main" id="{3C9F9367-C8D7-1E48-A6C8-4FE7C050D6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732375" y="-3571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AutoShape 11" descr="{\mathcal  {L}}^{*}=\{{\mathbf  {v}}\in V\quad |\quad \langle {\mathbf  {v}},{\mathbf  {x}}\rangle \in R,\forall {\mathbf  {x}}\in {\mathcal  {L}}\}">
            <a:extLst>
              <a:ext uri="{FF2B5EF4-FFF2-40B4-BE49-F238E27FC236}">
                <a16:creationId xmlns:a16="http://schemas.microsoft.com/office/drawing/2014/main" id="{29850E5C-912C-6440-9667-B536E0BA7E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6850" y="2365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12" descr="{\mathcal  {L}}^{*}=\{{\mathbf  {v}}\in V\quad |\quad \langle {\mathbf  {v}},{\mathbf  {v}}_{i}\rangle \in R\}.">
            <a:extLst>
              <a:ext uri="{FF2B5EF4-FFF2-40B4-BE49-F238E27FC236}">
                <a16:creationId xmlns:a16="http://schemas.microsoft.com/office/drawing/2014/main" id="{62D53DDE-53F4-EE41-81D4-0634D6205E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6850" y="6778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30AC92E-1FEC-5B4D-8445-C9EBB9BED16D}"/>
                  </a:ext>
                </a:extLst>
              </p:cNvPr>
              <p:cNvSpPr txBox="1"/>
              <p:nvPr/>
            </p:nvSpPr>
            <p:spPr>
              <a:xfrm>
                <a:off x="411920" y="1146965"/>
                <a:ext cx="10591730" cy="9466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v"/>
                </a:pPr>
                <a:r>
                  <a:rPr kumimoji="1" lang="en-US" altLang="ko-KR" dirty="0"/>
                  <a:t>LWE sample</a:t>
                </a:r>
                <a:r>
                  <a:rPr kumimoji="1" lang="ko-KR" altLang="en-US" dirty="0"/>
                  <a:t>인</a:t>
                </a:r>
                <a:r>
                  <a:rPr kumimoji="1" lang="ko-KR" alt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R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ko-KR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kumimoji="1" lang="en-US" altLang="ko-KR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ko-KR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kumimoji="1" lang="en-US" altLang="ko-KR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ko-KR" altLang="en-US" b="1" dirty="0">
                    <a:solidFill>
                      <a:srgbClr val="002060"/>
                    </a:solidFill>
                  </a:rPr>
                  <a:t>가 주어질 때</a:t>
                </a:r>
                <a:r>
                  <a:rPr kumimoji="1" lang="en-US" altLang="ko-KR" b="1" dirty="0">
                    <a:solidFill>
                      <a:srgbClr val="002060"/>
                    </a:solidFill>
                  </a:rPr>
                  <a:t>,</a:t>
                </a:r>
                <a:r>
                  <a:rPr kumimoji="1" lang="ko-KR" altLang="en-US" b="1" dirty="0">
                    <a:solidFill>
                      <a:srgbClr val="002060"/>
                    </a:solidFill>
                  </a:rPr>
                  <a:t> 비밀키 </a:t>
                </a:r>
                <a:r>
                  <a:rPr kumimoji="1" lang="en-US" altLang="ko-KR" b="1" dirty="0">
                    <a:solidFill>
                      <a:srgbClr val="002060"/>
                    </a:solidFill>
                  </a:rPr>
                  <a:t>S</a:t>
                </a:r>
                <a:r>
                  <a:rPr kumimoji="1" lang="ko-KR" altLang="en-US" b="1" dirty="0">
                    <a:solidFill>
                      <a:srgbClr val="002060"/>
                    </a:solidFill>
                  </a:rPr>
                  <a:t> 찾기 </a:t>
                </a:r>
                <a:r>
                  <a:rPr kumimoji="1" lang="en-US" altLang="ko-KR" dirty="0">
                    <a:solidFill>
                      <a:srgbClr val="002060"/>
                    </a:solidFill>
                    <a:sym typeface="Wingdings" pitchFamily="2" charset="2"/>
                  </a:rPr>
                  <a:t> </a:t>
                </a:r>
                <a:r>
                  <a:rPr kumimoji="1" lang="en-US" altLang="ko-KR" b="1" dirty="0">
                    <a:solidFill>
                      <a:srgbClr val="002060"/>
                    </a:solidFill>
                    <a:sym typeface="Wingdings" pitchFamily="2" charset="2"/>
                  </a:rPr>
                  <a:t>e</a:t>
                </a:r>
                <a:r>
                  <a:rPr kumimoji="1" lang="ko-KR" altLang="en-US" b="1" dirty="0" err="1">
                    <a:solidFill>
                      <a:srgbClr val="002060"/>
                    </a:solidFill>
                    <a:sym typeface="Wingdings" pitchFamily="2" charset="2"/>
                  </a:rPr>
                  <a:t>를</a:t>
                </a:r>
                <a:r>
                  <a:rPr kumimoji="1" lang="ko-KR" altLang="en-US" b="1" dirty="0">
                    <a:solidFill>
                      <a:srgbClr val="002060"/>
                    </a:solidFill>
                    <a:sym typeface="Wingdings" pitchFamily="2" charset="2"/>
                  </a:rPr>
                  <a:t> 모르기 때문에 어려움</a:t>
                </a:r>
                <a:endParaRPr kumimoji="1" lang="en-US" altLang="ko-KR" b="1" dirty="0">
                  <a:solidFill>
                    <a:srgbClr val="002060"/>
                  </a:solidFill>
                  <a:sym typeface="Wingdings" pitchFamily="2" charset="2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v"/>
                </a:pPr>
                <a:endParaRPr kumimoji="1" lang="en-US" altLang="ko-KR" sz="500" b="1" dirty="0">
                  <a:solidFill>
                    <a:srgbClr val="0070C0"/>
                  </a:solidFill>
                  <a:sym typeface="Wingdings" pitchFamily="2" charset="2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Wingdings" pitchFamily="2" charset="2"/>
                  <a:buChar char="§"/>
                </a:pPr>
                <a:r>
                  <a:rPr kumimoji="1" lang="ko-KR" altLang="en-US" sz="1600" dirty="0"/>
                  <a:t>모든 값은 </a:t>
                </a:r>
                <a:r>
                  <a:rPr kumimoji="1" lang="en-US" altLang="ko-KR" sz="1600" b="1" dirty="0">
                    <a:solidFill>
                      <a:srgbClr val="0070C0"/>
                    </a:solidFill>
                  </a:rPr>
                  <a:t>mod q</a:t>
                </a:r>
                <a:r>
                  <a:rPr kumimoji="1" lang="ko-KR" altLang="en-US" sz="1600" b="1" dirty="0">
                    <a:solidFill>
                      <a:srgbClr val="C00000"/>
                    </a:solidFill>
                  </a:rPr>
                  <a:t> </a:t>
                </a:r>
                <a:r>
                  <a:rPr kumimoji="1" lang="ko-KR" altLang="en-US" sz="1600" dirty="0"/>
                  <a:t>연산 </a:t>
                </a:r>
                <a:r>
                  <a:rPr kumimoji="1" lang="en-US" altLang="ko-KR" sz="1600" dirty="0">
                    <a:sym typeface="Wingdings" pitchFamily="2" charset="2"/>
                  </a:rPr>
                  <a:t></a:t>
                </a:r>
                <a:r>
                  <a:rPr kumimoji="1" lang="ko-KR" altLang="en-US" sz="1600" dirty="0">
                    <a:sym typeface="Wingdings" pitchFamily="2" charset="2"/>
                  </a:rPr>
                  <a:t> </a:t>
                </a:r>
                <a:r>
                  <a:rPr kumimoji="1" lang="ko-KR" altLang="en-US" sz="1600" dirty="0"/>
                  <a:t>규칙성 감소 </a:t>
                </a:r>
                <a:r>
                  <a:rPr kumimoji="1" lang="en-US" altLang="ko-KR" sz="1600" dirty="0">
                    <a:sym typeface="Wingdings" pitchFamily="2" charset="2"/>
                  </a:rPr>
                  <a:t></a:t>
                </a:r>
                <a:r>
                  <a:rPr kumimoji="1" lang="ko-KR" altLang="en-US" sz="1600" dirty="0">
                    <a:sym typeface="Wingdings" pitchFamily="2" charset="2"/>
                  </a:rPr>
                  <a:t> </a:t>
                </a:r>
                <a:r>
                  <a:rPr kumimoji="1" lang="ko-KR" altLang="en-US" sz="1600" b="1" dirty="0" err="1">
                    <a:solidFill>
                      <a:srgbClr val="0070C0"/>
                    </a:solidFill>
                    <a:sym typeface="Wingdings" pitchFamily="2" charset="2"/>
                  </a:rPr>
                  <a:t>선형회귀</a:t>
                </a:r>
                <a:r>
                  <a:rPr kumimoji="1" lang="ko-KR" altLang="en-US" sz="1600" b="1" dirty="0">
                    <a:solidFill>
                      <a:srgbClr val="0070C0"/>
                    </a:solidFill>
                    <a:sym typeface="Wingdings" pitchFamily="2" charset="2"/>
                  </a:rPr>
                  <a:t> 통한 예측 불가</a:t>
                </a:r>
                <a:endParaRPr kumimoji="1" lang="ko-KR" altLang="en-US" sz="16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30AC92E-1FEC-5B4D-8445-C9EBB9BED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20" y="1146965"/>
                <a:ext cx="10591730" cy="946669"/>
              </a:xfrm>
              <a:prstGeom prst="rect">
                <a:avLst/>
              </a:prstGeom>
              <a:blipFill>
                <a:blip r:embed="rId3"/>
                <a:stretch>
                  <a:fillRect l="-240" b="-65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7" name="그룹 96">
            <a:extLst>
              <a:ext uri="{FF2B5EF4-FFF2-40B4-BE49-F238E27FC236}">
                <a16:creationId xmlns:a16="http://schemas.microsoft.com/office/drawing/2014/main" id="{BFCA0FFD-024A-6F4F-A5E4-D1B8D14B755E}"/>
              </a:ext>
            </a:extLst>
          </p:cNvPr>
          <p:cNvGrpSpPr/>
          <p:nvPr/>
        </p:nvGrpSpPr>
        <p:grpSpPr>
          <a:xfrm>
            <a:off x="501650" y="2504091"/>
            <a:ext cx="11099896" cy="3626351"/>
            <a:chOff x="972118" y="2865599"/>
            <a:chExt cx="11099896" cy="3626351"/>
          </a:xfrm>
        </p:grpSpPr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D474D5A6-5FE4-F544-99D9-B9EA62E8A68F}"/>
                </a:ext>
              </a:extLst>
            </p:cNvPr>
            <p:cNvGrpSpPr/>
            <p:nvPr/>
          </p:nvGrpSpPr>
          <p:grpSpPr>
            <a:xfrm>
              <a:off x="972118" y="2865599"/>
              <a:ext cx="5265353" cy="3626351"/>
              <a:chOff x="972118" y="2080412"/>
              <a:chExt cx="5265353" cy="3626351"/>
            </a:xfrm>
          </p:grpSpPr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F3E112F2-861E-F145-982D-AC1AF31A4A0B}"/>
                  </a:ext>
                </a:extLst>
              </p:cNvPr>
              <p:cNvGrpSpPr/>
              <p:nvPr/>
            </p:nvGrpSpPr>
            <p:grpSpPr>
              <a:xfrm>
                <a:off x="972118" y="2080412"/>
                <a:ext cx="5265353" cy="2792516"/>
                <a:chOff x="1187639" y="2260407"/>
                <a:chExt cx="5265353" cy="2792516"/>
              </a:xfrm>
            </p:grpSpPr>
            <p:grpSp>
              <p:nvGrpSpPr>
                <p:cNvPr id="32" name="그룹 31">
                  <a:extLst>
                    <a:ext uri="{FF2B5EF4-FFF2-40B4-BE49-F238E27FC236}">
                      <a16:creationId xmlns:a16="http://schemas.microsoft.com/office/drawing/2014/main" id="{CF7F9A61-A0AF-534F-A468-C10BC0217BB6}"/>
                    </a:ext>
                  </a:extLst>
                </p:cNvPr>
                <p:cNvGrpSpPr/>
                <p:nvPr/>
              </p:nvGrpSpPr>
              <p:grpSpPr>
                <a:xfrm>
                  <a:off x="1296074" y="2309900"/>
                  <a:ext cx="3418200" cy="2743023"/>
                  <a:chOff x="6259961" y="2637002"/>
                  <a:chExt cx="3418200" cy="2743023"/>
                </a:xfrm>
              </p:grpSpPr>
              <p:grpSp>
                <p:nvGrpSpPr>
                  <p:cNvPr id="36" name="그룹 35">
                    <a:extLst>
                      <a:ext uri="{FF2B5EF4-FFF2-40B4-BE49-F238E27FC236}">
                        <a16:creationId xmlns:a16="http://schemas.microsoft.com/office/drawing/2014/main" id="{55CC8B3F-DAEA-664E-88DA-FACF0FA440C8}"/>
                      </a:ext>
                    </a:extLst>
                  </p:cNvPr>
                  <p:cNvGrpSpPr/>
                  <p:nvPr/>
                </p:nvGrpSpPr>
                <p:grpSpPr>
                  <a:xfrm>
                    <a:off x="6259961" y="2637002"/>
                    <a:ext cx="3368359" cy="2634849"/>
                    <a:chOff x="6742897" y="2323832"/>
                    <a:chExt cx="3368359" cy="2547401"/>
                  </a:xfrm>
                </p:grpSpPr>
                <p:sp>
                  <p:nvSpPr>
                    <p:cNvPr id="40" name="액자 39">
                      <a:extLst>
                        <a:ext uri="{FF2B5EF4-FFF2-40B4-BE49-F238E27FC236}">
                          <a16:creationId xmlns:a16="http://schemas.microsoft.com/office/drawing/2014/main" id="{E79FB524-C2F6-D44D-BAF4-2F6F7AE39B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42897" y="2690666"/>
                      <a:ext cx="504302" cy="2180567"/>
                    </a:xfrm>
                    <a:prstGeom prst="frame">
                      <a:avLst>
                        <a:gd name="adj1" fmla="val 10097"/>
                      </a:avLst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1" name="액자 40">
                      <a:extLst>
                        <a:ext uri="{FF2B5EF4-FFF2-40B4-BE49-F238E27FC236}">
                          <a16:creationId xmlns:a16="http://schemas.microsoft.com/office/drawing/2014/main" id="{CD3B2411-0EAC-3E42-99E0-7ABC91A11E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075" y="2690666"/>
                      <a:ext cx="1625158" cy="2180567"/>
                    </a:xfrm>
                    <a:prstGeom prst="frame">
                      <a:avLst>
                        <a:gd name="adj1" fmla="val 3366"/>
                      </a:avLst>
                    </a:prstGeom>
                    <a:solidFill>
                      <a:srgbClr val="FFC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9A7DE205-2E2A-104B-850D-76F67924C8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09160" y="3539520"/>
                      <a:ext cx="3048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ko-KR" b="1" dirty="0"/>
                        <a:t>=</a:t>
                      </a:r>
                      <a:endParaRPr kumimoji="1" lang="ko-KR" altLang="en-US" b="1" dirty="0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3" name="직사각형 42">
                          <a:extLst>
                            <a:ext uri="{FF2B5EF4-FFF2-40B4-BE49-F238E27FC236}">
                              <a16:creationId xmlns:a16="http://schemas.microsoft.com/office/drawing/2014/main" id="{01155821-3987-AF41-A091-1501900893A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50140" y="3492423"/>
                          <a:ext cx="365896" cy="369332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43" name="직사각형 42">
                          <a:extLst>
                            <a:ext uri="{FF2B5EF4-FFF2-40B4-BE49-F238E27FC236}">
                              <a16:creationId xmlns:a16="http://schemas.microsoft.com/office/drawing/2014/main" id="{01155821-3987-AF41-A091-1501900893AE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850140" y="3492423"/>
                          <a:ext cx="365896" cy="369332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4" name="직사각형 43">
                          <a:extLst>
                            <a:ext uri="{FF2B5EF4-FFF2-40B4-BE49-F238E27FC236}">
                              <a16:creationId xmlns:a16="http://schemas.microsoft.com/office/drawing/2014/main" id="{A81E5D74-3975-B740-9010-3A18A03D9F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886563" y="3489280"/>
                          <a:ext cx="1362232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kumimoji="1" lang="en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dirty="0"/>
                            <a:t>,</a:t>
                          </a:r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…,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kumimoji="1" lang="en" altLang="ko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dirty="0"/>
                            <a:t> 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44" name="직사각형 43">
                          <a:extLst>
                            <a:ext uri="{FF2B5EF4-FFF2-40B4-BE49-F238E27FC236}">
                              <a16:creationId xmlns:a16="http://schemas.microsoft.com/office/drawing/2014/main" id="{A81E5D74-3975-B740-9010-3A18A03D9FC3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886563" y="3489280"/>
                          <a:ext cx="1362232" cy="369332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 l="-1852" t="-6452" b="-1935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45" name="그룹 44">
                      <a:extLst>
                        <a:ext uri="{FF2B5EF4-FFF2-40B4-BE49-F238E27FC236}">
                          <a16:creationId xmlns:a16="http://schemas.microsoft.com/office/drawing/2014/main" id="{AB202C53-4827-C74E-9C45-E822E9C06B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556006" y="2696733"/>
                      <a:ext cx="555250" cy="1475983"/>
                      <a:chOff x="9857450" y="2696733"/>
                      <a:chExt cx="555250" cy="1475983"/>
                    </a:xfrm>
                  </p:grpSpPr>
                  <p:sp>
                    <p:nvSpPr>
                      <p:cNvPr id="47" name="액자 46">
                        <a:extLst>
                          <a:ext uri="{FF2B5EF4-FFF2-40B4-BE49-F238E27FC236}">
                            <a16:creationId xmlns:a16="http://schemas.microsoft.com/office/drawing/2014/main" id="{8A55C880-83A0-D94C-A571-C7E7445B40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57450" y="2696733"/>
                        <a:ext cx="504302" cy="1475983"/>
                      </a:xfrm>
                      <a:prstGeom prst="frame">
                        <a:avLst>
                          <a:gd name="adj1" fmla="val 10097"/>
                        </a:avLst>
                      </a:prstGeom>
                      <a:solidFill>
                        <a:srgbClr val="C00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R" alt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48" name="직사각형 47">
                            <a:extLst>
                              <a:ext uri="{FF2B5EF4-FFF2-40B4-BE49-F238E27FC236}">
                                <a16:creationId xmlns:a16="http://schemas.microsoft.com/office/drawing/2014/main" id="{64D04590-C13A-B147-8294-31F486D5737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878576" y="2740605"/>
                            <a:ext cx="489429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kumimoji="1" lang="en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ko-KR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8" name="직사각형 47">
                            <a:extLst>
                              <a:ext uri="{FF2B5EF4-FFF2-40B4-BE49-F238E27FC236}">
                                <a16:creationId xmlns:a16="http://schemas.microsoft.com/office/drawing/2014/main" id="{64D04590-C13A-B147-8294-31F486D5737E}"/>
                              </a:ext>
                            </a:extLst>
                          </p:cNvPr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9878576" y="2740605"/>
                            <a:ext cx="489429" cy="369332"/>
                          </a:xfrm>
                          <a:prstGeom prst="rect">
                            <a:avLst/>
                          </a:prstGeom>
                          <a:blipFill>
                            <a:blip r:embed="rId6"/>
                            <a:stretch>
                              <a:fillRect b="-12903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ko-KR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49" name="직사각형 48">
                            <a:extLst>
                              <a:ext uri="{FF2B5EF4-FFF2-40B4-BE49-F238E27FC236}">
                                <a16:creationId xmlns:a16="http://schemas.microsoft.com/office/drawing/2014/main" id="{881EC4B5-4FFF-DF40-9714-0F94C884CAA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892265" y="3687137"/>
                            <a:ext cx="504369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kumimoji="1" lang="en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ko-KR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9" name="직사각형 48">
                            <a:extLst>
                              <a:ext uri="{FF2B5EF4-FFF2-40B4-BE49-F238E27FC236}">
                                <a16:creationId xmlns:a16="http://schemas.microsoft.com/office/drawing/2014/main" id="{881EC4B5-4FFF-DF40-9714-0F94C884CAAD}"/>
                              </a:ext>
                            </a:extLst>
                          </p:cNvPr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9892265" y="3687137"/>
                            <a:ext cx="504369" cy="369332"/>
                          </a:xfrm>
                          <a:prstGeom prst="rect">
                            <a:avLst/>
                          </a:prstGeom>
                          <a:blipFill>
                            <a:blip r:embed="rId7"/>
                            <a:stretch>
                              <a:fillRect b="-16667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ko-KR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sp>
                    <p:nvSpPr>
                      <p:cNvPr id="50" name="TextBox 49">
                        <a:extLst>
                          <a:ext uri="{FF2B5EF4-FFF2-40B4-BE49-F238E27FC236}">
                            <a16:creationId xmlns:a16="http://schemas.microsoft.com/office/drawing/2014/main" id="{65C6EA78-3B0F-7B41-84ED-C45D6940017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951035" y="3307218"/>
                        <a:ext cx="461665" cy="35828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lstStyle/>
                      <a:p>
                        <a:r>
                          <a:rPr kumimoji="1" lang="en-US" altLang="ko-KR" dirty="0"/>
                          <a:t>…</a:t>
                        </a:r>
                        <a:endParaRPr kumimoji="1" lang="ko-KR" altLang="en-US" dirty="0"/>
                      </a:p>
                    </p:txBody>
                  </p: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6" name="직사각형 45">
                          <a:extLst>
                            <a:ext uri="{FF2B5EF4-FFF2-40B4-BE49-F238E27FC236}">
                              <a16:creationId xmlns:a16="http://schemas.microsoft.com/office/drawing/2014/main" id="{F8EAA9F3-167A-6041-8A36-99FE939CF9F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05946" y="2323832"/>
                          <a:ext cx="2095124" cy="357074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𝑟𝑎𝑛𝑑𝑜𝑚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𝑚𝑎𝑡𝑟𝑖𝑥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46" name="직사각형 45">
                          <a:extLst>
                            <a:ext uri="{FF2B5EF4-FFF2-40B4-BE49-F238E27FC236}">
                              <a16:creationId xmlns:a16="http://schemas.microsoft.com/office/drawing/2014/main" id="{F8EAA9F3-167A-6041-8A36-99FE939CF9F8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505946" y="2323832"/>
                          <a:ext cx="2095124" cy="357074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 b="-2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2D0D0B3D-7F75-454D-9819-BDD1368AC248}"/>
                      </a:ext>
                    </a:extLst>
                  </p:cNvPr>
                  <p:cNvSpPr txBox="1"/>
                  <p:nvPr/>
                </p:nvSpPr>
                <p:spPr>
                  <a:xfrm>
                    <a:off x="7808696" y="5134069"/>
                    <a:ext cx="461665" cy="245956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lstStyle/>
                  <a:p>
                    <a:r>
                      <a:rPr kumimoji="1" lang="en-US" altLang="ko-KR" dirty="0">
                        <a:solidFill>
                          <a:srgbClr val="002060"/>
                        </a:solidFill>
                      </a:rPr>
                      <a:t>=</a:t>
                    </a:r>
                    <a:endParaRPr kumimoji="1" lang="ko-KR" altLang="en-US" dirty="0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6F1ADBE2-907E-1548-A1B7-7ABF0D0E593A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9324350" y="3679709"/>
                    <a:ext cx="461665" cy="245956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lstStyle/>
                  <a:p>
                    <a:r>
                      <a:rPr kumimoji="1" lang="en-US" altLang="ko-KR" dirty="0">
                        <a:solidFill>
                          <a:srgbClr val="002060"/>
                        </a:solidFill>
                      </a:rPr>
                      <a:t>=</a:t>
                    </a:r>
                    <a:endParaRPr kumimoji="1" lang="ko-KR" altLang="en-US" dirty="0">
                      <a:solidFill>
                        <a:srgbClr val="002060"/>
                      </a:solidFill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9" name="직사각형 38">
                        <a:extLst>
                          <a:ext uri="{FF2B5EF4-FFF2-40B4-BE49-F238E27FC236}">
                            <a16:creationId xmlns:a16="http://schemas.microsoft.com/office/drawing/2014/main" id="{3584A417-C3FA-9440-831E-5179528CF5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093166" y="2637870"/>
                        <a:ext cx="458202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kumimoji="1" lang="en-US" altLang="ko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ko-KR" altLang="en-US" dirty="0"/>
                      </a:p>
                    </p:txBody>
                  </p:sp>
                </mc:Choice>
                <mc:Fallback xmlns="">
                  <p:sp>
                    <p:nvSpPr>
                      <p:cNvPr id="39" name="직사각형 38">
                        <a:extLst>
                          <a:ext uri="{FF2B5EF4-FFF2-40B4-BE49-F238E27FC236}">
                            <a16:creationId xmlns:a16="http://schemas.microsoft.com/office/drawing/2014/main" id="{3584A417-C3FA-9440-831E-5179528CF58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093166" y="2637870"/>
                        <a:ext cx="458202" cy="369332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b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36E0774-CF8A-AC4A-91C3-DED3A8DD1308}"/>
                    </a:ext>
                  </a:extLst>
                </p:cNvPr>
                <p:cNvSpPr txBox="1"/>
                <p:nvPr/>
              </p:nvSpPr>
              <p:spPr>
                <a:xfrm rot="5400000">
                  <a:off x="1079784" y="3623211"/>
                  <a:ext cx="461665" cy="245956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kumimoji="1" lang="en-US" altLang="ko-KR" dirty="0">
                      <a:solidFill>
                        <a:srgbClr val="00B050"/>
                      </a:solidFill>
                    </a:rPr>
                    <a:t>=</a:t>
                  </a:r>
                  <a:endParaRPr kumimoji="1" lang="ko-KR" altLang="en-US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D073E076-F2DE-BA44-A677-9F1234340058}"/>
                    </a:ext>
                  </a:extLst>
                </p:cNvPr>
                <p:cNvSpPr txBox="1"/>
                <p:nvPr/>
              </p:nvSpPr>
              <p:spPr>
                <a:xfrm rot="16200000">
                  <a:off x="3640022" y="3595521"/>
                  <a:ext cx="461665" cy="245956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kumimoji="1" lang="en-US" altLang="ko-KR" dirty="0">
                      <a:solidFill>
                        <a:srgbClr val="00B050"/>
                      </a:solidFill>
                    </a:rPr>
                    <a:t>=</a:t>
                  </a:r>
                  <a:endParaRPr kumimoji="1" lang="ko-KR" altLang="en-US" dirty="0">
                    <a:solidFill>
                      <a:srgbClr val="00B050"/>
                    </a:solidFill>
                  </a:endParaRPr>
                </a:p>
              </p:txBody>
            </p:sp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9416620E-63CB-0641-9EBB-1D2F797451AE}"/>
                    </a:ext>
                  </a:extLst>
                </p:cNvPr>
                <p:cNvGrpSpPr/>
                <p:nvPr/>
              </p:nvGrpSpPr>
              <p:grpSpPr>
                <a:xfrm>
                  <a:off x="4587481" y="2260407"/>
                  <a:ext cx="1865511" cy="1961846"/>
                  <a:chOff x="4637721" y="2260407"/>
                  <a:chExt cx="1865511" cy="1961846"/>
                </a:xfrm>
              </p:grpSpPr>
              <p:sp>
                <p:nvSpPr>
                  <p:cNvPr id="57" name="액자 56">
                    <a:extLst>
                      <a:ext uri="{FF2B5EF4-FFF2-40B4-BE49-F238E27FC236}">
                        <a16:creationId xmlns:a16="http://schemas.microsoft.com/office/drawing/2014/main" id="{E211AB2E-EBC0-8A48-A607-F0C31F9529F1}"/>
                      </a:ext>
                    </a:extLst>
                  </p:cNvPr>
                  <p:cNvSpPr/>
                  <p:nvPr/>
                </p:nvSpPr>
                <p:spPr>
                  <a:xfrm>
                    <a:off x="5276546" y="2695602"/>
                    <a:ext cx="504302" cy="1526651"/>
                  </a:xfrm>
                  <a:prstGeom prst="frame">
                    <a:avLst>
                      <a:gd name="adj1" fmla="val 10097"/>
                    </a:avLst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직사각형 18">
                        <a:extLst>
                          <a:ext uri="{FF2B5EF4-FFF2-40B4-BE49-F238E27FC236}">
                            <a16:creationId xmlns:a16="http://schemas.microsoft.com/office/drawing/2014/main" id="{F3A8FAB8-E223-FD4B-BEEC-B61FF6212C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37721" y="2260407"/>
                        <a:ext cx="1865511" cy="400110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𝑛𝑜𝑖𝑠𝑒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𝑣𝑒𝑐𝑡𝑜𝑟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oMath>
                          </m:oMathPara>
                        </a14:m>
                        <a:endParaRPr lang="ko-KR" alt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19" name="직사각형 18">
                        <a:extLst>
                          <a:ext uri="{FF2B5EF4-FFF2-40B4-BE49-F238E27FC236}">
                            <a16:creationId xmlns:a16="http://schemas.microsoft.com/office/drawing/2014/main" id="{F3A8FAB8-E223-FD4B-BEEC-B61FF6212CC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637721" y="2260407"/>
                        <a:ext cx="1865511" cy="400110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b="-1515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C21D94C-735F-474B-8E10-7391CC58C688}"/>
                      </a:ext>
                    </a:extLst>
                  </p:cNvPr>
                  <p:cNvSpPr txBox="1"/>
                  <p:nvPr/>
                </p:nvSpPr>
                <p:spPr>
                  <a:xfrm>
                    <a:off x="5371345" y="2727088"/>
                    <a:ext cx="312162" cy="147732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en-US" altLang="ko-KR" dirty="0">
                        <a:latin typeface="Baskerville" panose="02020502070401020303" pitchFamily="18" charset="0"/>
                        <a:ea typeface="Baskerville" panose="02020502070401020303" pitchFamily="18" charset="0"/>
                      </a:rPr>
                      <a:t>error</a:t>
                    </a:r>
                  </a:p>
                </p:txBody>
              </p:sp>
            </p:grpSp>
          </p:grp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2EEA9EB-BC23-044F-8116-461A51F6A30C}"/>
                  </a:ext>
                </a:extLst>
              </p:cNvPr>
              <p:cNvSpPr txBox="1"/>
              <p:nvPr/>
            </p:nvSpPr>
            <p:spPr>
              <a:xfrm>
                <a:off x="4551406" y="3429000"/>
                <a:ext cx="361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b="1" dirty="0"/>
                  <a:t>+</a:t>
                </a:r>
                <a:endParaRPr kumimoji="1" lang="ko-KR" altLang="en-US" b="1" dirty="0"/>
              </a:p>
            </p:txBody>
          </p:sp>
          <p:sp>
            <p:nvSpPr>
              <p:cNvPr id="61" name="왼쪽 대괄호[L] 60">
                <a:extLst>
                  <a:ext uri="{FF2B5EF4-FFF2-40B4-BE49-F238E27FC236}">
                    <a16:creationId xmlns:a16="http://schemas.microsoft.com/office/drawing/2014/main" id="{2D978225-C510-344A-9524-FB882388CAC7}"/>
                  </a:ext>
                </a:extLst>
              </p:cNvPr>
              <p:cNvSpPr/>
              <p:nvPr/>
            </p:nvSpPr>
            <p:spPr>
              <a:xfrm rot="16200000">
                <a:off x="2299241" y="4036810"/>
                <a:ext cx="128560" cy="2565935"/>
              </a:xfrm>
              <a:prstGeom prst="leftBracke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62" name="왼쪽 대괄호[L] 61">
                <a:extLst>
                  <a:ext uri="{FF2B5EF4-FFF2-40B4-BE49-F238E27FC236}">
                    <a16:creationId xmlns:a16="http://schemas.microsoft.com/office/drawing/2014/main" id="{FB2E13F8-B330-F742-848D-45C77F65AE1E}"/>
                  </a:ext>
                </a:extLst>
              </p:cNvPr>
              <p:cNvSpPr/>
              <p:nvPr/>
            </p:nvSpPr>
            <p:spPr>
              <a:xfrm rot="16200000">
                <a:off x="4640097" y="4509066"/>
                <a:ext cx="128557" cy="1621428"/>
              </a:xfrm>
              <a:prstGeom prst="leftBracke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8D0764A-D755-0D42-84CE-7BAD5A1F5DE6}"/>
                  </a:ext>
                </a:extLst>
              </p:cNvPr>
              <p:cNvSpPr txBox="1"/>
              <p:nvPr/>
            </p:nvSpPr>
            <p:spPr>
              <a:xfrm>
                <a:off x="1769617" y="5429764"/>
                <a:ext cx="10322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sz="1200" dirty="0"/>
                  <a:t>주어짐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17C1F08-9720-E74F-A7F9-389563E324FE}"/>
                  </a:ext>
                </a:extLst>
              </p:cNvPr>
              <p:cNvSpPr txBox="1"/>
              <p:nvPr/>
            </p:nvSpPr>
            <p:spPr>
              <a:xfrm>
                <a:off x="4178215" y="5429763"/>
                <a:ext cx="10322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sz="1200" dirty="0"/>
                  <a:t>모름</a:t>
                </a:r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6C5156EE-3161-454A-9B21-3496F1BFF1D8}"/>
                </a:ext>
              </a:extLst>
            </p:cNvPr>
            <p:cNvGrpSpPr/>
            <p:nvPr/>
          </p:nvGrpSpPr>
          <p:grpSpPr>
            <a:xfrm>
              <a:off x="9147958" y="4201036"/>
              <a:ext cx="2904425" cy="1266345"/>
              <a:chOff x="7816100" y="3180875"/>
              <a:chExt cx="3846487" cy="1716656"/>
            </a:xfrm>
          </p:grpSpPr>
          <p:pic>
            <p:nvPicPr>
              <p:cNvPr id="65" name="그림 64">
                <a:extLst>
                  <a:ext uri="{FF2B5EF4-FFF2-40B4-BE49-F238E27FC236}">
                    <a16:creationId xmlns:a16="http://schemas.microsoft.com/office/drawing/2014/main" id="{BC7A697F-CEE4-C64C-BB83-4DA9D233D3A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/>
              <a:srcRect l="7436" r="6112"/>
              <a:stretch/>
            </p:blipFill>
            <p:spPr>
              <a:xfrm>
                <a:off x="7816100" y="3180875"/>
                <a:ext cx="3846487" cy="1716656"/>
              </a:xfrm>
              <a:prstGeom prst="rect">
                <a:avLst/>
              </a:prstGeom>
            </p:spPr>
          </p:pic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A582FB9-5BA7-CB4F-83C9-9BE11FFD6E6E}"/>
                  </a:ext>
                </a:extLst>
              </p:cNvPr>
              <p:cNvSpPr txBox="1"/>
              <p:nvPr/>
            </p:nvSpPr>
            <p:spPr>
              <a:xfrm>
                <a:off x="9985833" y="3300785"/>
                <a:ext cx="1676754" cy="375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sz="1200" dirty="0">
                    <a:latin typeface="+mj-lt"/>
                  </a:rPr>
                  <a:t>*가우시안분포</a:t>
                </a:r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383C520-1A90-4840-AF73-5653088AB64B}"/>
                </a:ext>
              </a:extLst>
            </p:cNvPr>
            <p:cNvSpPr txBox="1"/>
            <p:nvPr/>
          </p:nvSpPr>
          <p:spPr>
            <a:xfrm>
              <a:off x="7724722" y="5500180"/>
              <a:ext cx="4347292" cy="92198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50" dirty="0"/>
                <a:t>*</a:t>
              </a:r>
              <a:r>
                <a:rPr lang="el-GR" altLang="ko-KR" sz="1250" dirty="0"/>
                <a:t>σ</a:t>
              </a:r>
              <a:r>
                <a:rPr lang="ko-KR" altLang="en-US" sz="1250" dirty="0"/>
                <a:t>에 따라 </a:t>
              </a:r>
              <a:r>
                <a:rPr lang="en-US" altLang="ko-KR" sz="1250" dirty="0"/>
                <a:t>e</a:t>
              </a:r>
              <a:r>
                <a:rPr lang="ko-KR" altLang="en-US" sz="1250" dirty="0"/>
                <a:t>의 범위 결정 </a:t>
              </a:r>
              <a:r>
                <a:rPr lang="en-US" altLang="ko-KR" sz="1250" dirty="0"/>
                <a:t>(</a:t>
              </a:r>
              <a:r>
                <a:rPr lang="el-GR" altLang="ko-KR" sz="1250" dirty="0"/>
                <a:t>σ</a:t>
              </a:r>
              <a:r>
                <a:rPr lang="ko-KR" altLang="en-US" sz="1250" dirty="0"/>
                <a:t> </a:t>
              </a:r>
              <a:r>
                <a:rPr lang="en-US" altLang="ko-KR" sz="1250" dirty="0"/>
                <a:t>=</a:t>
              </a:r>
              <a:r>
                <a:rPr lang="ko-KR" altLang="en-US" sz="1250" dirty="0"/>
                <a:t> </a:t>
              </a:r>
              <a:r>
                <a:rPr lang="en-US" altLang="ko-KR" sz="1250" dirty="0"/>
                <a:t>2.1,</a:t>
              </a:r>
              <a:r>
                <a:rPr lang="ko-KR" altLang="en-US" sz="1250" dirty="0"/>
                <a:t> </a:t>
              </a:r>
              <a:r>
                <a:rPr lang="en-US" altLang="ko-KR" sz="1250" dirty="0"/>
                <a:t>2.3,</a:t>
              </a:r>
              <a:r>
                <a:rPr lang="ko-KR" altLang="en-US" sz="1250" dirty="0"/>
                <a:t> </a:t>
              </a:r>
              <a:r>
                <a:rPr lang="en-US" altLang="ko-KR" sz="1250" dirty="0"/>
                <a:t>2.5</a:t>
              </a:r>
              <a:r>
                <a:rPr lang="ko-KR" altLang="en-US" sz="1250" dirty="0"/>
                <a:t> 정도</a:t>
              </a:r>
              <a:r>
                <a:rPr lang="en-US" altLang="ko-KR" sz="1250" dirty="0"/>
                <a:t>)</a:t>
              </a: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à"/>
              </a:pPr>
              <a:r>
                <a:rPr lang="el-GR" altLang="ko-KR" sz="1250" dirty="0"/>
                <a:t>σ</a:t>
              </a:r>
              <a:r>
                <a:rPr lang="ko-KR" altLang="en-US" sz="1250" dirty="0"/>
                <a:t>가 너무 커지면 고르지 않은 </a:t>
              </a:r>
              <a:r>
                <a:rPr lang="ko-KR" altLang="en-US" sz="1250" dirty="0" err="1"/>
                <a:t>분포형태</a:t>
              </a:r>
              <a:r>
                <a:rPr lang="en-US" altLang="ko-KR" sz="1250" dirty="0"/>
                <a:t>(</a:t>
              </a:r>
              <a:r>
                <a:rPr lang="ko-KR" altLang="en-US" sz="1250" dirty="0" err="1"/>
                <a:t>평평해짐</a:t>
              </a:r>
              <a:r>
                <a:rPr lang="en-US" altLang="ko-KR" sz="1250" dirty="0"/>
                <a:t>)</a:t>
              </a:r>
              <a:r>
                <a:rPr lang="ko-KR" altLang="en-US" sz="1250" dirty="0"/>
                <a:t> </a:t>
              </a:r>
              <a:endParaRPr lang="en-US" altLang="ko-KR" sz="1250" dirty="0"/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à"/>
              </a:pPr>
              <a:r>
                <a:rPr lang="ko-KR" altLang="en-US" sz="1250" dirty="0">
                  <a:sym typeface="Wingdings" pitchFamily="2" charset="2"/>
                </a:rPr>
                <a:t>확률 예측이 어려워져 </a:t>
              </a:r>
              <a:r>
                <a:rPr lang="ko-KR" altLang="en-US" sz="1250" b="1" dirty="0" err="1">
                  <a:solidFill>
                    <a:schemeClr val="accent5">
                      <a:lumMod val="50000"/>
                    </a:schemeClr>
                  </a:solidFill>
                  <a:sym typeface="Wingdings" pitchFamily="2" charset="2"/>
                </a:rPr>
                <a:t>복호화</a:t>
              </a:r>
              <a:r>
                <a:rPr lang="ko-KR" altLang="en-US" sz="1250" b="1" dirty="0">
                  <a:solidFill>
                    <a:schemeClr val="accent5">
                      <a:lumMod val="50000"/>
                    </a:schemeClr>
                  </a:solidFill>
                  <a:sym typeface="Wingdings" pitchFamily="2" charset="2"/>
                </a:rPr>
                <a:t> 시 오류 발생 가능성 증가 </a:t>
              </a:r>
              <a:endParaRPr kumimoji="1" lang="en-US" altLang="ko-KR" sz="125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DD9EFA4E-0AF3-744C-B679-B4D4670E735D}"/>
                </a:ext>
              </a:extLst>
            </p:cNvPr>
            <p:cNvCxnSpPr>
              <a:cxnSpLocks/>
              <a:stCxn id="68" idx="1"/>
              <a:endCxn id="57" idx="3"/>
            </p:cNvCxnSpPr>
            <p:nvPr/>
          </p:nvCxnSpPr>
          <p:spPr>
            <a:xfrm rot="10800000">
              <a:off x="5515088" y="4064120"/>
              <a:ext cx="2209635" cy="1897052"/>
            </a:xfrm>
            <a:prstGeom prst="curvedConnector3">
              <a:avLst>
                <a:gd name="adj1" fmla="val 52699"/>
              </a:avLst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A497D523-F927-4F46-8DA9-893BBC6850B6}"/>
                </a:ext>
              </a:extLst>
            </p:cNvPr>
            <p:cNvSpPr/>
            <p:nvPr/>
          </p:nvSpPr>
          <p:spPr>
            <a:xfrm>
              <a:off x="6463452" y="4021249"/>
              <a:ext cx="2965279" cy="56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en-US" altLang="ko-KR" sz="1100" dirty="0"/>
                <a:t>*</a:t>
              </a:r>
              <a:r>
                <a:rPr kumimoji="1" lang="ko-KR" altLang="en-US" sz="1100" dirty="0"/>
                <a:t>가우시안분포를 따르는 </a:t>
              </a:r>
              <a:r>
                <a:rPr kumimoji="1" lang="en-US" altLang="ko-KR" sz="1100" dirty="0"/>
                <a:t>error(e)</a:t>
              </a:r>
              <a:r>
                <a:rPr kumimoji="1" lang="ko-KR" altLang="en-US" sz="1100" dirty="0"/>
                <a:t> 삽입</a:t>
              </a:r>
              <a:endParaRPr kumimoji="1" lang="en-US" altLang="ko-KR" sz="1100" dirty="0"/>
            </a:p>
            <a:p>
              <a:pPr algn="ctr">
                <a:lnSpc>
                  <a:spcPct val="150000"/>
                </a:lnSpc>
              </a:pPr>
              <a:r>
                <a:rPr kumimoji="1" lang="ko-KR" altLang="en-US" sz="1100" dirty="0"/>
                <a:t>*</a:t>
              </a:r>
              <a:r>
                <a:rPr kumimoji="1" lang="en-US" altLang="ko-KR" sz="1100" dirty="0"/>
                <a:t>q</a:t>
              </a:r>
              <a:r>
                <a:rPr kumimoji="1" lang="ko-KR" altLang="en-US" sz="1100" dirty="0"/>
                <a:t>는 </a:t>
              </a:r>
              <a:r>
                <a:rPr kumimoji="1" lang="en-US" altLang="ko-KR" sz="1100" dirty="0"/>
                <a:t>128</a:t>
              </a:r>
              <a:r>
                <a:rPr kumimoji="1" lang="ko-KR" altLang="en-US" sz="1100" dirty="0"/>
                <a:t> </a:t>
              </a:r>
              <a:r>
                <a:rPr kumimoji="1" lang="en-US" altLang="ko-KR" sz="1100" dirty="0"/>
                <a:t>bit</a:t>
              </a:r>
              <a:r>
                <a:rPr kumimoji="1" lang="ko-KR" altLang="en-US" sz="1100" dirty="0"/>
                <a:t> 암호화에서 보통 </a:t>
              </a:r>
              <a:r>
                <a:rPr kumimoji="1" lang="en-US" altLang="ko-KR" sz="1100" dirty="0"/>
                <a:t>12~13</a:t>
              </a:r>
              <a:r>
                <a:rPr kumimoji="1" lang="ko-KR" altLang="en-US" sz="1100" dirty="0"/>
                <a:t> </a:t>
              </a:r>
              <a:r>
                <a:rPr kumimoji="1" lang="en-US" altLang="ko-KR" sz="1100" dirty="0"/>
                <a:t>bit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2665AAD3-AD33-D149-A3BF-2234CD462E0B}"/>
                  </a:ext>
                </a:extLst>
              </p:cNvPr>
              <p:cNvSpPr/>
              <p:nvPr/>
            </p:nvSpPr>
            <p:spPr>
              <a:xfrm>
                <a:off x="4420391" y="4538456"/>
                <a:ext cx="77040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ko-KR" altLang="en-US" sz="1400"/>
                        <m:t>∈</m:t>
                      </m:r>
                      <m:r>
                        <a:rPr lang="ko-KR" altLang="en-US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sz="14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kumimoji="1" lang="en-US" altLang="ko-KR" sz="1400" b="0" i="1" baseline="3000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kumimoji="1" lang="ko-KR" altLang="en-US" sz="1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2665AAD3-AD33-D149-A3BF-2234CD462E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391" y="4538456"/>
                <a:ext cx="770403" cy="307777"/>
              </a:xfrm>
              <a:prstGeom prst="rect">
                <a:avLst/>
              </a:prstGeom>
              <a:blipFill>
                <a:blip r:embed="rId12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7879C083-370D-F442-AB19-07772E0BEEA0}"/>
                  </a:ext>
                </a:extLst>
              </p:cNvPr>
              <p:cNvSpPr/>
              <p:nvPr/>
            </p:nvSpPr>
            <p:spPr>
              <a:xfrm>
                <a:off x="1876475" y="5238554"/>
                <a:ext cx="101739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ko-KR" sz="1400" b="0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ko-KR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ko-KR" altLang="en-US" sz="1400"/>
                        <m:t>∈</m:t>
                      </m:r>
                      <m:r>
                        <a:rPr lang="ko-KR" altLang="en-US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sz="14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kumimoji="1" lang="en-US" altLang="ko-KR" sz="1400" b="0" i="1" baseline="-2500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ko-KR" sz="1400" i="1" baseline="3000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kumimoji="1" lang="en-US" altLang="ko-KR" sz="1400" b="0" i="1" baseline="30000" smtClean="0">
                          <a:latin typeface="Cambria Math" panose="02040503050406030204" pitchFamily="18" charset="0"/>
                        </a:rPr>
                        <m:t>𝑥𝑛</m:t>
                      </m:r>
                      <m:r>
                        <a:rPr kumimoji="1" lang="ko-KR" altLang="en-US" sz="1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7879C083-370D-F442-AB19-07772E0BEE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475" y="5238554"/>
                <a:ext cx="1017393" cy="307777"/>
              </a:xfrm>
              <a:prstGeom prst="rect">
                <a:avLst/>
              </a:prstGeom>
              <a:blipFill>
                <a:blip r:embed="rId13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6D80552A-3E9B-944C-B0E5-C288EC7B2FE8}"/>
                  </a:ext>
                </a:extLst>
              </p:cNvPr>
              <p:cNvSpPr txBox="1"/>
              <p:nvPr/>
            </p:nvSpPr>
            <p:spPr>
              <a:xfrm>
                <a:off x="6351630" y="3349937"/>
                <a:ext cx="26066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dirty="0">
                    <a:solidFill>
                      <a:srgbClr val="C00000"/>
                    </a:solidFill>
                  </a:rPr>
                  <a:t>choose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kumimoji="1" lang="en-US" altLang="ko-KR" dirty="0">
                    <a:solidFill>
                      <a:srgbClr val="C00000"/>
                    </a:solidFill>
                  </a:rPr>
                  <a:t> </a:t>
                </a:r>
                <a:r>
                  <a:rPr kumimoji="1" lang="en-US" altLang="ko-KR" dirty="0">
                    <a:solidFill>
                      <a:srgbClr val="C00000"/>
                    </a:solidFill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ko-KR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ko-KR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r>
                  <a:rPr kumimoji="1" lang="en-US" altLang="ko-KR" dirty="0">
                    <a:solidFill>
                      <a:srgbClr val="C00000"/>
                    </a:solidFill>
                    <a:sym typeface="Wingdings" pitchFamily="2" charset="2"/>
                  </a:rPr>
                  <a:t> </a:t>
                </a:r>
                <a:endParaRPr kumimoji="1" lang="ko-KR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6D80552A-3E9B-944C-B0E5-C288EC7B2F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630" y="3349937"/>
                <a:ext cx="2606633" cy="369332"/>
              </a:xfrm>
              <a:prstGeom prst="rect">
                <a:avLst/>
              </a:prstGeom>
              <a:blipFill>
                <a:blip r:embed="rId14"/>
                <a:stretch>
                  <a:fillRect l="-1456" t="-13793" b="-206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613CAFDD-4222-6E4E-BC49-7EE85405436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7E7A88DD-AABC-EA4A-9F7C-613995D13367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646"/>
              <a:chExt cx="12192000" cy="6858000"/>
            </a:xfrm>
          </p:grpSpPr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9C9F3077-9DF1-E647-958A-39AE7B32CE36}"/>
                  </a:ext>
                </a:extLst>
              </p:cNvPr>
              <p:cNvGrpSpPr/>
              <p:nvPr/>
            </p:nvGrpSpPr>
            <p:grpSpPr>
              <a:xfrm>
                <a:off x="0" y="646"/>
                <a:ext cx="12192000" cy="6858000"/>
                <a:chOff x="0" y="0"/>
                <a:chExt cx="12192000" cy="6858000"/>
              </a:xfrm>
            </p:grpSpPr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8C422F5D-AACE-A74F-A479-656560507813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2192000" cy="6858000"/>
                </a:xfrm>
                <a:prstGeom prst="rect">
                  <a:avLst/>
                </a:prstGeom>
                <a:solidFill>
                  <a:schemeClr val="tx1">
                    <a:alpha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id="{90C6FF88-8A69-CF44-A788-42073D5109F4}"/>
                    </a:ext>
                  </a:extLst>
                </p:cNvPr>
                <p:cNvSpPr/>
                <p:nvPr/>
              </p:nvSpPr>
              <p:spPr>
                <a:xfrm>
                  <a:off x="411920" y="1032358"/>
                  <a:ext cx="11368160" cy="530880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C880B729-4A4E-EA4B-AB1B-853BA1F06BFB}"/>
                      </a:ext>
                    </a:extLst>
                  </p:cNvPr>
                  <p:cNvSpPr txBox="1"/>
                  <p:nvPr/>
                </p:nvSpPr>
                <p:spPr>
                  <a:xfrm>
                    <a:off x="793949" y="2845222"/>
                    <a:ext cx="10710975" cy="16679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285750" indent="-285750" algn="ctr">
                      <a:lnSpc>
                        <a:spcPct val="200000"/>
                      </a:lnSpc>
                      <a:buFont typeface="Wingdings" pitchFamily="2" charset="2"/>
                      <a:buChar char="v"/>
                    </a:pPr>
                    <a:r>
                      <a:rPr kumimoji="1" lang="en-US" altLang="ko-KR" dirty="0"/>
                      <a:t>m</a:t>
                    </a:r>
                    <a:r>
                      <a:rPr kumimoji="1" lang="ko-KR" altLang="en-US" dirty="0"/>
                      <a:t>개의</a:t>
                    </a:r>
                    <a:r>
                      <a:rPr kumimoji="1" lang="en-US" altLang="ko-KR" dirty="0"/>
                      <a:t> sample</a:t>
                    </a:r>
                    <a:r>
                      <a:rPr kumimoji="1" lang="ko-KR" altLang="en-US" dirty="0"/>
                      <a:t> 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oMath>
                    </a14:m>
                    <a:r>
                      <a:rPr kumimoji="1" lang="ko-KR" altLang="en-US" dirty="0"/>
                      <a:t> 이 주어질 때</a:t>
                    </a:r>
                    <a:r>
                      <a:rPr kumimoji="1" lang="en-US" altLang="ko-KR" dirty="0"/>
                      <a:t>,</a:t>
                    </a:r>
                    <a:r>
                      <a:rPr kumimoji="1" lang="ko-KR" altLang="en-US" dirty="0"/>
                      <a:t> 계산된 </a:t>
                    </a:r>
                    <a:r>
                      <a:rPr kumimoji="1" lang="en-US" altLang="ko-KR" b="1" dirty="0">
                        <a:solidFill>
                          <a:srgbClr val="002060"/>
                        </a:solidFill>
                      </a:rPr>
                      <a:t>LWE sample</a:t>
                    </a:r>
                    <a:r>
                      <a:rPr kumimoji="1" lang="ko-KR" altLang="en-US" b="1" dirty="0">
                        <a:solidFill>
                          <a:srgbClr val="002060"/>
                        </a:solidFill>
                      </a:rPr>
                      <a:t>인지 </a:t>
                    </a:r>
                    <a:r>
                      <a:rPr kumimoji="1" lang="en-US" altLang="ko-KR" b="1" dirty="0">
                        <a:solidFill>
                          <a:srgbClr val="002060"/>
                        </a:solidFill>
                      </a:rPr>
                      <a:t>random 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kumimoji="1" lang="en-US" altLang="ko-KR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R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kumimoji="1" lang="en-US" altLang="ko-KR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kumimoji="1" lang="en-US" altLang="ko-KR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</m:d>
                      </m:oMath>
                    </a14:m>
                    <a:r>
                      <a:rPr kumimoji="1" lang="en-US" altLang="ko-KR" b="1" dirty="0">
                        <a:solidFill>
                          <a:srgbClr val="002060"/>
                        </a:solidFill>
                      </a:rPr>
                      <a:t> </a:t>
                    </a:r>
                    <a:r>
                      <a:rPr kumimoji="1" lang="ko-KR" altLang="en-US" b="1" dirty="0">
                        <a:solidFill>
                          <a:srgbClr val="002060"/>
                        </a:solidFill>
                      </a:rPr>
                      <a:t>인지</a:t>
                    </a:r>
                    <a:r>
                      <a:rPr kumimoji="1" lang="ko-KR" altLang="en-US" dirty="0"/>
                      <a:t> 구분할 수 없게 됨</a:t>
                    </a:r>
                    <a:endParaRPr kumimoji="1" lang="en-US" altLang="ko-KR" dirty="0"/>
                  </a:p>
                  <a:p>
                    <a:pPr algn="ctr">
                      <a:lnSpc>
                        <a:spcPct val="200000"/>
                      </a:lnSpc>
                    </a:pPr>
                    <a:r>
                      <a:rPr kumimoji="1" lang="en-US" altLang="ko-KR" dirty="0"/>
                      <a:t> </a:t>
                    </a:r>
                    <a:r>
                      <a:rPr kumimoji="1" lang="ko-KR" altLang="en-US" dirty="0"/>
                      <a:t> </a:t>
                    </a:r>
                    <a:endParaRPr kumimoji="1" lang="en-US" altLang="ko-KR" dirty="0"/>
                  </a:p>
                  <a:p>
                    <a:pPr algn="ctr">
                      <a:lnSpc>
                        <a:spcPct val="200000"/>
                      </a:lnSpc>
                    </a:pPr>
                    <a:r>
                      <a:rPr kumimoji="1" lang="en-US" altLang="ko-KR" b="1" dirty="0">
                        <a:solidFill>
                          <a:srgbClr val="C00000"/>
                        </a:solidFill>
                      </a:rPr>
                      <a:t>     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kumimoji="1" lang="en-US" altLang="ko-KR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R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kumimoji="1" lang="en-US" altLang="ko-KR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kumimoji="1" lang="en-US" altLang="ko-KR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kumimoji="1" lang="en-US" altLang="ko-KR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1" lang="en-US" altLang="ko-KR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kumimoji="1" lang="en-US" altLang="ko-KR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kumimoji="1" lang="en-US" altLang="ko-KR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  <m:r>
                              <a:rPr kumimoji="1" lang="en-US" altLang="ko-KR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ko-KR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  <m:r>
                              <a:rPr kumimoji="1" lang="en-US" altLang="ko-KR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kumimoji="1" lang="en-US" altLang="ko-KR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𝒎𝒐𝒅</m:t>
                            </m:r>
                            <m:r>
                              <a:rPr kumimoji="1" lang="en-US" altLang="ko-KR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</m:d>
                      </m:oMath>
                    </a14:m>
                    <a:r>
                      <a:rPr kumimoji="1" lang="ko-KR" altLang="en-US" b="1" dirty="0">
                        <a:solidFill>
                          <a:srgbClr val="C00000"/>
                        </a:solidFill>
                      </a:rPr>
                      <a:t> </a:t>
                    </a:r>
                    <a:r>
                      <a:rPr kumimoji="1" lang="ko-KR" altLang="en-US" b="1" dirty="0" err="1">
                        <a:solidFill>
                          <a:srgbClr val="C00000"/>
                        </a:solidFill>
                      </a:rPr>
                      <a:t>를</a:t>
                    </a:r>
                    <a:r>
                      <a:rPr kumimoji="1" lang="ko-KR" altLang="en-US" b="1" dirty="0">
                        <a:solidFill>
                          <a:srgbClr val="C00000"/>
                        </a:solidFill>
                      </a:rPr>
                      <a:t> 만족하는 </a:t>
                    </a:r>
                    <a14:m>
                      <m:oMath xmlns:m="http://schemas.openxmlformats.org/officeDocument/2006/math">
                        <m:r>
                          <a:rPr kumimoji="1" lang="en-US" altLang="ko-KR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oMath>
                    </a14:m>
                    <a:r>
                      <a:rPr kumimoji="1" lang="ko-KR" altLang="en-US" b="1" dirty="0">
                        <a:solidFill>
                          <a:srgbClr val="C00000"/>
                        </a:solidFill>
                      </a:rPr>
                      <a:t>가 존재하는지</a:t>
                    </a:r>
                    <a:r>
                      <a:rPr kumimoji="1" lang="en-US" altLang="ko-KR" b="1" dirty="0">
                        <a:solidFill>
                          <a:srgbClr val="C00000"/>
                        </a:solidFill>
                      </a:rPr>
                      <a:t>,</a:t>
                    </a:r>
                    <a:r>
                      <a:rPr kumimoji="1" lang="ko-KR" altLang="en-US" b="1" dirty="0">
                        <a:solidFill>
                          <a:srgbClr val="C00000"/>
                        </a:solidFill>
                      </a:rPr>
                      <a:t> </a:t>
                    </a:r>
                    <a:r>
                      <a:rPr kumimoji="1" lang="en-US" altLang="ko-KR" b="1" dirty="0">
                        <a:solidFill>
                          <a:srgbClr val="C00000"/>
                        </a:solidFill>
                      </a:rPr>
                      <a:t>random </a:t>
                    </a:r>
                    <a:r>
                      <a:rPr kumimoji="1" lang="ko-KR" altLang="en-US" b="1" dirty="0">
                        <a:solidFill>
                          <a:srgbClr val="C00000"/>
                        </a:solidFill>
                      </a:rPr>
                      <a:t>선택 된 것인지</a:t>
                    </a:r>
                    <a:endParaRPr kumimoji="1" lang="en-US" altLang="ko-KR" b="1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C880B729-4A4E-EA4B-AB1B-853BA1F06BF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3949" y="2845222"/>
                    <a:ext cx="10710975" cy="166795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454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1" name="포인트가 5개인 별[5] 110">
              <a:extLst>
                <a:ext uri="{FF2B5EF4-FFF2-40B4-BE49-F238E27FC236}">
                  <a16:creationId xmlns:a16="http://schemas.microsoft.com/office/drawing/2014/main" id="{4B98BE73-6A86-BB47-B8F9-D23E5ABA6B0B}"/>
                </a:ext>
              </a:extLst>
            </p:cNvPr>
            <p:cNvSpPr/>
            <p:nvPr/>
          </p:nvSpPr>
          <p:spPr>
            <a:xfrm>
              <a:off x="2001553" y="4141051"/>
              <a:ext cx="267129" cy="286284"/>
            </a:xfrm>
            <a:prstGeom prst="star5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734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Learning With Rounding (LWR) Problem</a:t>
            </a:r>
            <a:endParaRPr lang="ko-KR" altLang="en-US" dirty="0"/>
          </a:p>
        </p:txBody>
      </p:sp>
      <p:sp>
        <p:nvSpPr>
          <p:cNvPr id="5" name="AutoShape 3" descr="\mathbb {Z} ">
            <a:extLst>
              <a:ext uri="{FF2B5EF4-FFF2-40B4-BE49-F238E27FC236}">
                <a16:creationId xmlns:a16="http://schemas.microsoft.com/office/drawing/2014/main" id="{502D25B0-9793-2D42-B264-1BE5AA9F96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73238" y="-1227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\mathbb {R} ^{n}">
            <a:extLst>
              <a:ext uri="{FF2B5EF4-FFF2-40B4-BE49-F238E27FC236}">
                <a16:creationId xmlns:a16="http://schemas.microsoft.com/office/drawing/2014/main" id="{1B300C89-6E7D-474A-BE95-591F98E733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73363" y="-1227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5" descr="B=\{{\mathbf  {v}}_{1},\ldots ,{\mathbf  {v}}_{n}\}">
            <a:extLst>
              <a:ext uri="{FF2B5EF4-FFF2-40B4-BE49-F238E27FC236}">
                <a16:creationId xmlns:a16="http://schemas.microsoft.com/office/drawing/2014/main" id="{100D62AF-9563-7443-BFDB-9D3A8C1C42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6488" y="-9366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6" descr="{\mathcal {L}}">
            <a:extLst>
              <a:ext uri="{FF2B5EF4-FFF2-40B4-BE49-F238E27FC236}">
                <a16:creationId xmlns:a16="http://schemas.microsoft.com/office/drawing/2014/main" id="{4148DC60-FAD0-FD4E-A694-89CC249EED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05800" y="-9366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7" descr="{\mathcal  {L}}=\left\{\sum _{{i=1}}^{{n}}a_{i}{\mathbf  {v}}_{i}\quad |\quad a_{i}\in R,{\mathbf  {v}}_{i}\in B\right\}.">
            <a:extLst>
              <a:ext uri="{FF2B5EF4-FFF2-40B4-BE49-F238E27FC236}">
                <a16:creationId xmlns:a16="http://schemas.microsoft.com/office/drawing/2014/main" id="{C1B1AC4C-88E7-5D4B-ABD4-08B43A5990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6850" y="-6477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8" descr="GL_{n}(R)">
            <a:extLst>
              <a:ext uri="{FF2B5EF4-FFF2-40B4-BE49-F238E27FC236}">
                <a16:creationId xmlns:a16="http://schemas.microsoft.com/office/drawing/2014/main" id="{82EE3CEF-9C67-EC49-B74F-ED35CD8B4C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78625" y="-3571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9" descr="T^{-1}">
            <a:extLst>
              <a:ext uri="{FF2B5EF4-FFF2-40B4-BE49-F238E27FC236}">
                <a16:creationId xmlns:a16="http://schemas.microsoft.com/office/drawing/2014/main" id="{02EE0974-5A10-E74C-8E76-D5335F9DCF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435013" y="-3571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AutoShape 10" descr="R^{*}">
            <a:extLst>
              <a:ext uri="{FF2B5EF4-FFF2-40B4-BE49-F238E27FC236}">
                <a16:creationId xmlns:a16="http://schemas.microsoft.com/office/drawing/2014/main" id="{3C9F9367-C8D7-1E48-A6C8-4FE7C050D6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732375" y="-3571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AutoShape 11" descr="{\mathcal  {L}}^{*}=\{{\mathbf  {v}}\in V\quad |\quad \langle {\mathbf  {v}},{\mathbf  {x}}\rangle \in R,\forall {\mathbf  {x}}\in {\mathcal  {L}}\}">
            <a:extLst>
              <a:ext uri="{FF2B5EF4-FFF2-40B4-BE49-F238E27FC236}">
                <a16:creationId xmlns:a16="http://schemas.microsoft.com/office/drawing/2014/main" id="{29850E5C-912C-6440-9667-B536E0BA7E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6850" y="2365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12" descr="{\mathcal  {L}}^{*}=\{{\mathbf  {v}}\in V\quad |\quad \langle {\mathbf  {v}},{\mathbf  {v}}_{i}\rangle \in R\}.">
            <a:extLst>
              <a:ext uri="{FF2B5EF4-FFF2-40B4-BE49-F238E27FC236}">
                <a16:creationId xmlns:a16="http://schemas.microsoft.com/office/drawing/2014/main" id="{62D53DDE-53F4-EE41-81D4-0634D6205E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6850" y="6778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EF01D56-4093-ED48-9ED0-3331AFCF44D7}"/>
                  </a:ext>
                </a:extLst>
              </p:cNvPr>
              <p:cNvSpPr txBox="1"/>
              <p:nvPr/>
            </p:nvSpPr>
            <p:spPr>
              <a:xfrm>
                <a:off x="411920" y="1146965"/>
                <a:ext cx="10591730" cy="9466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v"/>
                </a:pPr>
                <a:r>
                  <a:rPr kumimoji="1" lang="en-US" altLang="ko-KR" dirty="0"/>
                  <a:t>LWR sample</a:t>
                </a:r>
                <a:r>
                  <a:rPr kumimoji="1" lang="ko-KR" altLang="en-US" dirty="0"/>
                  <a:t>인</a:t>
                </a:r>
                <a:r>
                  <a:rPr kumimoji="1" lang="ko-KR" alt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R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ko-KR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kumimoji="1" lang="en-US" altLang="ko-KR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ko-KR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kumimoji="1" lang="en-US" altLang="ko-KR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ko-KR" altLang="en-US" b="1" dirty="0">
                    <a:solidFill>
                      <a:srgbClr val="002060"/>
                    </a:solidFill>
                  </a:rPr>
                  <a:t>가 주어질 때</a:t>
                </a:r>
                <a:r>
                  <a:rPr kumimoji="1" lang="en-US" altLang="ko-KR" b="1" dirty="0">
                    <a:solidFill>
                      <a:srgbClr val="002060"/>
                    </a:solidFill>
                  </a:rPr>
                  <a:t>,</a:t>
                </a:r>
                <a:r>
                  <a:rPr kumimoji="1" lang="ko-KR" altLang="en-US" b="1" dirty="0">
                    <a:solidFill>
                      <a:srgbClr val="002060"/>
                    </a:solidFill>
                  </a:rPr>
                  <a:t> 비밀키 </a:t>
                </a:r>
                <a:r>
                  <a:rPr kumimoji="1" lang="en-US" altLang="ko-KR" b="1" dirty="0">
                    <a:solidFill>
                      <a:srgbClr val="002060"/>
                    </a:solidFill>
                  </a:rPr>
                  <a:t>S</a:t>
                </a:r>
                <a:r>
                  <a:rPr kumimoji="1" lang="ko-KR" altLang="en-US" b="1" dirty="0">
                    <a:solidFill>
                      <a:srgbClr val="002060"/>
                    </a:solidFill>
                  </a:rPr>
                  <a:t> 찾기 </a:t>
                </a:r>
                <a:r>
                  <a:rPr kumimoji="1" lang="en-US" altLang="ko-KR" dirty="0">
                    <a:solidFill>
                      <a:srgbClr val="002060"/>
                    </a:solidFill>
                    <a:sym typeface="Wingdings" pitchFamily="2" charset="2"/>
                  </a:rPr>
                  <a:t> </a:t>
                </a:r>
                <a:r>
                  <a:rPr kumimoji="1" lang="en-US" altLang="ko-KR" b="1" dirty="0">
                    <a:solidFill>
                      <a:srgbClr val="002060"/>
                    </a:solidFill>
                    <a:sym typeface="Wingdings" pitchFamily="2" charset="2"/>
                  </a:rPr>
                  <a:t>rounding</a:t>
                </a:r>
                <a:r>
                  <a:rPr kumimoji="1" lang="ko-KR" altLang="en-US" b="1" dirty="0">
                    <a:solidFill>
                      <a:srgbClr val="002060"/>
                    </a:solidFill>
                    <a:sym typeface="Wingdings" pitchFamily="2" charset="2"/>
                  </a:rPr>
                  <a:t> 통해 잘라내면 찾기 어려움</a:t>
                </a:r>
                <a:endParaRPr kumimoji="1" lang="en-US" altLang="ko-KR" b="1" dirty="0">
                  <a:solidFill>
                    <a:srgbClr val="002060"/>
                  </a:solidFill>
                  <a:sym typeface="Wingdings" pitchFamily="2" charset="2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v"/>
                </a:pPr>
                <a:endParaRPr kumimoji="1" lang="en-US" altLang="ko-KR" sz="500" b="1" dirty="0">
                  <a:solidFill>
                    <a:srgbClr val="0070C0"/>
                  </a:solidFill>
                  <a:sym typeface="Wingdings" pitchFamily="2" charset="2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Wingdings" pitchFamily="2" charset="2"/>
                  <a:buChar char="§"/>
                </a:pPr>
                <a:r>
                  <a:rPr kumimoji="1" lang="en-US" altLang="ko-KR" sz="1600" dirty="0">
                    <a:solidFill>
                      <a:srgbClr val="0070C0"/>
                    </a:solidFill>
                  </a:rPr>
                  <a:t>rounding</a:t>
                </a:r>
                <a:r>
                  <a:rPr kumimoji="1" lang="en-US" altLang="ko-KR" sz="1600" dirty="0"/>
                  <a:t> : </a:t>
                </a:r>
                <a:r>
                  <a:rPr kumimoji="1" lang="ko-KR" altLang="en-US" sz="1600" dirty="0"/>
                  <a:t>원래 값을 어느정도 유지하면서 자릿수를 원하는 만큼까지 줄이는 방법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EF01D56-4093-ED48-9ED0-3331AFCF4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20" y="1146965"/>
                <a:ext cx="10591730" cy="946669"/>
              </a:xfrm>
              <a:prstGeom prst="rect">
                <a:avLst/>
              </a:prstGeom>
              <a:blipFill>
                <a:blip r:embed="rId3"/>
                <a:stretch>
                  <a:fillRect l="-240" b="-65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6" name="그룹 75">
            <a:extLst>
              <a:ext uri="{FF2B5EF4-FFF2-40B4-BE49-F238E27FC236}">
                <a16:creationId xmlns:a16="http://schemas.microsoft.com/office/drawing/2014/main" id="{824DC61C-D371-3345-A282-2669B0CAC04A}"/>
              </a:ext>
            </a:extLst>
          </p:cNvPr>
          <p:cNvGrpSpPr/>
          <p:nvPr/>
        </p:nvGrpSpPr>
        <p:grpSpPr>
          <a:xfrm>
            <a:off x="1118091" y="2553584"/>
            <a:ext cx="3681727" cy="3576858"/>
            <a:chOff x="501650" y="2553584"/>
            <a:chExt cx="3681727" cy="3576858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68A0059A-F7E9-6A4F-B4BC-C20BF1A6EF69}"/>
                </a:ext>
              </a:extLst>
            </p:cNvPr>
            <p:cNvGrpSpPr/>
            <p:nvPr/>
          </p:nvGrpSpPr>
          <p:grpSpPr>
            <a:xfrm>
              <a:off x="501650" y="2553584"/>
              <a:ext cx="3681727" cy="3576858"/>
              <a:chOff x="501650" y="2553584"/>
              <a:chExt cx="3681727" cy="3576858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E545D99B-383C-7F46-97B5-5B64B20D78F5}"/>
                  </a:ext>
                </a:extLst>
              </p:cNvPr>
              <p:cNvGrpSpPr/>
              <p:nvPr/>
            </p:nvGrpSpPr>
            <p:grpSpPr>
              <a:xfrm>
                <a:off x="501650" y="2553584"/>
                <a:ext cx="3681727" cy="3576858"/>
                <a:chOff x="972118" y="2129905"/>
                <a:chExt cx="3681727" cy="3576858"/>
              </a:xfrm>
            </p:grpSpPr>
            <p:grpSp>
              <p:nvGrpSpPr>
                <p:cNvPr id="21" name="그룹 20">
                  <a:extLst>
                    <a:ext uri="{FF2B5EF4-FFF2-40B4-BE49-F238E27FC236}">
                      <a16:creationId xmlns:a16="http://schemas.microsoft.com/office/drawing/2014/main" id="{546015A4-08BD-9342-B555-AB0679EA1EA8}"/>
                    </a:ext>
                  </a:extLst>
                </p:cNvPr>
                <p:cNvGrpSpPr/>
                <p:nvPr/>
              </p:nvGrpSpPr>
              <p:grpSpPr>
                <a:xfrm>
                  <a:off x="972118" y="2129905"/>
                  <a:ext cx="3526635" cy="2743023"/>
                  <a:chOff x="1187639" y="2309900"/>
                  <a:chExt cx="3526635" cy="2743023"/>
                </a:xfrm>
              </p:grpSpPr>
              <p:grpSp>
                <p:nvGrpSpPr>
                  <p:cNvPr id="27" name="그룹 26">
                    <a:extLst>
                      <a:ext uri="{FF2B5EF4-FFF2-40B4-BE49-F238E27FC236}">
                        <a16:creationId xmlns:a16="http://schemas.microsoft.com/office/drawing/2014/main" id="{F9166EC0-ED0B-9645-8C16-9876556FC15C}"/>
                      </a:ext>
                    </a:extLst>
                  </p:cNvPr>
                  <p:cNvGrpSpPr/>
                  <p:nvPr/>
                </p:nvGrpSpPr>
                <p:grpSpPr>
                  <a:xfrm>
                    <a:off x="1296074" y="2309900"/>
                    <a:ext cx="3418200" cy="2743023"/>
                    <a:chOff x="6259961" y="2637002"/>
                    <a:chExt cx="3418200" cy="2743023"/>
                  </a:xfrm>
                </p:grpSpPr>
                <p:grpSp>
                  <p:nvGrpSpPr>
                    <p:cNvPr id="34" name="그룹 33">
                      <a:extLst>
                        <a:ext uri="{FF2B5EF4-FFF2-40B4-BE49-F238E27FC236}">
                          <a16:creationId xmlns:a16="http://schemas.microsoft.com/office/drawing/2014/main" id="{EEE497DD-585A-F14E-9AA3-4579CB32B9E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259961" y="2637002"/>
                      <a:ext cx="3368359" cy="2634849"/>
                      <a:chOff x="6742897" y="2323832"/>
                      <a:chExt cx="3368359" cy="2547401"/>
                    </a:xfrm>
                  </p:grpSpPr>
                  <p:sp>
                    <p:nvSpPr>
                      <p:cNvPr id="38" name="액자 37">
                        <a:extLst>
                          <a:ext uri="{FF2B5EF4-FFF2-40B4-BE49-F238E27FC236}">
                            <a16:creationId xmlns:a16="http://schemas.microsoft.com/office/drawing/2014/main" id="{C679F7B7-6635-524D-9968-EE89443775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42897" y="2690666"/>
                        <a:ext cx="504302" cy="2180567"/>
                      </a:xfrm>
                      <a:prstGeom prst="frame">
                        <a:avLst>
                          <a:gd name="adj1" fmla="val 10097"/>
                        </a:avLst>
                      </a:prstGeom>
                      <a:solidFill>
                        <a:srgbClr val="0070C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R" alt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39" name="액자 38">
                        <a:extLst>
                          <a:ext uri="{FF2B5EF4-FFF2-40B4-BE49-F238E27FC236}">
                            <a16:creationId xmlns:a16="http://schemas.microsoft.com/office/drawing/2014/main" id="{2B5E6CA1-CEFA-314F-B35A-110ADC8144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10075" y="2690666"/>
                        <a:ext cx="1625158" cy="2180567"/>
                      </a:xfrm>
                      <a:prstGeom prst="frame">
                        <a:avLst>
                          <a:gd name="adj1" fmla="val 3366"/>
                        </a:avLst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R" alt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40" name="TextBox 39">
                        <a:extLst>
                          <a:ext uri="{FF2B5EF4-FFF2-40B4-BE49-F238E27FC236}">
                            <a16:creationId xmlns:a16="http://schemas.microsoft.com/office/drawing/2014/main" id="{716DD7CD-B905-CC4C-9229-E9128FF208D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09160" y="3539520"/>
                        <a:ext cx="30480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en-US" altLang="ko-KR" b="1" dirty="0"/>
                          <a:t>=</a:t>
                        </a:r>
                        <a:endParaRPr kumimoji="1" lang="ko-KR" altLang="en-US" b="1" dirty="0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42" name="직사각형 41">
                            <a:extLst>
                              <a:ext uri="{FF2B5EF4-FFF2-40B4-BE49-F238E27FC236}">
                                <a16:creationId xmlns:a16="http://schemas.microsoft.com/office/drawing/2014/main" id="{885B7DCB-B39C-E540-935A-9689E490D05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886563" y="3489280"/>
                            <a:ext cx="1362232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14:m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kumimoji="1" lang="en" altLang="ko-K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a14:m>
                            <a:r>
                              <a:rPr lang="en-US" altLang="ko-KR" dirty="0"/>
                              <a:t>,</a:t>
                            </a:r>
                            <a:r>
                              <a:rPr lang="ko-KR" altLang="en-US" dirty="0"/>
                              <a:t> </a:t>
                            </a:r>
                            <a:r>
                              <a:rPr lang="en-US" altLang="ko-KR" dirty="0"/>
                              <a:t>…, </a:t>
                            </a:r>
                            <a14:m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kumimoji="1" lang="en" altLang="ko-K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a14:m>
                            <a:r>
                              <a:rPr lang="ko-KR" altLang="en-US" dirty="0"/>
                              <a:t> </a:t>
                            </a: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2" name="직사각형 41">
                            <a:extLst>
                              <a:ext uri="{FF2B5EF4-FFF2-40B4-BE49-F238E27FC236}">
                                <a16:creationId xmlns:a16="http://schemas.microsoft.com/office/drawing/2014/main" id="{885B7DCB-B39C-E540-935A-9689E490D052}"/>
                              </a:ext>
                            </a:extLst>
                          </p:cNvPr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7886563" y="3489280"/>
                            <a:ext cx="1362232" cy="369332"/>
                          </a:xfrm>
                          <a:prstGeom prst="rect">
                            <a:avLst/>
                          </a:prstGeom>
                          <a:blipFill>
                            <a:blip r:embed="rId4"/>
                            <a:stretch>
                              <a:fillRect l="-1852" t="-6452" b="-19355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ko-KR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grpSp>
                    <p:nvGrpSpPr>
                      <p:cNvPr id="43" name="그룹 42">
                        <a:extLst>
                          <a:ext uri="{FF2B5EF4-FFF2-40B4-BE49-F238E27FC236}">
                            <a16:creationId xmlns:a16="http://schemas.microsoft.com/office/drawing/2014/main" id="{809F38CA-D2A1-DA4A-8338-F009C621A6C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556006" y="2696733"/>
                        <a:ext cx="555250" cy="1475983"/>
                        <a:chOff x="9857450" y="2696733"/>
                        <a:chExt cx="555250" cy="1475983"/>
                      </a:xfrm>
                    </p:grpSpPr>
                    <p:sp>
                      <p:nvSpPr>
                        <p:cNvPr id="45" name="액자 44">
                          <a:extLst>
                            <a:ext uri="{FF2B5EF4-FFF2-40B4-BE49-F238E27FC236}">
                              <a16:creationId xmlns:a16="http://schemas.microsoft.com/office/drawing/2014/main" id="{99ED6F88-7906-224E-972E-8329A4DB372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857450" y="2696733"/>
                          <a:ext cx="504302" cy="1475983"/>
                        </a:xfrm>
                        <a:prstGeom prst="frame">
                          <a:avLst>
                            <a:gd name="adj1" fmla="val 10097"/>
                          </a:avLst>
                        </a:prstGeom>
                        <a:solidFill>
                          <a:srgbClr val="C00000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ko-KR" altLang="en-US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46" name="직사각형 45">
                              <a:extLst>
                                <a:ext uri="{FF2B5EF4-FFF2-40B4-BE49-F238E27FC236}">
                                  <a16:creationId xmlns:a16="http://schemas.microsoft.com/office/drawing/2014/main" id="{4BDEF49A-30E5-9645-BD27-04DF30F5882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78576" y="2740605"/>
                              <a:ext cx="489429" cy="369332"/>
                            </a:xfrm>
                            <a:prstGeom prst="rect">
                              <a:avLst/>
                            </a:prstGeom>
                          </p:spPr>
                          <p:txBody>
                            <a:bodyPr wrap="none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kumimoji="1" lang="en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kumimoji="1" lang="en-US" altLang="ko-KR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ko-KR" altLang="en-US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46" name="직사각형 45">
                              <a:extLst>
                                <a:ext uri="{FF2B5EF4-FFF2-40B4-BE49-F238E27FC236}">
                                  <a16:creationId xmlns:a16="http://schemas.microsoft.com/office/drawing/2014/main" id="{4BDEF49A-30E5-9645-BD27-04DF30F5882D}"/>
                                </a:ext>
                              </a:extLst>
                            </p:cNvPr>
                            <p:cNvSpPr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9878576" y="2740605"/>
                              <a:ext cx="489429" cy="369332"/>
                            </a:xfrm>
                            <a:prstGeom prst="rect">
                              <a:avLst/>
                            </a:prstGeom>
                            <a:blipFill>
                              <a:blip r:embed="rId5"/>
                              <a:stretch>
                                <a:fillRect b="-12903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ko-KR" alt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47" name="직사각형 46">
                              <a:extLst>
                                <a:ext uri="{FF2B5EF4-FFF2-40B4-BE49-F238E27FC236}">
                                  <a16:creationId xmlns:a16="http://schemas.microsoft.com/office/drawing/2014/main" id="{6CE1FC28-45BD-C145-AA6C-B74D5728D48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2265" y="3687137"/>
                              <a:ext cx="504369" cy="369332"/>
                            </a:xfrm>
                            <a:prstGeom prst="rect">
                              <a:avLst/>
                            </a:prstGeom>
                          </p:spPr>
                          <p:txBody>
                            <a:bodyPr wrap="none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kumimoji="1" lang="en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kumimoji="1" lang="en-US" altLang="ko-KR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ko-KR" altLang="en-US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47" name="직사각형 46">
                              <a:extLst>
                                <a:ext uri="{FF2B5EF4-FFF2-40B4-BE49-F238E27FC236}">
                                  <a16:creationId xmlns:a16="http://schemas.microsoft.com/office/drawing/2014/main" id="{6CE1FC28-45BD-C145-AA6C-B74D5728D48A}"/>
                                </a:ext>
                              </a:extLst>
                            </p:cNvPr>
                            <p:cNvSpPr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9892265" y="3687137"/>
                              <a:ext cx="504369" cy="369332"/>
                            </a:xfrm>
                            <a:prstGeom prst="rect">
                              <a:avLst/>
                            </a:prstGeom>
                            <a:blipFill>
                              <a:blip r:embed="rId6"/>
                              <a:stretch>
                                <a:fillRect b="-16667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ko-KR" alt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p:sp>
                      <p:nvSpPr>
                        <p:cNvPr id="48" name="TextBox 47">
                          <a:extLst>
                            <a:ext uri="{FF2B5EF4-FFF2-40B4-BE49-F238E27FC236}">
                              <a16:creationId xmlns:a16="http://schemas.microsoft.com/office/drawing/2014/main" id="{F8458916-8D20-474E-828D-8B1E200E72A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951035" y="3307218"/>
                          <a:ext cx="461665" cy="35828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vert="eaVert" wrap="square" rtlCol="0">
                          <a:spAutoFit/>
                        </a:bodyPr>
                        <a:lstStyle/>
                        <a:p>
                          <a:r>
                            <a:rPr kumimoji="1" lang="en-US" altLang="ko-KR" dirty="0"/>
                            <a:t>…</a:t>
                          </a:r>
                          <a:endParaRPr kumimoji="1" lang="ko-KR" altLang="en-US" dirty="0"/>
                        </a:p>
                      </p:txBody>
                    </p:sp>
                  </p:grp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44" name="직사각형 43">
                            <a:extLst>
                              <a:ext uri="{FF2B5EF4-FFF2-40B4-BE49-F238E27FC236}">
                                <a16:creationId xmlns:a16="http://schemas.microsoft.com/office/drawing/2014/main" id="{74599F31-F1FB-7B45-93BD-9912B022B42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505946" y="2323832"/>
                            <a:ext cx="2095124" cy="357074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kumimoji="1" lang="en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𝑟𝑎𝑛𝑑𝑜𝑚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𝑚𝑎𝑡𝑟𝑖𝑥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kumimoji="1"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kumimoji="1"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ko-KR" altLang="en-US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4" name="직사각형 43">
                            <a:extLst>
                              <a:ext uri="{FF2B5EF4-FFF2-40B4-BE49-F238E27FC236}">
                                <a16:creationId xmlns:a16="http://schemas.microsoft.com/office/drawing/2014/main" id="{74599F31-F1FB-7B45-93BD-9912B022B426}"/>
                              </a:ext>
                            </a:extLst>
                          </p:cNvPr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7505946" y="2323832"/>
                            <a:ext cx="2095124" cy="357074"/>
                          </a:xfrm>
                          <a:prstGeom prst="rect">
                            <a:avLst/>
                          </a:prstGeom>
                          <a:blipFill>
                            <a:blip r:embed="rId7"/>
                            <a:stretch>
                              <a:fillRect b="-2000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ko-KR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AD5DC0F9-C14A-D14E-AEAA-A8B672293E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08696" y="5134069"/>
                      <a:ext cx="461665" cy="245956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kumimoji="1" lang="en-US" altLang="ko-KR" dirty="0">
                          <a:solidFill>
                            <a:srgbClr val="002060"/>
                          </a:solidFill>
                        </a:rPr>
                        <a:t>=</a:t>
                      </a:r>
                      <a:endParaRPr kumimoji="1" lang="ko-KR" altLang="en-US" dirty="0">
                        <a:solidFill>
                          <a:srgbClr val="002060"/>
                        </a:solidFill>
                      </a:endParaRPr>
                    </a:p>
                  </p:txBody>
                </p:sp>
                <p:sp>
                  <p:nvSpPr>
                    <p:cNvPr id="36" name="TextBox 35">
                      <a:extLst>
                        <a:ext uri="{FF2B5EF4-FFF2-40B4-BE49-F238E27FC236}">
                          <a16:creationId xmlns:a16="http://schemas.microsoft.com/office/drawing/2014/main" id="{B36EBF63-5B46-F742-A8FD-33A76F008AC2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9324350" y="3679709"/>
                      <a:ext cx="461665" cy="245956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kumimoji="1" lang="en-US" altLang="ko-KR" dirty="0">
                          <a:solidFill>
                            <a:srgbClr val="002060"/>
                          </a:solidFill>
                        </a:rPr>
                        <a:t>=</a:t>
                      </a:r>
                      <a:endParaRPr kumimoji="1" lang="ko-KR" altLang="en-US" dirty="0">
                        <a:solidFill>
                          <a:srgbClr val="002060"/>
                        </a:solidFill>
                      </a:endParaRP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7" name="직사각형 36">
                          <a:extLst>
                            <a:ext uri="{FF2B5EF4-FFF2-40B4-BE49-F238E27FC236}">
                              <a16:creationId xmlns:a16="http://schemas.microsoft.com/office/drawing/2014/main" id="{71907E1F-6274-2348-8852-44FA5E1DA7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093166" y="2637870"/>
                          <a:ext cx="458202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37" name="직사각형 36">
                          <a:extLst>
                            <a:ext uri="{FF2B5EF4-FFF2-40B4-BE49-F238E27FC236}">
                              <a16:creationId xmlns:a16="http://schemas.microsoft.com/office/drawing/2014/main" id="{71907E1F-6274-2348-8852-44FA5E1DA707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093166" y="2637870"/>
                          <a:ext cx="458202" cy="369332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 b="-2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C4FD58D2-4953-E443-B884-588A43892C9F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1079784" y="3623211"/>
                    <a:ext cx="461665" cy="245956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lstStyle/>
                  <a:p>
                    <a:r>
                      <a:rPr kumimoji="1" lang="en-US" altLang="ko-KR" dirty="0">
                        <a:solidFill>
                          <a:srgbClr val="00B050"/>
                        </a:solidFill>
                      </a:rPr>
                      <a:t>=</a:t>
                    </a:r>
                    <a:endParaRPr kumimoji="1" lang="ko-KR" altLang="en-US" dirty="0">
                      <a:solidFill>
                        <a:srgbClr val="00B050"/>
                      </a:solidFill>
                    </a:endParaRPr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B2F8CF29-5DEB-1F4D-BCAB-C486E8B67323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640022" y="3595521"/>
                    <a:ext cx="461665" cy="245956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lstStyle/>
                  <a:p>
                    <a:r>
                      <a:rPr kumimoji="1" lang="en-US" altLang="ko-KR" dirty="0">
                        <a:solidFill>
                          <a:srgbClr val="00B050"/>
                        </a:solidFill>
                      </a:rPr>
                      <a:t>=</a:t>
                    </a:r>
                    <a:endParaRPr kumimoji="1" lang="ko-KR" altLang="en-US" dirty="0">
                      <a:solidFill>
                        <a:srgbClr val="00B050"/>
                      </a:solidFill>
                    </a:endParaRPr>
                  </a:p>
                </p:txBody>
              </p:sp>
            </p:grpSp>
            <p:sp>
              <p:nvSpPr>
                <p:cNvPr id="23" name="왼쪽 대괄호[L] 22">
                  <a:extLst>
                    <a:ext uri="{FF2B5EF4-FFF2-40B4-BE49-F238E27FC236}">
                      <a16:creationId xmlns:a16="http://schemas.microsoft.com/office/drawing/2014/main" id="{7F6456BD-7BC2-8144-ABA8-8194F0692AF9}"/>
                    </a:ext>
                  </a:extLst>
                </p:cNvPr>
                <p:cNvSpPr/>
                <p:nvPr/>
              </p:nvSpPr>
              <p:spPr>
                <a:xfrm rot="16200000">
                  <a:off x="2299241" y="4036810"/>
                  <a:ext cx="128560" cy="2565935"/>
                </a:xfrm>
                <a:prstGeom prst="leftBracke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4" name="왼쪽 대괄호[L] 23">
                  <a:extLst>
                    <a:ext uri="{FF2B5EF4-FFF2-40B4-BE49-F238E27FC236}">
                      <a16:creationId xmlns:a16="http://schemas.microsoft.com/office/drawing/2014/main" id="{A715FE1B-2CB1-FE42-A072-0A2AF848C91F}"/>
                    </a:ext>
                  </a:extLst>
                </p:cNvPr>
                <p:cNvSpPr/>
                <p:nvPr/>
              </p:nvSpPr>
              <p:spPr>
                <a:xfrm rot="16200000">
                  <a:off x="4081536" y="5067628"/>
                  <a:ext cx="128556" cy="504303"/>
                </a:xfrm>
                <a:prstGeom prst="leftBracke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ABEBE02-9BA0-D544-AE4E-CA874A90CE18}"/>
                    </a:ext>
                  </a:extLst>
                </p:cNvPr>
                <p:cNvSpPr txBox="1"/>
                <p:nvPr/>
              </p:nvSpPr>
              <p:spPr>
                <a:xfrm>
                  <a:off x="1769617" y="5429764"/>
                  <a:ext cx="103222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ko-KR" altLang="en-US" sz="1200" dirty="0"/>
                    <a:t>주어짐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E103CA8-4C63-694B-AAE1-3C6649046DFB}"/>
                    </a:ext>
                  </a:extLst>
                </p:cNvPr>
                <p:cNvSpPr txBox="1"/>
                <p:nvPr/>
              </p:nvSpPr>
              <p:spPr>
                <a:xfrm>
                  <a:off x="3621622" y="5429763"/>
                  <a:ext cx="103222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ko-KR" altLang="en-US" sz="1200" dirty="0"/>
                    <a:t>모름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직사각형 19">
                    <a:extLst>
                      <a:ext uri="{FF2B5EF4-FFF2-40B4-BE49-F238E27FC236}">
                        <a16:creationId xmlns:a16="http://schemas.microsoft.com/office/drawing/2014/main" id="{7B19002D-D7DA-5D40-BEC6-A64837D9F5E4}"/>
                      </a:ext>
                    </a:extLst>
                  </p:cNvPr>
                  <p:cNvSpPr/>
                  <p:nvPr/>
                </p:nvSpPr>
                <p:spPr>
                  <a:xfrm>
                    <a:off x="1146745" y="5292796"/>
                    <a:ext cx="2502929" cy="31470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ko-KR" sz="1400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ko-KR" altLang="en-US" sz="1400"/>
                            <m:t>∈</m:t>
                          </m:r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kumimoji="1" lang="en-US" altLang="ko-KR" sz="1400" b="0" i="1" baseline="-25000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ko-KR" sz="1400" i="1" baseline="3000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ko-KR" sz="1400" b="0" i="1" baseline="30000" smtClean="0">
                              <a:latin typeface="Cambria Math" panose="02040503050406030204" pitchFamily="18" charset="0"/>
                            </a:rPr>
                            <m:t>𝑥𝑛</m:t>
                          </m:r>
                          <m:r>
                            <a:rPr kumimoji="1" lang="en-US" altLang="ko-KR" sz="1400" b="0" i="0" smtClean="0">
                              <a:latin typeface="Cambria Math" panose="02040503050406030204" pitchFamily="18" charset="0"/>
                            </a:rPr>
                            <m:t> , (</m:t>
                          </m:r>
                          <m:r>
                            <m:rPr>
                              <m:sty m:val="p"/>
                            </m:rPr>
                            <a:rPr kumimoji="1" lang="en-US" altLang="ko-KR" sz="1400" b="0" i="0" smtClean="0">
                              <a:latin typeface="Cambria Math" panose="02040503050406030204" pitchFamily="18" charset="0"/>
                            </a:rPr>
                            <m:t>q</m:t>
                          </m:r>
                          <m:r>
                            <a:rPr kumimoji="1" lang="en-US" altLang="ko-KR" sz="14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kumimoji="1" lang="en-US" altLang="ko-KR" sz="1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kumimoji="1"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kumimoji="1" lang="en-US" altLang="ko-KR" sz="1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kumimoji="1" lang="en-US" altLang="ko-KR" sz="14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kumimoji="1" lang="en-US" altLang="ko-KR" sz="14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kumimoji="1" lang="en-US" altLang="ko-KR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kumimoji="1"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sz="14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a:rPr kumimoji="1" lang="en-US" altLang="ko-KR" sz="1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ko-KR" altLang="en-US" sz="1400" dirty="0"/>
                  </a:p>
                </p:txBody>
              </p:sp>
            </mc:Choice>
            <mc:Fallback xmlns="">
              <p:sp>
                <p:nvSpPr>
                  <p:cNvPr id="20" name="직사각형 19">
                    <a:extLst>
                      <a:ext uri="{FF2B5EF4-FFF2-40B4-BE49-F238E27FC236}">
                        <a16:creationId xmlns:a16="http://schemas.microsoft.com/office/drawing/2014/main" id="{7B19002D-D7DA-5D40-BEC6-A64837D9F5E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6745" y="5292796"/>
                    <a:ext cx="2502929" cy="31470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769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E16AC167-4E35-EA40-B7E6-40E34DCB3896}"/>
                    </a:ext>
                  </a:extLst>
                </p:cNvPr>
                <p:cNvSpPr/>
                <p:nvPr/>
              </p:nvSpPr>
              <p:spPr>
                <a:xfrm>
                  <a:off x="608469" y="3805207"/>
                  <a:ext cx="57227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𝐴𝑆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E16AC167-4E35-EA40-B7E6-40E34DCB38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469" y="3805207"/>
                  <a:ext cx="572272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724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4" name="오른쪽 화살표[R] 73">
            <a:extLst>
              <a:ext uri="{FF2B5EF4-FFF2-40B4-BE49-F238E27FC236}">
                <a16:creationId xmlns:a16="http://schemas.microsoft.com/office/drawing/2014/main" id="{3C078187-0AE7-DE47-B718-BCCBD43CD78E}"/>
              </a:ext>
            </a:extLst>
          </p:cNvPr>
          <p:cNvSpPr/>
          <p:nvPr/>
        </p:nvSpPr>
        <p:spPr>
          <a:xfrm>
            <a:off x="6247745" y="3803975"/>
            <a:ext cx="496956" cy="382011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4FA1FADC-AB58-0C45-BE73-AEAE1729BF81}"/>
              </a:ext>
            </a:extLst>
          </p:cNvPr>
          <p:cNvGrpSpPr/>
          <p:nvPr/>
        </p:nvGrpSpPr>
        <p:grpSpPr>
          <a:xfrm>
            <a:off x="8016566" y="2552744"/>
            <a:ext cx="3320922" cy="2897403"/>
            <a:chOff x="8016566" y="2552744"/>
            <a:chExt cx="3320922" cy="2897403"/>
          </a:xfrm>
        </p:grpSpPr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8A70EE60-6636-EC4C-9042-443CCABED23E}"/>
                </a:ext>
              </a:extLst>
            </p:cNvPr>
            <p:cNvGrpSpPr/>
            <p:nvPr/>
          </p:nvGrpSpPr>
          <p:grpSpPr>
            <a:xfrm>
              <a:off x="8198589" y="2607254"/>
              <a:ext cx="3138899" cy="2732567"/>
              <a:chOff x="5351568" y="2560229"/>
              <a:chExt cx="3138899" cy="2732567"/>
            </a:xfrm>
          </p:grpSpPr>
          <p:sp>
            <p:nvSpPr>
              <p:cNvPr id="49" name="액자 48">
                <a:extLst>
                  <a:ext uri="{FF2B5EF4-FFF2-40B4-BE49-F238E27FC236}">
                    <a16:creationId xmlns:a16="http://schemas.microsoft.com/office/drawing/2014/main" id="{F57CD7B4-B0D5-764A-8BE1-AA97FAA1715E}"/>
                  </a:ext>
                </a:extLst>
              </p:cNvPr>
              <p:cNvSpPr/>
              <p:nvPr/>
            </p:nvSpPr>
            <p:spPr>
              <a:xfrm>
                <a:off x="5907460" y="2933011"/>
                <a:ext cx="504302" cy="2255422"/>
              </a:xfrm>
              <a:prstGeom prst="frame">
                <a:avLst>
                  <a:gd name="adj1" fmla="val 10097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직사각형 50">
                    <a:extLst>
                      <a:ext uri="{FF2B5EF4-FFF2-40B4-BE49-F238E27FC236}">
                        <a16:creationId xmlns:a16="http://schemas.microsoft.com/office/drawing/2014/main" id="{0E03200E-DA59-D345-9E84-45397552F900}"/>
                      </a:ext>
                    </a:extLst>
                  </p:cNvPr>
                  <p:cNvSpPr/>
                  <p:nvPr/>
                </p:nvSpPr>
                <p:spPr>
                  <a:xfrm>
                    <a:off x="5893353" y="2560270"/>
                    <a:ext cx="572272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𝐴𝑆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51" name="직사각형 50">
                    <a:extLst>
                      <a:ext uri="{FF2B5EF4-FFF2-40B4-BE49-F238E27FC236}">
                        <a16:creationId xmlns:a16="http://schemas.microsoft.com/office/drawing/2014/main" id="{0E03200E-DA59-D345-9E84-45397552F90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93353" y="2560270"/>
                    <a:ext cx="572272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AAE41DC9-9FFD-124B-85C4-9796A61F0275}"/>
                      </a:ext>
                    </a:extLst>
                  </p:cNvPr>
                  <p:cNvSpPr txBox="1"/>
                  <p:nvPr/>
                </p:nvSpPr>
                <p:spPr>
                  <a:xfrm>
                    <a:off x="5351568" y="3628387"/>
                    <a:ext cx="582079" cy="67127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kumimoji="1"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kumimoji="1" lang="en-US" altLang="ko-KR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  <m:r>
                            <a:rPr kumimoji="1" lang="en-US" altLang="ko-K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oMath>
                      </m:oMathPara>
                    </a14:m>
                    <a:endParaRPr kumimoji="1" lang="ko-KR" altLang="en-US" sz="2000" dirty="0"/>
                  </a:p>
                </p:txBody>
              </p:sp>
            </mc:Choice>
            <mc:Fallback xmlns="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AAE41DC9-9FFD-124B-85C4-9796A61F02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51568" y="3628387"/>
                    <a:ext cx="582079" cy="67127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4" name="직선 연결선[R] 53">
                <a:extLst>
                  <a:ext uri="{FF2B5EF4-FFF2-40B4-BE49-F238E27FC236}">
                    <a16:creationId xmlns:a16="http://schemas.microsoft.com/office/drawing/2014/main" id="{06E176D3-0A4E-4D4A-9B2B-4DF30DB571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9063" y="2827758"/>
                <a:ext cx="0" cy="2465038"/>
              </a:xfrm>
              <a:prstGeom prst="line">
                <a:avLst/>
              </a:prstGeom>
              <a:ln w="25400">
                <a:solidFill>
                  <a:srgbClr val="C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액자 56">
                <a:extLst>
                  <a:ext uri="{FF2B5EF4-FFF2-40B4-BE49-F238E27FC236}">
                    <a16:creationId xmlns:a16="http://schemas.microsoft.com/office/drawing/2014/main" id="{7CC3FDA5-09C3-7946-BF40-9C924811BEB0}"/>
                  </a:ext>
                </a:extLst>
              </p:cNvPr>
              <p:cNvSpPr/>
              <p:nvPr/>
            </p:nvSpPr>
            <p:spPr>
              <a:xfrm>
                <a:off x="7833223" y="2919663"/>
                <a:ext cx="347856" cy="2255422"/>
              </a:xfrm>
              <a:prstGeom prst="frame">
                <a:avLst>
                  <a:gd name="adj1" fmla="val 12954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직사각형 57">
                    <a:extLst>
                      <a:ext uri="{FF2B5EF4-FFF2-40B4-BE49-F238E27FC236}">
                        <a16:creationId xmlns:a16="http://schemas.microsoft.com/office/drawing/2014/main" id="{9A5C3981-113C-AE40-B4D6-49EAE3DD8DB1}"/>
                      </a:ext>
                    </a:extLst>
                  </p:cNvPr>
                  <p:cNvSpPr/>
                  <p:nvPr/>
                </p:nvSpPr>
                <p:spPr>
                  <a:xfrm>
                    <a:off x="7601569" y="2560229"/>
                    <a:ext cx="888898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ko-KR" altLang="en-US"/>
                            <m:t>∈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kumimoji="1" lang="en-US" altLang="ko-KR" b="0" i="1" baseline="-2500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58" name="직사각형 57">
                    <a:extLst>
                      <a:ext uri="{FF2B5EF4-FFF2-40B4-BE49-F238E27FC236}">
                        <a16:creationId xmlns:a16="http://schemas.microsoft.com/office/drawing/2014/main" id="{9A5C3981-113C-AE40-B4D6-49EAE3DD8DB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01569" y="2560229"/>
                    <a:ext cx="888898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1" name="직선 화살표 연결선 60">
                <a:extLst>
                  <a:ext uri="{FF2B5EF4-FFF2-40B4-BE49-F238E27FC236}">
                    <a16:creationId xmlns:a16="http://schemas.microsoft.com/office/drawing/2014/main" id="{51D9B9F0-3611-6741-AAB7-7F31F62BAB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8625" y="3953750"/>
                <a:ext cx="90432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직사각형 64">
                    <a:extLst>
                      <a:ext uri="{FF2B5EF4-FFF2-40B4-BE49-F238E27FC236}">
                        <a16:creationId xmlns:a16="http://schemas.microsoft.com/office/drawing/2014/main" id="{3D9565C7-DC9F-A944-82CD-4B3F03D62393}"/>
                      </a:ext>
                    </a:extLst>
                  </p:cNvPr>
                  <p:cNvSpPr/>
                  <p:nvPr/>
                </p:nvSpPr>
                <p:spPr>
                  <a:xfrm>
                    <a:off x="6781445" y="3564420"/>
                    <a:ext cx="888898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ko-KR" altLang="en-US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5" name="직사각형 64">
                    <a:extLst>
                      <a:ext uri="{FF2B5EF4-FFF2-40B4-BE49-F238E27FC236}">
                        <a16:creationId xmlns:a16="http://schemas.microsoft.com/office/drawing/2014/main" id="{3D9565C7-DC9F-A944-82CD-4B3F03D6239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81445" y="3564420"/>
                    <a:ext cx="888898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EF760C6-0402-CA44-94DA-FC05E6889255}"/>
                  </a:ext>
                </a:extLst>
              </p:cNvPr>
              <p:cNvSpPr txBox="1"/>
              <p:nvPr/>
            </p:nvSpPr>
            <p:spPr>
              <a:xfrm>
                <a:off x="6784486" y="4000805"/>
                <a:ext cx="9256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400" dirty="0"/>
                  <a:t>size </a:t>
                </a:r>
                <a:r>
                  <a:rPr kumimoji="1" lang="ko-KR" altLang="en-US" sz="1400" dirty="0"/>
                  <a:t>감소</a:t>
                </a:r>
              </a:p>
            </p:txBody>
          </p:sp>
        </p:grp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D217E269-94B2-4446-8D02-420D20B4491D}"/>
                </a:ext>
              </a:extLst>
            </p:cNvPr>
            <p:cNvGrpSpPr/>
            <p:nvPr/>
          </p:nvGrpSpPr>
          <p:grpSpPr>
            <a:xfrm>
              <a:off x="8016566" y="3932118"/>
              <a:ext cx="364046" cy="1518029"/>
              <a:chOff x="7380541" y="2858762"/>
              <a:chExt cx="364046" cy="1518029"/>
            </a:xfrm>
          </p:grpSpPr>
          <p:cxnSp>
            <p:nvCxnSpPr>
              <p:cNvPr id="91" name="직선 연결선[R] 90">
                <a:extLst>
                  <a:ext uri="{FF2B5EF4-FFF2-40B4-BE49-F238E27FC236}">
                    <a16:creationId xmlns:a16="http://schemas.microsoft.com/office/drawing/2014/main" id="{3E59129D-7BAF-164E-A8A3-E58DB04E2E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87119" y="2858762"/>
                <a:ext cx="0" cy="151802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[R] 91">
                <a:extLst>
                  <a:ext uri="{FF2B5EF4-FFF2-40B4-BE49-F238E27FC236}">
                    <a16:creationId xmlns:a16="http://schemas.microsoft.com/office/drawing/2014/main" id="{E3795B55-E606-374D-B67D-84DD9A4137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80541" y="4368170"/>
                <a:ext cx="36404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724F72E5-541B-0F4D-B990-85E2A07E113A}"/>
                </a:ext>
              </a:extLst>
            </p:cNvPr>
            <p:cNvGrpSpPr/>
            <p:nvPr/>
          </p:nvGrpSpPr>
          <p:grpSpPr>
            <a:xfrm rot="10800000">
              <a:off x="9180374" y="2552744"/>
              <a:ext cx="364046" cy="1518029"/>
              <a:chOff x="7380541" y="2858762"/>
              <a:chExt cx="364046" cy="1518029"/>
            </a:xfrm>
          </p:grpSpPr>
          <p:cxnSp>
            <p:nvCxnSpPr>
              <p:cNvPr id="96" name="직선 연결선[R] 95">
                <a:extLst>
                  <a:ext uri="{FF2B5EF4-FFF2-40B4-BE49-F238E27FC236}">
                    <a16:creationId xmlns:a16="http://schemas.microsoft.com/office/drawing/2014/main" id="{C9CF11C7-1919-9A41-844B-6CE72876DD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87119" y="2858762"/>
                <a:ext cx="0" cy="151802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[R] 96">
                <a:extLst>
                  <a:ext uri="{FF2B5EF4-FFF2-40B4-BE49-F238E27FC236}">
                    <a16:creationId xmlns:a16="http://schemas.microsoft.com/office/drawing/2014/main" id="{B9041D62-4ABE-6F4F-8E8B-CA70BCBDD8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80541" y="4368170"/>
                <a:ext cx="36404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3B33D16A-0544-F444-BD54-C190394976EA}"/>
              </a:ext>
            </a:extLst>
          </p:cNvPr>
          <p:cNvGrpSpPr/>
          <p:nvPr/>
        </p:nvGrpSpPr>
        <p:grpSpPr>
          <a:xfrm>
            <a:off x="8963515" y="5499247"/>
            <a:ext cx="1566454" cy="617413"/>
            <a:chOff x="9042487" y="5549367"/>
            <a:chExt cx="1566454" cy="6174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직사각형 112">
                  <a:extLst>
                    <a:ext uri="{FF2B5EF4-FFF2-40B4-BE49-F238E27FC236}">
                      <a16:creationId xmlns:a16="http://schemas.microsoft.com/office/drawing/2014/main" id="{4B5A202E-A000-6140-A65D-286CCA1DF1FD}"/>
                    </a:ext>
                  </a:extLst>
                </p:cNvPr>
                <p:cNvSpPr/>
                <p:nvPr/>
              </p:nvSpPr>
              <p:spPr>
                <a:xfrm>
                  <a:off x="9042487" y="5549367"/>
                  <a:ext cx="1566454" cy="61741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ko-KR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ko-KR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num>
                          <m:den>
                            <m:r>
                              <a:rPr kumimoji="1" lang="en-US" altLang="ko-KR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den>
                        </m:f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kumimoji="1" lang="en-US" altLang="ko-K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13" name="직사각형 112">
                  <a:extLst>
                    <a:ext uri="{FF2B5EF4-FFF2-40B4-BE49-F238E27FC236}">
                      <a16:creationId xmlns:a16="http://schemas.microsoft.com/office/drawing/2014/main" id="{4B5A202E-A000-6140-A65D-286CCA1DF1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2487" y="5549367"/>
                  <a:ext cx="1566454" cy="617413"/>
                </a:xfrm>
                <a:prstGeom prst="rect">
                  <a:avLst/>
                </a:prstGeom>
                <a:blipFill>
                  <a:blip r:embed="rId15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" name="직선 연결선[R] 113">
              <a:extLst>
                <a:ext uri="{FF2B5EF4-FFF2-40B4-BE49-F238E27FC236}">
                  <a16:creationId xmlns:a16="http://schemas.microsoft.com/office/drawing/2014/main" id="{682231DE-3674-3D4A-A021-BDAE9EC15C80}"/>
                </a:ext>
              </a:extLst>
            </p:cNvPr>
            <p:cNvCxnSpPr>
              <a:cxnSpLocks/>
            </p:cNvCxnSpPr>
            <p:nvPr/>
          </p:nvCxnSpPr>
          <p:spPr>
            <a:xfrm>
              <a:off x="9559634" y="5617027"/>
              <a:ext cx="0" cy="5134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[R] 114">
              <a:extLst>
                <a:ext uri="{FF2B5EF4-FFF2-40B4-BE49-F238E27FC236}">
                  <a16:creationId xmlns:a16="http://schemas.microsoft.com/office/drawing/2014/main" id="{12AA6F2A-B0BF-254B-A76B-D740F26C03DC}"/>
                </a:ext>
              </a:extLst>
            </p:cNvPr>
            <p:cNvCxnSpPr>
              <a:cxnSpLocks/>
            </p:cNvCxnSpPr>
            <p:nvPr/>
          </p:nvCxnSpPr>
          <p:spPr>
            <a:xfrm>
              <a:off x="9553056" y="6121855"/>
              <a:ext cx="9045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[R] 115">
              <a:extLst>
                <a:ext uri="{FF2B5EF4-FFF2-40B4-BE49-F238E27FC236}">
                  <a16:creationId xmlns:a16="http://schemas.microsoft.com/office/drawing/2014/main" id="{BC8A91C2-8550-0E4B-A0D4-CEBA84CF77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48478" y="5594802"/>
              <a:ext cx="0" cy="5228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[R] 116">
              <a:extLst>
                <a:ext uri="{FF2B5EF4-FFF2-40B4-BE49-F238E27FC236}">
                  <a16:creationId xmlns:a16="http://schemas.microsoft.com/office/drawing/2014/main" id="{A2FF6A81-0A69-A24E-891C-393DC931AE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64606" y="5603423"/>
              <a:ext cx="904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141B097B-45E9-B04D-9368-755FC725D235}"/>
              </a:ext>
            </a:extLst>
          </p:cNvPr>
          <p:cNvGrpSpPr/>
          <p:nvPr/>
        </p:nvGrpSpPr>
        <p:grpSpPr>
          <a:xfrm>
            <a:off x="-254598" y="0"/>
            <a:ext cx="12701196" cy="6858000"/>
            <a:chOff x="-254598" y="0"/>
            <a:chExt cx="12701196" cy="6858000"/>
          </a:xfrm>
        </p:grpSpPr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7ADE7588-757F-7841-81AD-66EC8136758C}"/>
                </a:ext>
              </a:extLst>
            </p:cNvPr>
            <p:cNvGrpSpPr/>
            <p:nvPr/>
          </p:nvGrpSpPr>
          <p:grpSpPr>
            <a:xfrm>
              <a:off x="-254598" y="0"/>
              <a:ext cx="12701196" cy="6858000"/>
              <a:chOff x="-261765" y="0"/>
              <a:chExt cx="12701196" cy="6858000"/>
            </a:xfrm>
          </p:grpSpPr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B0008879-C428-454A-A0A5-E58931960981}"/>
                  </a:ext>
                </a:extLst>
              </p:cNvPr>
              <p:cNvGrpSpPr/>
              <p:nvPr/>
            </p:nvGrpSpPr>
            <p:grpSpPr>
              <a:xfrm>
                <a:off x="0" y="0"/>
                <a:ext cx="12192000" cy="6858000"/>
                <a:chOff x="0" y="0"/>
                <a:chExt cx="12192000" cy="6858000"/>
              </a:xfrm>
            </p:grpSpPr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FC307A32-B1FB-D84D-9129-086365CF6F52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2192000" cy="6858000"/>
                </a:xfrm>
                <a:prstGeom prst="rect">
                  <a:avLst/>
                </a:prstGeom>
                <a:solidFill>
                  <a:schemeClr val="tx1">
                    <a:alpha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2" name="직사각형 81">
                  <a:extLst>
                    <a:ext uri="{FF2B5EF4-FFF2-40B4-BE49-F238E27FC236}">
                      <a16:creationId xmlns:a16="http://schemas.microsoft.com/office/drawing/2014/main" id="{F06E7EE6-CCE0-CF4D-B0B0-BBD62E4D5BB0}"/>
                    </a:ext>
                  </a:extLst>
                </p:cNvPr>
                <p:cNvSpPr/>
                <p:nvPr/>
              </p:nvSpPr>
              <p:spPr>
                <a:xfrm>
                  <a:off x="411920" y="1032358"/>
                  <a:ext cx="11368160" cy="530880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직사각형 76">
                    <a:extLst>
                      <a:ext uri="{FF2B5EF4-FFF2-40B4-BE49-F238E27FC236}">
                        <a16:creationId xmlns:a16="http://schemas.microsoft.com/office/drawing/2014/main" id="{50690FE7-B4F7-E84F-A3CE-94BE3A006067}"/>
                      </a:ext>
                    </a:extLst>
                  </p:cNvPr>
                  <p:cNvSpPr/>
                  <p:nvPr/>
                </p:nvSpPr>
                <p:spPr>
                  <a:xfrm>
                    <a:off x="701049" y="1406013"/>
                    <a:ext cx="4272239" cy="170309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marL="285750" indent="-285750">
                      <a:lnSpc>
                        <a:spcPct val="150000"/>
                      </a:lnSpc>
                      <a:buFont typeface="Wingdings" pitchFamily="2" charset="2"/>
                      <a:buChar char="§"/>
                    </a:pPr>
                    <a:r>
                      <a:rPr kumimoji="1" lang="en-US" altLang="ko-KR" b="1" dirty="0">
                        <a:solidFill>
                          <a:srgbClr val="002060"/>
                        </a:solidFill>
                      </a:rPr>
                      <a:t>rounding</a:t>
                    </a:r>
                    <a:r>
                      <a:rPr kumimoji="1" lang="en-US" altLang="ko-KR" dirty="0"/>
                      <a:t/>
                    </a:r>
                    <a:br>
                      <a:rPr kumimoji="1" lang="en-US" altLang="ko-KR" dirty="0"/>
                    </a:b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ko-KR"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kumimoji="1" lang="en-US" altLang="ko-KR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kumimoji="1"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R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ko-KR" i="1" dirty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p>
                        </m:sSup>
                        <m:r>
                          <a:rPr kumimoji="1" lang="ko-KR" altLang="en-US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dirty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m:rPr>
                            <m:nor/>
                          </m:rPr>
                          <a:rPr kumimoji="1" lang="en-US" altLang="ko-KR" dirty="0">
                            <a:sym typeface="Wingdings" pitchFamily="2" charset="2"/>
                          </a:rPr>
                          <m:t>1011100100111</m:t>
                        </m:r>
                      </m:oMath>
                    </a14:m>
                    <a:r>
                      <a:rPr kumimoji="1" lang="en-US" altLang="ko-KR" dirty="0">
                        <a:sym typeface="Wingdings" pitchFamily="2" charset="2"/>
                      </a:rPr>
                      <a:t/>
                    </a:r>
                    <a:br>
                      <a:rPr kumimoji="1" lang="en-US" altLang="ko-KR" dirty="0">
                        <a:sym typeface="Wingdings" pitchFamily="2" charset="2"/>
                      </a:rPr>
                    </a:br>
                    <a:r>
                      <a:rPr kumimoji="1" lang="en-US" altLang="ko-KR" sz="500" dirty="0">
                        <a:sym typeface="Wingdings" pitchFamily="2" charset="2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kumimoji="1" lang="en-US" altLang="ko-KR" b="0" i="0" smtClean="0">
                            <a:latin typeface="Cambria Math" panose="02040503050406030204" pitchFamily="18" charset="0"/>
                          </a:rPr>
                          <m:t>          </m:t>
                        </m:r>
                        <m:r>
                          <m:rPr>
                            <m:sty m:val="p"/>
                          </m:rPr>
                          <a:rPr kumimoji="1" lang="en-US" altLang="ko-KR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kumimoji="1" lang="en-US" altLang="ko-KR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kumimoji="1"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R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ko-KR" i="1" dirty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  <m:r>
                          <a:rPr kumimoji="1" lang="ko-KR" alt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i="1" dirty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kumimoji="1" lang="ko-KR" alt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kumimoji="1" lang="en-US" altLang="ko-KR" dirty="0">
                        <a:sym typeface="Wingdings" pitchFamily="2" charset="2"/>
                      </a:rPr>
                      <a:t>1011100100</a:t>
                    </a:r>
                    <a:br>
                      <a:rPr kumimoji="1" lang="en-US" altLang="ko-KR" dirty="0">
                        <a:sym typeface="Wingdings" pitchFamily="2" charset="2"/>
                      </a:rPr>
                    </a:br>
                    <a:r>
                      <a:rPr kumimoji="1" lang="en-US" altLang="ko-KR" dirty="0">
                        <a:sym typeface="Wingdings" pitchFamily="2" charset="2"/>
                      </a:rPr>
                      <a:t>         </a:t>
                    </a:r>
                    <a:r>
                      <a:rPr kumimoji="1" lang="ko-KR" altLang="en-US" sz="1600" dirty="0">
                        <a:sym typeface="Wingdings" pitchFamily="2" charset="2"/>
                      </a:rPr>
                      <a:t>뒤쪽부터 </a:t>
                    </a:r>
                    <a:r>
                      <a:rPr kumimoji="1" lang="en-US" altLang="ko-KR" sz="1600" dirty="0">
                        <a:sym typeface="Wingdings" pitchFamily="2" charset="2"/>
                      </a:rPr>
                      <a:t>(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ko-KR" sz="1600"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kumimoji="1" lang="en-US" altLang="ko-KR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kumimoji="1" lang="en-US" altLang="ko-KR" sz="160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kumimoji="1" lang="en-US" altLang="ko-KR" sz="160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r>
                      <a:rPr kumimoji="1" lang="ko-KR" altLang="en-US" sz="1600" dirty="0">
                        <a:sym typeface="Wingdings" pitchFamily="2" charset="2"/>
                      </a:rPr>
                      <a:t> </a:t>
                    </a:r>
                    <a:r>
                      <a:rPr kumimoji="1" lang="en-US" altLang="ko-KR" sz="1600" dirty="0">
                        <a:sym typeface="Wingdings" pitchFamily="2" charset="2"/>
                      </a:rPr>
                      <a:t>bit </a:t>
                    </a:r>
                    <a:r>
                      <a:rPr kumimoji="1" lang="ko-KR" altLang="en-US" sz="1600" dirty="0">
                        <a:sym typeface="Wingdings" pitchFamily="2" charset="2"/>
                      </a:rPr>
                      <a:t>만큼 </a:t>
                    </a:r>
                    <a:r>
                      <a:rPr kumimoji="1" lang="ko-KR" altLang="en-US" sz="1600" dirty="0" err="1">
                        <a:sym typeface="Wingdings" pitchFamily="2" charset="2"/>
                      </a:rPr>
                      <a:t>잘라냄</a:t>
                    </a:r>
                    <a:endParaRPr kumimoji="1" lang="en-US" altLang="ko-KR" dirty="0">
                      <a:sym typeface="Wingdings" pitchFamily="2" charset="2"/>
                    </a:endParaRPr>
                  </a:p>
                </p:txBody>
              </p:sp>
            </mc:Choice>
            <mc:Fallback xmlns="">
              <p:sp>
                <p:nvSpPr>
                  <p:cNvPr id="77" name="직사각형 76">
                    <a:extLst>
                      <a:ext uri="{FF2B5EF4-FFF2-40B4-BE49-F238E27FC236}">
                        <a16:creationId xmlns:a16="http://schemas.microsoft.com/office/drawing/2014/main" id="{50690FE7-B4F7-E84F-A3CE-94BE3A00606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1049" y="1406013"/>
                    <a:ext cx="4272239" cy="1703095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890" b="-444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68373DB0-D5DC-7B41-AAAD-5664CB801102}"/>
                  </a:ext>
                </a:extLst>
              </p:cNvPr>
              <p:cNvSpPr/>
              <p:nvPr/>
            </p:nvSpPr>
            <p:spPr>
              <a:xfrm>
                <a:off x="1799925" y="3130782"/>
                <a:ext cx="8495624" cy="7446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kumimoji="1" lang="ko-KR" altLang="en-US" sz="1600" b="1" dirty="0">
                    <a:solidFill>
                      <a:srgbClr val="0070C0"/>
                    </a:solidFill>
                    <a:sym typeface="Wingdings" pitchFamily="2" charset="2"/>
                  </a:rPr>
                  <a:t>많이 자를수록 </a:t>
                </a:r>
                <a:r>
                  <a:rPr kumimoji="1" lang="en-US" altLang="ko-KR" sz="1600" b="1" dirty="0">
                    <a:solidFill>
                      <a:srgbClr val="0070C0"/>
                    </a:solidFill>
                    <a:sym typeface="Wingdings" pitchFamily="2" charset="2"/>
                  </a:rPr>
                  <a:t>S</a:t>
                </a:r>
                <a:r>
                  <a:rPr kumimoji="1" lang="ko-KR" altLang="en-US" sz="1600" b="1" dirty="0" err="1">
                    <a:solidFill>
                      <a:srgbClr val="0070C0"/>
                    </a:solidFill>
                    <a:sym typeface="Wingdings" pitchFamily="2" charset="2"/>
                  </a:rPr>
                  <a:t>를</a:t>
                </a:r>
                <a:r>
                  <a:rPr kumimoji="1" lang="ko-KR" altLang="en-US" sz="1600" b="1" dirty="0">
                    <a:solidFill>
                      <a:srgbClr val="0070C0"/>
                    </a:solidFill>
                    <a:sym typeface="Wingdings" pitchFamily="2" charset="2"/>
                  </a:rPr>
                  <a:t> 찾아내기 어렵지만</a:t>
                </a:r>
                <a:r>
                  <a:rPr kumimoji="1" lang="en-US" altLang="ko-KR" sz="1600" b="1" dirty="0">
                    <a:solidFill>
                      <a:srgbClr val="0070C0"/>
                    </a:solidFill>
                    <a:sym typeface="Wingdings" pitchFamily="2" charset="2"/>
                  </a:rPr>
                  <a:t>,</a:t>
                </a:r>
                <a:r>
                  <a:rPr kumimoji="1" lang="ko-KR" altLang="en-US" sz="1600" b="1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kumimoji="1" lang="ko-KR" altLang="en-US" sz="1600" b="1" dirty="0" err="1">
                    <a:solidFill>
                      <a:srgbClr val="0070C0"/>
                    </a:solidFill>
                    <a:sym typeface="Wingdings" pitchFamily="2" charset="2"/>
                  </a:rPr>
                  <a:t>복호화</a:t>
                </a:r>
                <a:r>
                  <a:rPr kumimoji="1" lang="ko-KR" altLang="en-US" sz="1600" b="1" dirty="0">
                    <a:solidFill>
                      <a:srgbClr val="0070C0"/>
                    </a:solidFill>
                    <a:sym typeface="Wingdings" pitchFamily="2" charset="2"/>
                  </a:rPr>
                  <a:t> 시 오류 발생 가능성이 증가</a:t>
                </a:r>
                <a:r>
                  <a:rPr kumimoji="1" lang="en-US" altLang="ko-KR" sz="1600" b="1" dirty="0">
                    <a:solidFill>
                      <a:srgbClr val="C00000"/>
                    </a:solidFill>
                    <a:sym typeface="Wingdings" pitchFamily="2" charset="2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ko-KR" sz="1400" dirty="0">
                    <a:sym typeface="Wingdings" pitchFamily="2" charset="2"/>
                  </a:rPr>
                  <a:t>*modulus</a:t>
                </a:r>
                <a:r>
                  <a:rPr kumimoji="1" lang="ko-KR" altLang="en-US" sz="1400" dirty="0">
                    <a:sym typeface="Wingdings" pitchFamily="2" charset="2"/>
                  </a:rPr>
                  <a:t>가 작을수록 효율성 증가</a:t>
                </a:r>
                <a:r>
                  <a:rPr kumimoji="1" lang="en-US" altLang="ko-KR" sz="1400" dirty="0">
                    <a:sym typeface="Wingdings" pitchFamily="2" charset="2"/>
                  </a:rPr>
                  <a:t>,</a:t>
                </a:r>
                <a:r>
                  <a:rPr kumimoji="1" lang="ko-KR" altLang="en-US" sz="1400" dirty="0">
                    <a:sym typeface="Wingdings" pitchFamily="2" charset="2"/>
                  </a:rPr>
                  <a:t> </a:t>
                </a:r>
                <a:r>
                  <a:rPr kumimoji="1" lang="ko-KR" altLang="en-US" sz="1400" dirty="0" err="1">
                    <a:sym typeface="Wingdings" pitchFamily="2" charset="2"/>
                  </a:rPr>
                  <a:t>오류율이</a:t>
                </a:r>
                <a:r>
                  <a:rPr kumimoji="1" lang="ko-KR" altLang="en-US" sz="1400" dirty="0">
                    <a:sym typeface="Wingdings" pitchFamily="2" charset="2"/>
                  </a:rPr>
                  <a:t> 낮을수록 안전성 증가</a:t>
                </a:r>
                <a:r>
                  <a:rPr kumimoji="1" lang="en-US" altLang="ko-KR" sz="1400" dirty="0">
                    <a:sym typeface="Wingdings" pitchFamily="2" charset="2"/>
                  </a:rPr>
                  <a:t>  </a:t>
                </a:r>
                <a:r>
                  <a:rPr kumimoji="1" lang="ko-KR" altLang="en-US" sz="1400" dirty="0">
                    <a:sym typeface="Wingdings" pitchFamily="2" charset="2"/>
                  </a:rPr>
                  <a:t>보통 </a:t>
                </a:r>
                <a:r>
                  <a:rPr kumimoji="1" lang="en-US" altLang="ko-KR" sz="1400" dirty="0">
                    <a:sym typeface="Wingdings" pitchFamily="2" charset="2"/>
                  </a:rPr>
                  <a:t>3bit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직사각형 83">
                    <a:extLst>
                      <a:ext uri="{FF2B5EF4-FFF2-40B4-BE49-F238E27FC236}">
                        <a16:creationId xmlns:a16="http://schemas.microsoft.com/office/drawing/2014/main" id="{5E9407AD-DA35-BC4A-9D38-3C5E356C014B}"/>
                      </a:ext>
                    </a:extLst>
                  </p:cNvPr>
                  <p:cNvSpPr/>
                  <p:nvPr/>
                </p:nvSpPr>
                <p:spPr>
                  <a:xfrm>
                    <a:off x="-261765" y="4447797"/>
                    <a:ext cx="12701196" cy="1419363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marL="285750" indent="-285750" algn="ctr">
                      <a:lnSpc>
                        <a:spcPct val="200000"/>
                      </a:lnSpc>
                      <a:buFont typeface="Wingdings" pitchFamily="2" charset="2"/>
                      <a:buChar char="v"/>
                    </a:pPr>
                    <a:r>
                      <a:rPr kumimoji="1" lang="en-US" altLang="ko-KR" dirty="0"/>
                      <a:t>m</a:t>
                    </a:r>
                    <a:r>
                      <a:rPr kumimoji="1" lang="ko-KR" altLang="en-US" dirty="0"/>
                      <a:t>개의</a:t>
                    </a:r>
                    <a:r>
                      <a:rPr kumimoji="1" lang="en-US" altLang="ko-KR" dirty="0"/>
                      <a:t> sample</a:t>
                    </a:r>
                    <a:r>
                      <a:rPr kumimoji="1" lang="ko-KR" altLang="en-US" dirty="0"/>
                      <a:t> 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oMath>
                    </a14:m>
                    <a:r>
                      <a:rPr kumimoji="1" lang="ko-KR" altLang="en-US" dirty="0"/>
                      <a:t> 이 주어질 때</a:t>
                    </a:r>
                    <a:r>
                      <a:rPr kumimoji="1" lang="en-US" altLang="ko-KR" dirty="0"/>
                      <a:t>,</a:t>
                    </a:r>
                    <a:r>
                      <a:rPr kumimoji="1" lang="ko-KR" altLang="en-US" dirty="0"/>
                      <a:t> 계산된 </a:t>
                    </a:r>
                    <a:r>
                      <a:rPr kumimoji="1" lang="en-US" altLang="ko-KR" b="1" dirty="0">
                        <a:solidFill>
                          <a:srgbClr val="002060"/>
                        </a:solidFill>
                      </a:rPr>
                      <a:t>LWR sample</a:t>
                    </a:r>
                    <a:r>
                      <a:rPr kumimoji="1" lang="ko-KR" altLang="en-US" b="1" dirty="0">
                        <a:solidFill>
                          <a:srgbClr val="002060"/>
                        </a:solidFill>
                      </a:rPr>
                      <a:t>인지 </a:t>
                    </a:r>
                    <a:r>
                      <a:rPr kumimoji="1" lang="en-US" altLang="ko-KR" b="1" dirty="0">
                        <a:solidFill>
                          <a:srgbClr val="002060"/>
                        </a:solidFill>
                      </a:rPr>
                      <a:t>mod p</a:t>
                    </a:r>
                    <a:r>
                      <a:rPr kumimoji="1" lang="ko-KR" altLang="en-US" b="1" dirty="0">
                        <a:solidFill>
                          <a:srgbClr val="002060"/>
                        </a:solidFill>
                      </a:rPr>
                      <a:t>상에서의 </a:t>
                    </a:r>
                    <a:r>
                      <a:rPr kumimoji="1" lang="en-US" altLang="ko-KR" b="1" dirty="0">
                        <a:solidFill>
                          <a:srgbClr val="002060"/>
                        </a:solidFill>
                      </a:rPr>
                      <a:t>random 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kumimoji="1" lang="en-US" altLang="ko-KR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R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kumimoji="1" lang="en-US" altLang="ko-KR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kumimoji="1" lang="en-US" altLang="ko-KR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</m:d>
                      </m:oMath>
                    </a14:m>
                    <a:r>
                      <a:rPr kumimoji="1" lang="en-US" altLang="ko-KR" b="1" dirty="0">
                        <a:solidFill>
                          <a:srgbClr val="002060"/>
                        </a:solidFill>
                      </a:rPr>
                      <a:t> </a:t>
                    </a:r>
                    <a:r>
                      <a:rPr kumimoji="1" lang="ko-KR" altLang="en-US" b="1" dirty="0">
                        <a:solidFill>
                          <a:srgbClr val="002060"/>
                        </a:solidFill>
                      </a:rPr>
                      <a:t>인지 구분 불가</a:t>
                    </a:r>
                    <a:endParaRPr kumimoji="1" lang="en-US" altLang="ko-KR" dirty="0"/>
                  </a:p>
                  <a:p>
                    <a:pPr algn="ctr">
                      <a:lnSpc>
                        <a:spcPct val="200000"/>
                      </a:lnSpc>
                    </a:pPr>
                    <a:r>
                      <a:rPr kumimoji="1" lang="en-US" altLang="ko-KR" b="1" dirty="0">
                        <a:solidFill>
                          <a:srgbClr val="C00000"/>
                        </a:solidFill>
                      </a:rPr>
                      <a:t>      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kumimoji="1" lang="en-US" altLang="ko-KR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R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kumimoji="1" lang="en-US" altLang="ko-KR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kumimoji="1" lang="en-US" altLang="ko-KR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kumimoji="1" lang="en-US" altLang="ko-KR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kumimoji="1" lang="en-US" altLang="ko-KR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ko-KR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num>
                              <m:den>
                                <m:r>
                                  <a:rPr kumimoji="1" lang="en-US" altLang="ko-KR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den>
                            </m:f>
                            <m:r>
                              <a:rPr kumimoji="1" lang="en-US" altLang="ko-KR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ko-KR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kumimoji="1" lang="en-US" altLang="ko-KR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kumimoji="1" lang="en-US" altLang="ko-KR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  <m:r>
                              <a:rPr kumimoji="1" lang="en-US" altLang="ko-KR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 </m:t>
                            </m:r>
                          </m:e>
                        </m:d>
                      </m:oMath>
                    </a14:m>
                    <a:r>
                      <a:rPr kumimoji="1" lang="ko-KR" altLang="en-US" b="1" dirty="0">
                        <a:solidFill>
                          <a:srgbClr val="C00000"/>
                        </a:solidFill>
                      </a:rPr>
                      <a:t> </a:t>
                    </a:r>
                    <a:r>
                      <a:rPr kumimoji="1" lang="ko-KR" altLang="en-US" b="1" dirty="0" err="1">
                        <a:solidFill>
                          <a:srgbClr val="C00000"/>
                        </a:solidFill>
                      </a:rPr>
                      <a:t>를</a:t>
                    </a:r>
                    <a:r>
                      <a:rPr kumimoji="1" lang="ko-KR" altLang="en-US" b="1" dirty="0">
                        <a:solidFill>
                          <a:srgbClr val="C00000"/>
                        </a:solidFill>
                      </a:rPr>
                      <a:t> 만족하는 </a:t>
                    </a:r>
                    <a14:m>
                      <m:oMath xmlns:m="http://schemas.openxmlformats.org/officeDocument/2006/math">
                        <m:r>
                          <a:rPr kumimoji="1" lang="en-US" altLang="ko-KR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oMath>
                    </a14:m>
                    <a:r>
                      <a:rPr kumimoji="1" lang="ko-KR" altLang="en-US" b="1" dirty="0">
                        <a:solidFill>
                          <a:srgbClr val="C00000"/>
                        </a:solidFill>
                      </a:rPr>
                      <a:t>가 존재하는지</a:t>
                    </a:r>
                    <a:r>
                      <a:rPr kumimoji="1" lang="en-US" altLang="ko-KR" b="1" dirty="0">
                        <a:solidFill>
                          <a:srgbClr val="C00000"/>
                        </a:solidFill>
                      </a:rPr>
                      <a:t>,</a:t>
                    </a:r>
                    <a:r>
                      <a:rPr kumimoji="1" lang="ko-KR" altLang="en-US" b="1" dirty="0">
                        <a:solidFill>
                          <a:srgbClr val="C00000"/>
                        </a:solidFill>
                      </a:rPr>
                      <a:t> </a:t>
                    </a:r>
                    <a:r>
                      <a:rPr kumimoji="1" lang="en-US" altLang="ko-KR" b="1" dirty="0">
                        <a:solidFill>
                          <a:srgbClr val="C00000"/>
                        </a:solidFill>
                      </a:rPr>
                      <a:t>random </a:t>
                    </a:r>
                    <a:r>
                      <a:rPr kumimoji="1" lang="ko-KR" altLang="en-US" b="1" dirty="0">
                        <a:solidFill>
                          <a:srgbClr val="C00000"/>
                        </a:solidFill>
                      </a:rPr>
                      <a:t>선택 된 것인지</a:t>
                    </a:r>
                    <a:endParaRPr kumimoji="1" lang="en-US" altLang="ko-KR" b="1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4" name="직사각형 83">
                    <a:extLst>
                      <a:ext uri="{FF2B5EF4-FFF2-40B4-BE49-F238E27FC236}">
                        <a16:creationId xmlns:a16="http://schemas.microsoft.com/office/drawing/2014/main" id="{5E9407AD-DA35-BC4A-9D38-3C5E356C014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261765" y="4447797"/>
                    <a:ext cx="12701196" cy="1419363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88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7" name="포인트가 5개인 별[5] 86">
                <a:extLst>
                  <a:ext uri="{FF2B5EF4-FFF2-40B4-BE49-F238E27FC236}">
                    <a16:creationId xmlns:a16="http://schemas.microsoft.com/office/drawing/2014/main" id="{CDDA4DC3-E36F-6C41-B2D4-F22865F9588C}"/>
                  </a:ext>
                </a:extLst>
              </p:cNvPr>
              <p:cNvSpPr/>
              <p:nvPr/>
            </p:nvSpPr>
            <p:spPr>
              <a:xfrm>
                <a:off x="2370192" y="5436624"/>
                <a:ext cx="267129" cy="286284"/>
              </a:xfrm>
              <a:prstGeom prst="star5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</p:grp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58DD7ED0-2958-ED46-9AA0-0381B8E4B809}"/>
                </a:ext>
              </a:extLst>
            </p:cNvPr>
            <p:cNvGrpSpPr/>
            <p:nvPr/>
          </p:nvGrpSpPr>
          <p:grpSpPr>
            <a:xfrm>
              <a:off x="3437931" y="5379401"/>
              <a:ext cx="862672" cy="486514"/>
              <a:chOff x="3312478" y="5902261"/>
              <a:chExt cx="862672" cy="486514"/>
            </a:xfrm>
          </p:grpSpPr>
          <p:grpSp>
            <p:nvGrpSpPr>
              <p:cNvPr id="99" name="그룹 98">
                <a:extLst>
                  <a:ext uri="{FF2B5EF4-FFF2-40B4-BE49-F238E27FC236}">
                    <a16:creationId xmlns:a16="http://schemas.microsoft.com/office/drawing/2014/main" id="{E968EBE0-C6D7-8C4E-9F3E-71E0C2EADC46}"/>
                  </a:ext>
                </a:extLst>
              </p:cNvPr>
              <p:cNvGrpSpPr/>
              <p:nvPr/>
            </p:nvGrpSpPr>
            <p:grpSpPr>
              <a:xfrm>
                <a:off x="3312478" y="5939742"/>
                <a:ext cx="90451" cy="449033"/>
                <a:chOff x="7380541" y="3927758"/>
                <a:chExt cx="90451" cy="449033"/>
              </a:xfrm>
            </p:grpSpPr>
            <p:cxnSp>
              <p:nvCxnSpPr>
                <p:cNvPr id="100" name="직선 연결선[R] 99">
                  <a:extLst>
                    <a:ext uri="{FF2B5EF4-FFF2-40B4-BE49-F238E27FC236}">
                      <a16:creationId xmlns:a16="http://schemas.microsoft.com/office/drawing/2014/main" id="{B5BBEC5A-E62D-564A-8D08-9927A06815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87119" y="3927758"/>
                  <a:ext cx="0" cy="449033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[R] 100">
                  <a:extLst>
                    <a:ext uri="{FF2B5EF4-FFF2-40B4-BE49-F238E27FC236}">
                      <a16:creationId xmlns:a16="http://schemas.microsoft.com/office/drawing/2014/main" id="{4ED7D4DF-ECCE-074B-8842-AFAC7F8A65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80541" y="4368170"/>
                  <a:ext cx="90451" cy="0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" name="그룹 104">
                <a:extLst>
                  <a:ext uri="{FF2B5EF4-FFF2-40B4-BE49-F238E27FC236}">
                    <a16:creationId xmlns:a16="http://schemas.microsoft.com/office/drawing/2014/main" id="{718537F3-0187-9E48-9B7B-F81D32630F16}"/>
                  </a:ext>
                </a:extLst>
              </p:cNvPr>
              <p:cNvGrpSpPr/>
              <p:nvPr/>
            </p:nvGrpSpPr>
            <p:grpSpPr>
              <a:xfrm rot="10800000">
                <a:off x="4084699" y="5902261"/>
                <a:ext cx="90451" cy="468226"/>
                <a:chOff x="7380541" y="3908565"/>
                <a:chExt cx="90451" cy="468226"/>
              </a:xfrm>
            </p:grpSpPr>
            <p:cxnSp>
              <p:nvCxnSpPr>
                <p:cNvPr id="106" name="직선 연결선[R] 105">
                  <a:extLst>
                    <a:ext uri="{FF2B5EF4-FFF2-40B4-BE49-F238E27FC236}">
                      <a16:creationId xmlns:a16="http://schemas.microsoft.com/office/drawing/2014/main" id="{E4F36BC1-37F2-394D-942B-618E569243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V="1">
                  <a:off x="7387119" y="3908565"/>
                  <a:ext cx="0" cy="468226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직선 연결선[R] 106">
                  <a:extLst>
                    <a:ext uri="{FF2B5EF4-FFF2-40B4-BE49-F238E27FC236}">
                      <a16:creationId xmlns:a16="http://schemas.microsoft.com/office/drawing/2014/main" id="{460B777E-C436-2E41-BB06-C3DCC2897C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80541" y="4368170"/>
                  <a:ext cx="90451" cy="0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72148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LWE-based Encryption</a:t>
            </a:r>
            <a:r>
              <a:rPr lang="ko-KR" altLang="en-US" dirty="0"/>
              <a:t> </a:t>
            </a:r>
            <a:r>
              <a:rPr lang="en-US" altLang="ko-KR" sz="2400" dirty="0"/>
              <a:t>-</a:t>
            </a:r>
            <a:r>
              <a:rPr lang="ko-KR" altLang="en-US" sz="2400" dirty="0"/>
              <a:t> </a:t>
            </a:r>
            <a:r>
              <a:rPr lang="en-US" altLang="ko-KR" sz="2400" dirty="0"/>
              <a:t>key</a:t>
            </a:r>
            <a:endParaRPr lang="ko-KR" altLang="en-US" dirty="0"/>
          </a:p>
        </p:txBody>
      </p:sp>
      <p:sp>
        <p:nvSpPr>
          <p:cNvPr id="5" name="AutoShape 3" descr="\mathbb {Z} ">
            <a:extLst>
              <a:ext uri="{FF2B5EF4-FFF2-40B4-BE49-F238E27FC236}">
                <a16:creationId xmlns:a16="http://schemas.microsoft.com/office/drawing/2014/main" id="{502D25B0-9793-2D42-B264-1BE5AA9F96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73238" y="-1227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\mathbb {R} ^{n}">
            <a:extLst>
              <a:ext uri="{FF2B5EF4-FFF2-40B4-BE49-F238E27FC236}">
                <a16:creationId xmlns:a16="http://schemas.microsoft.com/office/drawing/2014/main" id="{1B300C89-6E7D-474A-BE95-591F98E733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73363" y="-1227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5" descr="B=\{{\mathbf  {v}}_{1},\ldots ,{\mathbf  {v}}_{n}\}">
            <a:extLst>
              <a:ext uri="{FF2B5EF4-FFF2-40B4-BE49-F238E27FC236}">
                <a16:creationId xmlns:a16="http://schemas.microsoft.com/office/drawing/2014/main" id="{100D62AF-9563-7443-BFDB-9D3A8C1C42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6488" y="-9366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6" descr="{\mathcal {L}}">
            <a:extLst>
              <a:ext uri="{FF2B5EF4-FFF2-40B4-BE49-F238E27FC236}">
                <a16:creationId xmlns:a16="http://schemas.microsoft.com/office/drawing/2014/main" id="{4148DC60-FAD0-FD4E-A694-89CC249EED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05800" y="-9366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7" descr="{\mathcal  {L}}=\left\{\sum _{{i=1}}^{{n}}a_{i}{\mathbf  {v}}_{i}\quad |\quad a_{i}\in R,{\mathbf  {v}}_{i}\in B\right\}.">
            <a:extLst>
              <a:ext uri="{FF2B5EF4-FFF2-40B4-BE49-F238E27FC236}">
                <a16:creationId xmlns:a16="http://schemas.microsoft.com/office/drawing/2014/main" id="{C1B1AC4C-88E7-5D4B-ABD4-08B43A5990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6850" y="-6477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8" descr="GL_{n}(R)">
            <a:extLst>
              <a:ext uri="{FF2B5EF4-FFF2-40B4-BE49-F238E27FC236}">
                <a16:creationId xmlns:a16="http://schemas.microsoft.com/office/drawing/2014/main" id="{82EE3CEF-9C67-EC49-B74F-ED35CD8B4C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78625" y="-3571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9" descr="T^{-1}">
            <a:extLst>
              <a:ext uri="{FF2B5EF4-FFF2-40B4-BE49-F238E27FC236}">
                <a16:creationId xmlns:a16="http://schemas.microsoft.com/office/drawing/2014/main" id="{02EE0974-5A10-E74C-8E76-D5335F9DCF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435013" y="-3571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AutoShape 10" descr="R^{*}">
            <a:extLst>
              <a:ext uri="{FF2B5EF4-FFF2-40B4-BE49-F238E27FC236}">
                <a16:creationId xmlns:a16="http://schemas.microsoft.com/office/drawing/2014/main" id="{3C9F9367-C8D7-1E48-A6C8-4FE7C050D6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732375" y="-3571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AutoShape 11" descr="{\mathcal  {L}}^{*}=\{{\mathbf  {v}}\in V\quad |\quad \langle {\mathbf  {v}},{\mathbf  {x}}\rangle \in R,\forall {\mathbf  {x}}\in {\mathcal  {L}}\}">
            <a:extLst>
              <a:ext uri="{FF2B5EF4-FFF2-40B4-BE49-F238E27FC236}">
                <a16:creationId xmlns:a16="http://schemas.microsoft.com/office/drawing/2014/main" id="{29850E5C-912C-6440-9667-B536E0BA7E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6850" y="2365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12" descr="{\mathcal  {L}}^{*}=\{{\mathbf  {v}}\in V\quad |\quad \langle {\mathbf  {v}},{\mathbf  {v}}_{i}\rangle \in R\}.">
            <a:extLst>
              <a:ext uri="{FF2B5EF4-FFF2-40B4-BE49-F238E27FC236}">
                <a16:creationId xmlns:a16="http://schemas.microsoft.com/office/drawing/2014/main" id="{62D53DDE-53F4-EE41-81D4-0634D6205E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6850" y="6778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B2BE697E-254D-EA49-B0F5-EB0E4EF99463}"/>
              </a:ext>
            </a:extLst>
          </p:cNvPr>
          <p:cNvGrpSpPr/>
          <p:nvPr/>
        </p:nvGrpSpPr>
        <p:grpSpPr>
          <a:xfrm>
            <a:off x="7225220" y="2975268"/>
            <a:ext cx="3885793" cy="1266345"/>
            <a:chOff x="7694860" y="1368609"/>
            <a:chExt cx="3885793" cy="1266345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98B48EC2-2FBF-9B43-A817-30E2D8A053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436" r="6112"/>
            <a:stretch/>
          </p:blipFill>
          <p:spPr>
            <a:xfrm>
              <a:off x="8676228" y="1368609"/>
              <a:ext cx="2904425" cy="1266345"/>
            </a:xfrm>
            <a:prstGeom prst="rect">
              <a:avLst/>
            </a:prstGeom>
          </p:spPr>
        </p:pic>
        <p:cxnSp>
          <p:nvCxnSpPr>
            <p:cNvPr id="37" name="직선 화살표 연결선 69">
              <a:extLst>
                <a:ext uri="{FF2B5EF4-FFF2-40B4-BE49-F238E27FC236}">
                  <a16:creationId xmlns:a16="http://schemas.microsoft.com/office/drawing/2014/main" id="{05BCF29D-0BDD-884E-8F2B-D1F98564A06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998226" y="1636998"/>
              <a:ext cx="844966" cy="305212"/>
            </a:xfrm>
            <a:prstGeom prst="curved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D0EEC0BC-6379-6745-83FE-C92B37E2F845}"/>
                    </a:ext>
                  </a:extLst>
                </p:cNvPr>
                <p:cNvSpPr txBox="1"/>
                <p:nvPr/>
              </p:nvSpPr>
              <p:spPr>
                <a:xfrm>
                  <a:off x="7694860" y="1661090"/>
                  <a:ext cx="1221880" cy="5784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kumimoji="1" lang="en-US" altLang="ko-KR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kumimoji="1" lang="en-US" altLang="ko-KR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en-US" altLang="ko-KR" b="0" baseline="-25000" dirty="0"/>
                </a:p>
                <a:p>
                  <a:pPr algn="ctr"/>
                  <a:endParaRPr kumimoji="1" lang="en-US" altLang="ko-KR" sz="500" baseline="-25000" dirty="0"/>
                </a:p>
                <a:p>
                  <a:pPr algn="ctr"/>
                  <a:r>
                    <a:rPr kumimoji="1" lang="ko-KR" altLang="en-US" sz="1600" baseline="-25000" dirty="0"/>
                    <a:t>매우 작은 값</a:t>
                  </a: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D0EEC0BC-6379-6745-83FE-C92B37E2F8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4860" y="1661090"/>
                  <a:ext cx="1221880" cy="578428"/>
                </a:xfrm>
                <a:prstGeom prst="rect">
                  <a:avLst/>
                </a:prstGeom>
                <a:blipFill>
                  <a:blip r:embed="rId4"/>
                  <a:stretch>
                    <a:fillRect b="-85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8D6AB63-657B-5643-8E69-641E14E86B8B}"/>
                  </a:ext>
                </a:extLst>
              </p:cNvPr>
              <p:cNvSpPr txBox="1"/>
              <p:nvPr/>
            </p:nvSpPr>
            <p:spPr>
              <a:xfrm>
                <a:off x="411920" y="1125023"/>
                <a:ext cx="7062306" cy="504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v"/>
                </a:pPr>
                <a:r>
                  <a:rPr kumimoji="1" lang="en-US" altLang="ko-KR" dirty="0"/>
                  <a:t>public key : (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𝐴𝑆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),</m:t>
                    </m:r>
                    <m:r>
                      <m:rPr>
                        <m:nor/>
                      </m:rPr>
                      <a:rPr kumimoji="1"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ko-KR" dirty="0"/>
                      <m:t>secret</m:t>
                    </m:r>
                    <m:r>
                      <m:rPr>
                        <m:nor/>
                      </m:rPr>
                      <a:rPr kumimoji="1" lang="en-US" altLang="ko-KR" dirty="0"/>
                      <m:t> </m:t>
                    </m:r>
                    <m:r>
                      <m:rPr>
                        <m:nor/>
                      </m:rPr>
                      <a:rPr kumimoji="1" lang="en-US" altLang="ko-KR" dirty="0"/>
                      <m:t>key</m:t>
                    </m:r>
                    <m:r>
                      <m:rPr>
                        <m:nor/>
                      </m:rPr>
                      <a:rPr kumimoji="1" lang="en-US" altLang="ko-KR" dirty="0"/>
                      <m:t> :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kumimoji="1" lang="en-US" altLang="ko-KR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8D6AB63-657B-5643-8E69-641E14E86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20" y="1125023"/>
                <a:ext cx="7062306" cy="504182"/>
              </a:xfrm>
              <a:prstGeom prst="rect">
                <a:avLst/>
              </a:prstGeom>
              <a:blipFill>
                <a:blip r:embed="rId5"/>
                <a:stretch>
                  <a:fillRect l="-358" b="-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12757F13-5775-7344-B54E-076B421C44CC}"/>
              </a:ext>
            </a:extLst>
          </p:cNvPr>
          <p:cNvGrpSpPr/>
          <p:nvPr/>
        </p:nvGrpSpPr>
        <p:grpSpPr>
          <a:xfrm>
            <a:off x="945717" y="2228537"/>
            <a:ext cx="5261560" cy="3104527"/>
            <a:chOff x="338530" y="2582179"/>
            <a:chExt cx="5472796" cy="2978320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92633AE1-9EC2-6448-9DF0-D28EA6440E57}"/>
                </a:ext>
              </a:extLst>
            </p:cNvPr>
            <p:cNvGrpSpPr/>
            <p:nvPr/>
          </p:nvGrpSpPr>
          <p:grpSpPr>
            <a:xfrm>
              <a:off x="511531" y="3053533"/>
              <a:ext cx="1509573" cy="2216049"/>
              <a:chOff x="832544" y="2908253"/>
              <a:chExt cx="2360310" cy="3251362"/>
            </a:xfrm>
          </p:grpSpPr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64434B5C-70D6-884D-BCC1-66DD66C3677F}"/>
                  </a:ext>
                </a:extLst>
              </p:cNvPr>
              <p:cNvGrpSpPr/>
              <p:nvPr/>
            </p:nvGrpSpPr>
            <p:grpSpPr>
              <a:xfrm>
                <a:off x="1472202" y="2908253"/>
                <a:ext cx="1720652" cy="2634849"/>
                <a:chOff x="1472202" y="2908253"/>
                <a:chExt cx="1720652" cy="2634849"/>
              </a:xfrm>
            </p:grpSpPr>
            <p:sp>
              <p:nvSpPr>
                <p:cNvPr id="57" name="액자 56">
                  <a:extLst>
                    <a:ext uri="{FF2B5EF4-FFF2-40B4-BE49-F238E27FC236}">
                      <a16:creationId xmlns:a16="http://schemas.microsoft.com/office/drawing/2014/main" id="{E2696B42-3C0F-0F40-A5A8-5C9678BA1184}"/>
                    </a:ext>
                  </a:extLst>
                </p:cNvPr>
                <p:cNvSpPr/>
                <p:nvPr/>
              </p:nvSpPr>
              <p:spPr>
                <a:xfrm>
                  <a:off x="1567696" y="3287680"/>
                  <a:ext cx="1625158" cy="2255422"/>
                </a:xfrm>
                <a:prstGeom prst="frame">
                  <a:avLst>
                    <a:gd name="adj1" fmla="val 3366"/>
                  </a:avLst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직사각형 57">
                      <a:extLst>
                        <a:ext uri="{FF2B5EF4-FFF2-40B4-BE49-F238E27FC236}">
                          <a16:creationId xmlns:a16="http://schemas.microsoft.com/office/drawing/2014/main" id="{DBB79205-AD34-4B43-B4C3-DFA79A6AC3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72202" y="4113709"/>
                      <a:ext cx="1664949" cy="45156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" altLang="ko-K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" altLang="ko-KR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a14:m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…,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" altLang="ko-KR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ko-KR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a14:m>
                      <a:r>
                        <a:rPr lang="ko-KR" altLang="en-US" sz="1400" dirty="0"/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58" name="직사각형 57">
                      <a:extLst>
                        <a:ext uri="{FF2B5EF4-FFF2-40B4-BE49-F238E27FC236}">
                          <a16:creationId xmlns:a16="http://schemas.microsoft.com/office/drawing/2014/main" id="{DBB79205-AD34-4B43-B4C3-DFA79A6AC38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72202" y="4113709"/>
                      <a:ext cx="1664949" cy="45156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t="-3846" b="-153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직사각형 58">
                      <a:extLst>
                        <a:ext uri="{FF2B5EF4-FFF2-40B4-BE49-F238E27FC236}">
                          <a16:creationId xmlns:a16="http://schemas.microsoft.com/office/drawing/2014/main" id="{F47562B3-01C7-2E4B-8206-EB140686CF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64445" y="2908253"/>
                      <a:ext cx="601135" cy="45156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" altLang="ko-K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kumimoji="1" lang="en-US" altLang="ko-KR" sz="1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1400" dirty="0"/>
                    </a:p>
                  </p:txBody>
                </p:sp>
              </mc:Choice>
              <mc:Fallback xmlns="">
                <p:sp>
                  <p:nvSpPr>
                    <p:cNvPr id="59" name="직사각형 58">
                      <a:extLst>
                        <a:ext uri="{FF2B5EF4-FFF2-40B4-BE49-F238E27FC236}">
                          <a16:creationId xmlns:a16="http://schemas.microsoft.com/office/drawing/2014/main" id="{F47562B3-01C7-2E4B-8206-EB140686CF4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64445" y="2908253"/>
                      <a:ext cx="601135" cy="45156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76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2" name="왼쪽 대괄호[L] 61">
                <a:extLst>
                  <a:ext uri="{FF2B5EF4-FFF2-40B4-BE49-F238E27FC236}">
                    <a16:creationId xmlns:a16="http://schemas.microsoft.com/office/drawing/2014/main" id="{6AB170C7-2EA5-E642-9F38-336A0ED5ECF4}"/>
                  </a:ext>
                </a:extLst>
              </p:cNvPr>
              <p:cNvSpPr/>
              <p:nvPr/>
            </p:nvSpPr>
            <p:spPr>
              <a:xfrm rot="16200000">
                <a:off x="2346470" y="4864652"/>
                <a:ext cx="67607" cy="1625160"/>
              </a:xfrm>
              <a:prstGeom prst="leftBracke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63" name="왼쪽 대괄호[L] 62">
                <a:extLst>
                  <a:ext uri="{FF2B5EF4-FFF2-40B4-BE49-F238E27FC236}">
                    <a16:creationId xmlns:a16="http://schemas.microsoft.com/office/drawing/2014/main" id="{0A2FA49A-C807-AE4E-B6AF-6307117C949F}"/>
                  </a:ext>
                </a:extLst>
              </p:cNvPr>
              <p:cNvSpPr/>
              <p:nvPr/>
            </p:nvSpPr>
            <p:spPr>
              <a:xfrm>
                <a:off x="1346923" y="3314981"/>
                <a:ext cx="98216" cy="2218182"/>
              </a:xfrm>
              <a:prstGeom prst="leftBracke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직사각형 63">
                    <a:extLst>
                      <a:ext uri="{FF2B5EF4-FFF2-40B4-BE49-F238E27FC236}">
                        <a16:creationId xmlns:a16="http://schemas.microsoft.com/office/drawing/2014/main" id="{26AB25E2-283C-9243-B08B-880E24E5C183}"/>
                      </a:ext>
                    </a:extLst>
                  </p:cNvPr>
                  <p:cNvSpPr/>
                  <p:nvPr/>
                </p:nvSpPr>
                <p:spPr>
                  <a:xfrm>
                    <a:off x="2078585" y="5708048"/>
                    <a:ext cx="531656" cy="45156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oMath>
                      </m:oMathPara>
                    </a14:m>
                    <a:endParaRPr lang="ko-KR" altLang="en-US" sz="1400" dirty="0"/>
                  </a:p>
                </p:txBody>
              </p:sp>
            </mc:Choice>
            <mc:Fallback xmlns="">
              <p:sp>
                <p:nvSpPr>
                  <p:cNvPr id="64" name="직사각형 63">
                    <a:extLst>
                      <a:ext uri="{FF2B5EF4-FFF2-40B4-BE49-F238E27FC236}">
                        <a16:creationId xmlns:a16="http://schemas.microsoft.com/office/drawing/2014/main" id="{26AB25E2-283C-9243-B08B-880E24E5C18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78585" y="5708048"/>
                    <a:ext cx="531656" cy="45156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직사각형 64">
                    <a:extLst>
                      <a:ext uri="{FF2B5EF4-FFF2-40B4-BE49-F238E27FC236}">
                        <a16:creationId xmlns:a16="http://schemas.microsoft.com/office/drawing/2014/main" id="{D5719B46-839D-2443-AE41-9CAC9D42DB28}"/>
                      </a:ext>
                    </a:extLst>
                  </p:cNvPr>
                  <p:cNvSpPr/>
                  <p:nvPr/>
                </p:nvSpPr>
                <p:spPr>
                  <a:xfrm>
                    <a:off x="832544" y="4129378"/>
                    <a:ext cx="606850" cy="45156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oMath>
                      </m:oMathPara>
                    </a14:m>
                    <a:endParaRPr lang="ko-KR" altLang="en-US" sz="1400" dirty="0"/>
                  </a:p>
                </p:txBody>
              </p:sp>
            </mc:Choice>
            <mc:Fallback xmlns="">
              <p:sp>
                <p:nvSpPr>
                  <p:cNvPr id="65" name="직사각형 64">
                    <a:extLst>
                      <a:ext uri="{FF2B5EF4-FFF2-40B4-BE49-F238E27FC236}">
                        <a16:creationId xmlns:a16="http://schemas.microsoft.com/office/drawing/2014/main" id="{D5719B46-839D-2443-AE41-9CAC9D42DB2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544" y="4129378"/>
                    <a:ext cx="606850" cy="45156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0E78318A-4AA2-BF4B-AF91-DD81759A652D}"/>
                </a:ext>
              </a:extLst>
            </p:cNvPr>
            <p:cNvGrpSpPr/>
            <p:nvPr/>
          </p:nvGrpSpPr>
          <p:grpSpPr>
            <a:xfrm>
              <a:off x="2525302" y="2974821"/>
              <a:ext cx="2851971" cy="1874561"/>
              <a:chOff x="1080553" y="2080412"/>
              <a:chExt cx="4126422" cy="2684342"/>
            </a:xfrm>
          </p:grpSpPr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E62DBE4B-EDA5-834B-AEC2-12AEF17B0424}"/>
                  </a:ext>
                </a:extLst>
              </p:cNvPr>
              <p:cNvGrpSpPr/>
              <p:nvPr/>
            </p:nvGrpSpPr>
            <p:grpSpPr>
              <a:xfrm>
                <a:off x="1080553" y="2080412"/>
                <a:ext cx="4126422" cy="2684342"/>
                <a:chOff x="1296074" y="2260407"/>
                <a:chExt cx="4126422" cy="2684342"/>
              </a:xfrm>
            </p:grpSpPr>
            <p:grpSp>
              <p:nvGrpSpPr>
                <p:cNvPr id="81" name="그룹 80">
                  <a:extLst>
                    <a:ext uri="{FF2B5EF4-FFF2-40B4-BE49-F238E27FC236}">
                      <a16:creationId xmlns:a16="http://schemas.microsoft.com/office/drawing/2014/main" id="{5B80846A-02A7-3849-BEB9-170A73D22617}"/>
                    </a:ext>
                  </a:extLst>
                </p:cNvPr>
                <p:cNvGrpSpPr/>
                <p:nvPr/>
              </p:nvGrpSpPr>
              <p:grpSpPr>
                <a:xfrm>
                  <a:off x="1296074" y="2309900"/>
                  <a:ext cx="3431743" cy="2634849"/>
                  <a:chOff x="6259961" y="2637002"/>
                  <a:chExt cx="3431743" cy="2634849"/>
                </a:xfrm>
              </p:grpSpPr>
              <p:grpSp>
                <p:nvGrpSpPr>
                  <p:cNvPr id="88" name="그룹 87">
                    <a:extLst>
                      <a:ext uri="{FF2B5EF4-FFF2-40B4-BE49-F238E27FC236}">
                        <a16:creationId xmlns:a16="http://schemas.microsoft.com/office/drawing/2014/main" id="{FC9E71B8-369C-B247-AA38-DF6E3B8DADB4}"/>
                      </a:ext>
                    </a:extLst>
                  </p:cNvPr>
                  <p:cNvGrpSpPr/>
                  <p:nvPr/>
                </p:nvGrpSpPr>
                <p:grpSpPr>
                  <a:xfrm>
                    <a:off x="6259961" y="2637002"/>
                    <a:ext cx="3431743" cy="2634849"/>
                    <a:chOff x="6742897" y="2323832"/>
                    <a:chExt cx="3431743" cy="2547401"/>
                  </a:xfrm>
                </p:grpSpPr>
                <p:sp>
                  <p:nvSpPr>
                    <p:cNvPr id="92" name="액자 91">
                      <a:extLst>
                        <a:ext uri="{FF2B5EF4-FFF2-40B4-BE49-F238E27FC236}">
                          <a16:creationId xmlns:a16="http://schemas.microsoft.com/office/drawing/2014/main" id="{23A8BDA0-EEDD-774F-A9D8-95D8A77096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42897" y="2690666"/>
                      <a:ext cx="504302" cy="2180567"/>
                    </a:xfrm>
                    <a:prstGeom prst="frame">
                      <a:avLst>
                        <a:gd name="adj1" fmla="val 10097"/>
                      </a:avLst>
                    </a:prstGeom>
                    <a:solidFill>
                      <a:srgbClr val="0070C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3" name="액자 92">
                      <a:extLst>
                        <a:ext uri="{FF2B5EF4-FFF2-40B4-BE49-F238E27FC236}">
                          <a16:creationId xmlns:a16="http://schemas.microsoft.com/office/drawing/2014/main" id="{F28FE94E-1B8F-6A43-8E77-4CF9867146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0075" y="2690666"/>
                      <a:ext cx="1625158" cy="2180567"/>
                    </a:xfrm>
                    <a:prstGeom prst="frame">
                      <a:avLst>
                        <a:gd name="adj1" fmla="val 3366"/>
                      </a:avLst>
                    </a:prstGeom>
                    <a:solidFill>
                      <a:srgbClr val="FFC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4" name="TextBox 93">
                      <a:extLst>
                        <a:ext uri="{FF2B5EF4-FFF2-40B4-BE49-F238E27FC236}">
                          <a16:creationId xmlns:a16="http://schemas.microsoft.com/office/drawing/2014/main" id="{A3248D0A-8577-8046-8D8A-884E0EAF0ED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51638" y="3539520"/>
                      <a:ext cx="3048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ko-KR" b="1" dirty="0"/>
                        <a:t>=</a:t>
                      </a:r>
                      <a:endParaRPr kumimoji="1" lang="ko-KR" altLang="en-US" b="1" dirty="0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5" name="직사각형 94">
                          <a:extLst>
                            <a:ext uri="{FF2B5EF4-FFF2-40B4-BE49-F238E27FC236}">
                              <a16:creationId xmlns:a16="http://schemas.microsoft.com/office/drawing/2014/main" id="{9E89FB95-4BAA-C54D-A603-6A61D295FF3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92619" y="3506183"/>
                          <a:ext cx="365897" cy="426105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95" name="직사각형 94">
                          <a:extLst>
                            <a:ext uri="{FF2B5EF4-FFF2-40B4-BE49-F238E27FC236}">
                              <a16:creationId xmlns:a16="http://schemas.microsoft.com/office/drawing/2014/main" id="{9E89FB95-4BAA-C54D-A603-6A61D295FF33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792619" y="3506183"/>
                          <a:ext cx="365897" cy="426105"/>
                        </a:xfrm>
                        <a:prstGeom prst="rect">
                          <a:avLst/>
                        </a:prstGeom>
                        <a:blipFill>
                          <a:blip r:embed="rId1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6" name="직사각형 95">
                          <a:extLst>
                            <a:ext uri="{FF2B5EF4-FFF2-40B4-BE49-F238E27FC236}">
                              <a16:creationId xmlns:a16="http://schemas.microsoft.com/office/drawing/2014/main" id="{6976DDA2-47D6-DD40-BFCE-1860B1C1204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674410" y="3489280"/>
                          <a:ext cx="1540685" cy="426105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kumimoji="1" lang="en" altLang="ko-KR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400" dirty="0"/>
                            <a:t>,</a:t>
                          </a:r>
                          <a:r>
                            <a:rPr lang="ko-KR" altLang="en-US" sz="1400" dirty="0"/>
                            <a:t> </a:t>
                          </a:r>
                          <a:r>
                            <a:rPr lang="en-US" altLang="ko-KR" sz="1400" dirty="0"/>
                            <a:t>…,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kumimoji="1" lang="en" altLang="ko-KR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400" dirty="0"/>
                            <a:t> 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96" name="직사각형 95">
                          <a:extLst>
                            <a:ext uri="{FF2B5EF4-FFF2-40B4-BE49-F238E27FC236}">
                              <a16:creationId xmlns:a16="http://schemas.microsoft.com/office/drawing/2014/main" id="{6976DDA2-47D6-DD40-BFCE-1860B1C12041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674410" y="3489280"/>
                          <a:ext cx="1540685" cy="426105"/>
                        </a:xfrm>
                        <a:prstGeom prst="rect">
                          <a:avLst/>
                        </a:prstGeom>
                        <a:blipFill>
                          <a:blip r:embed="rId11"/>
                          <a:stretch>
                            <a:fillRect t="-3846" b="-1538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grpSp>
                  <p:nvGrpSpPr>
                    <p:cNvPr id="97" name="그룹 96">
                      <a:extLst>
                        <a:ext uri="{FF2B5EF4-FFF2-40B4-BE49-F238E27FC236}">
                          <a16:creationId xmlns:a16="http://schemas.microsoft.com/office/drawing/2014/main" id="{03186A14-6E72-004A-816D-EF5CAD5CADC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533989" y="2696733"/>
                      <a:ext cx="640651" cy="1475983"/>
                      <a:chOff x="9835433" y="2696733"/>
                      <a:chExt cx="640651" cy="1475983"/>
                    </a:xfrm>
                  </p:grpSpPr>
                  <p:sp>
                    <p:nvSpPr>
                      <p:cNvPr id="99" name="액자 98">
                        <a:extLst>
                          <a:ext uri="{FF2B5EF4-FFF2-40B4-BE49-F238E27FC236}">
                            <a16:creationId xmlns:a16="http://schemas.microsoft.com/office/drawing/2014/main" id="{F39E0143-2958-1D4E-BE85-69055A8F9D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57450" y="2696733"/>
                        <a:ext cx="504302" cy="1475983"/>
                      </a:xfrm>
                      <a:prstGeom prst="frame">
                        <a:avLst>
                          <a:gd name="adj1" fmla="val 10097"/>
                        </a:avLst>
                      </a:prstGeom>
                      <a:solidFill>
                        <a:srgbClr val="C00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R" alt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00" name="직사각형 99">
                            <a:extLst>
                              <a:ext uri="{FF2B5EF4-FFF2-40B4-BE49-F238E27FC236}">
                                <a16:creationId xmlns:a16="http://schemas.microsoft.com/office/drawing/2014/main" id="{E9354035-A7DA-1C45-9A37-61E5AB94EBB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835433" y="2740605"/>
                            <a:ext cx="608872" cy="426105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kumimoji="1" lang="en" altLang="ko-KR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kumimoji="1" lang="en-US" altLang="ko-KR" sz="14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ko-KR" altLang="en-US" sz="14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00" name="직사각형 99">
                            <a:extLst>
                              <a:ext uri="{FF2B5EF4-FFF2-40B4-BE49-F238E27FC236}">
                                <a16:creationId xmlns:a16="http://schemas.microsoft.com/office/drawing/2014/main" id="{E9354035-A7DA-1C45-9A37-61E5AB94EBBA}"/>
                              </a:ext>
                            </a:extLst>
                          </p:cNvPr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9835433" y="2740605"/>
                            <a:ext cx="608872" cy="426105"/>
                          </a:xfrm>
                          <a:prstGeom prst="rect">
                            <a:avLst/>
                          </a:prstGeom>
                          <a:blipFill>
                            <a:blip r:embed="rId12"/>
                            <a:stretch>
                              <a:fillRect b="-7407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ko-KR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01" name="직사각형 100">
                            <a:extLst>
                              <a:ext uri="{FF2B5EF4-FFF2-40B4-BE49-F238E27FC236}">
                                <a16:creationId xmlns:a16="http://schemas.microsoft.com/office/drawing/2014/main" id="{A6D7E90C-5556-AB41-853C-8D17D70CF4D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849122" y="3687136"/>
                            <a:ext cx="626962" cy="426105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kumimoji="1" lang="en" altLang="ko-KR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kumimoji="1" lang="en-US" altLang="ko-KR" sz="14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ko-KR" altLang="en-US" sz="14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01" name="직사각형 100">
                            <a:extLst>
                              <a:ext uri="{FF2B5EF4-FFF2-40B4-BE49-F238E27FC236}">
                                <a16:creationId xmlns:a16="http://schemas.microsoft.com/office/drawing/2014/main" id="{A6D7E90C-5556-AB41-853C-8D17D70CF4DC}"/>
                              </a:ext>
                            </a:extLst>
                          </p:cNvPr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9849122" y="3687136"/>
                            <a:ext cx="626962" cy="426105"/>
                          </a:xfrm>
                          <a:prstGeom prst="rect">
                            <a:avLst/>
                          </a:prstGeom>
                          <a:blipFill>
                            <a:blip r:embed="rId13"/>
                            <a:stretch>
                              <a:fillRect b="-7407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ko-KR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sp>
                    <p:nvSpPr>
                      <p:cNvPr id="102" name="TextBox 101">
                        <a:extLst>
                          <a:ext uri="{FF2B5EF4-FFF2-40B4-BE49-F238E27FC236}">
                            <a16:creationId xmlns:a16="http://schemas.microsoft.com/office/drawing/2014/main" id="{06BC0B94-BC5D-DE44-B205-20DB5F181BA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891315" y="3293458"/>
                        <a:ext cx="578906" cy="35828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vert="eaVert" wrap="square" rtlCol="0">
                        <a:spAutoFit/>
                      </a:bodyPr>
                      <a:lstStyle/>
                      <a:p>
                        <a:r>
                          <a:rPr kumimoji="1" lang="en-US" altLang="ko-KR" sz="1400" dirty="0"/>
                          <a:t>…</a:t>
                        </a:r>
                        <a:endParaRPr kumimoji="1" lang="ko-KR" altLang="en-US" sz="1400" dirty="0"/>
                      </a:p>
                    </p:txBody>
                  </p: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8" name="직사각형 97">
                          <a:extLst>
                            <a:ext uri="{FF2B5EF4-FFF2-40B4-BE49-F238E27FC236}">
                              <a16:creationId xmlns:a16="http://schemas.microsoft.com/office/drawing/2014/main" id="{0EBD2BEE-F9DF-FF41-A3C7-6D1C222B010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287750" y="2323832"/>
                          <a:ext cx="556268" cy="426105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1" lang="en-US" altLang="ko-KR" sz="14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p:txBody>
                    </p:sp>
                  </mc:Choice>
                  <mc:Fallback xmlns="">
                    <p:sp>
                      <p:nvSpPr>
                        <p:cNvPr id="98" name="직사각형 97">
                          <a:extLst>
                            <a:ext uri="{FF2B5EF4-FFF2-40B4-BE49-F238E27FC236}">
                              <a16:creationId xmlns:a16="http://schemas.microsoft.com/office/drawing/2014/main" id="{0EBD2BEE-F9DF-FF41-A3C7-6D1C222B010D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287750" y="2323832"/>
                          <a:ext cx="556268" cy="426105"/>
                        </a:xfrm>
                        <a:prstGeom prst="rect">
                          <a:avLst/>
                        </a:prstGeom>
                        <a:blipFill>
                          <a:blip r:embed="rId14"/>
                          <a:stretch>
                            <a:fillRect b="-769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1" name="직사각형 90">
                        <a:extLst>
                          <a:ext uri="{FF2B5EF4-FFF2-40B4-BE49-F238E27FC236}">
                            <a16:creationId xmlns:a16="http://schemas.microsoft.com/office/drawing/2014/main" id="{CF471FAD-504B-AA4F-88EA-85CFAD47F4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050024" y="2637870"/>
                        <a:ext cx="575008" cy="4407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kumimoji="1"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kumimoji="1" lang="en-US" altLang="ko-KR" sz="1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ko-KR" alt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91" name="직사각형 90">
                        <a:extLst>
                          <a:ext uri="{FF2B5EF4-FFF2-40B4-BE49-F238E27FC236}">
                            <a16:creationId xmlns:a16="http://schemas.microsoft.com/office/drawing/2014/main" id="{CF471FAD-504B-AA4F-88EA-85CFAD47F405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050024" y="2637870"/>
                        <a:ext cx="575008" cy="440732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 b="-769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84" name="그룹 83">
                  <a:extLst>
                    <a:ext uri="{FF2B5EF4-FFF2-40B4-BE49-F238E27FC236}">
                      <a16:creationId xmlns:a16="http://schemas.microsoft.com/office/drawing/2014/main" id="{5982E886-6ABB-E242-8CB7-1257CFA67C87}"/>
                    </a:ext>
                  </a:extLst>
                </p:cNvPr>
                <p:cNvGrpSpPr/>
                <p:nvPr/>
              </p:nvGrpSpPr>
              <p:grpSpPr>
                <a:xfrm>
                  <a:off x="4918194" y="2260407"/>
                  <a:ext cx="504302" cy="1961846"/>
                  <a:chOff x="4968434" y="2260407"/>
                  <a:chExt cx="504302" cy="1961846"/>
                </a:xfrm>
              </p:grpSpPr>
              <p:sp>
                <p:nvSpPr>
                  <p:cNvPr id="85" name="액자 84">
                    <a:extLst>
                      <a:ext uri="{FF2B5EF4-FFF2-40B4-BE49-F238E27FC236}">
                        <a16:creationId xmlns:a16="http://schemas.microsoft.com/office/drawing/2014/main" id="{2E2A7ADD-F81A-004F-9CAB-E560415DB555}"/>
                      </a:ext>
                    </a:extLst>
                  </p:cNvPr>
                  <p:cNvSpPr/>
                  <p:nvPr/>
                </p:nvSpPr>
                <p:spPr>
                  <a:xfrm>
                    <a:off x="4968434" y="2695602"/>
                    <a:ext cx="504302" cy="1526651"/>
                  </a:xfrm>
                  <a:prstGeom prst="frame">
                    <a:avLst>
                      <a:gd name="adj1" fmla="val 10097"/>
                    </a:avLst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6" name="직사각형 85">
                        <a:extLst>
                          <a:ext uri="{FF2B5EF4-FFF2-40B4-BE49-F238E27FC236}">
                            <a16:creationId xmlns:a16="http://schemas.microsoft.com/office/drawing/2014/main" id="{A7F14005-83F2-9D45-A9A5-112616458B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92139" y="2260407"/>
                        <a:ext cx="474721" cy="4407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oMath>
                          </m:oMathPara>
                        </a14:m>
                        <a:endParaRPr lang="ko-KR" alt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86" name="직사각형 85">
                        <a:extLst>
                          <a:ext uri="{FF2B5EF4-FFF2-40B4-BE49-F238E27FC236}">
                            <a16:creationId xmlns:a16="http://schemas.microsoft.com/office/drawing/2014/main" id="{A7F14005-83F2-9D45-A9A5-112616458BF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92139" y="2260407"/>
                        <a:ext cx="474721" cy="440732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2D0B5E8D-CEAE-9F44-9C8F-345B20CF996C}"/>
                      </a:ext>
                    </a:extLst>
                  </p:cNvPr>
                  <p:cNvSpPr txBox="1"/>
                  <p:nvPr/>
                </p:nvSpPr>
                <p:spPr>
                  <a:xfrm>
                    <a:off x="5063234" y="2712007"/>
                    <a:ext cx="312163" cy="145441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en-US" altLang="ko-KR" sz="1200" dirty="0">
                        <a:latin typeface="Baskerville" panose="02020502070401020303" pitchFamily="18" charset="0"/>
                        <a:ea typeface="Baskerville" panose="02020502070401020303" pitchFamily="18" charset="0"/>
                      </a:rPr>
                      <a:t>error</a:t>
                    </a:r>
                  </a:p>
                </p:txBody>
              </p:sp>
            </p:grpSp>
          </p:grp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ED2471E-2170-8F43-A08D-0428F20070F1}"/>
                  </a:ext>
                </a:extLst>
              </p:cNvPr>
              <p:cNvSpPr txBox="1"/>
              <p:nvPr/>
            </p:nvSpPr>
            <p:spPr>
              <a:xfrm>
                <a:off x="4306099" y="3429000"/>
                <a:ext cx="361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b="1" dirty="0"/>
                  <a:t>+</a:t>
                </a:r>
                <a:endParaRPr kumimoji="1" lang="ko-KR" altLang="en-US" b="1" dirty="0"/>
              </a:p>
            </p:txBody>
          </p:sp>
        </p:grpSp>
        <p:sp>
          <p:nvSpPr>
            <p:cNvPr id="103" name="호 102">
              <a:extLst>
                <a:ext uri="{FF2B5EF4-FFF2-40B4-BE49-F238E27FC236}">
                  <a16:creationId xmlns:a16="http://schemas.microsoft.com/office/drawing/2014/main" id="{4A8B3F48-EDD2-FC4B-ABA2-547E664E69BC}"/>
                </a:ext>
              </a:extLst>
            </p:cNvPr>
            <p:cNvSpPr/>
            <p:nvPr/>
          </p:nvSpPr>
          <p:spPr>
            <a:xfrm rot="14319715">
              <a:off x="203069" y="3063561"/>
              <a:ext cx="2632399" cy="2361477"/>
            </a:xfrm>
            <a:prstGeom prst="arc">
              <a:avLst>
                <a:gd name="adj1" fmla="val 15564049"/>
                <a:gd name="adj2" fmla="val 21121381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0" name="호 109">
              <a:extLst>
                <a:ext uri="{FF2B5EF4-FFF2-40B4-BE49-F238E27FC236}">
                  <a16:creationId xmlns:a16="http://schemas.microsoft.com/office/drawing/2014/main" id="{801F2B59-8D04-9147-A2FC-0D8D75F339AB}"/>
                </a:ext>
              </a:extLst>
            </p:cNvPr>
            <p:cNvSpPr/>
            <p:nvPr/>
          </p:nvSpPr>
          <p:spPr>
            <a:xfrm rot="3505285">
              <a:off x="3390535" y="2689118"/>
              <a:ext cx="2527730" cy="2313852"/>
            </a:xfrm>
            <a:prstGeom prst="arc">
              <a:avLst>
                <a:gd name="adj1" fmla="val 15564049"/>
                <a:gd name="adj2" fmla="val 21121381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7E670DD-4513-D546-8815-7AF895997543}"/>
                </a:ext>
              </a:extLst>
            </p:cNvPr>
            <p:cNvSpPr txBox="1"/>
            <p:nvPr/>
          </p:nvSpPr>
          <p:spPr>
            <a:xfrm>
              <a:off x="2156099" y="4600196"/>
              <a:ext cx="5434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b="1" dirty="0"/>
                <a:t>,</a:t>
              </a:r>
              <a:endParaRPr kumimoji="1" lang="ko-KR" altLang="en-US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1F7588D0-39D9-E148-B134-4A962A0C6768}"/>
                  </a:ext>
                </a:extLst>
              </p:cNvPr>
              <p:cNvSpPr txBox="1"/>
              <p:nvPr/>
            </p:nvSpPr>
            <p:spPr>
              <a:xfrm>
                <a:off x="8521458" y="4416367"/>
                <a:ext cx="2274684" cy="343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ko-KR" alt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모든</m:t>
                      </m:r>
                      <m:r>
                        <a:rPr kumimoji="1" lang="ko-KR" alt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연</m:t>
                      </m:r>
                      <m:r>
                        <a:rPr kumimoji="1" lang="ko-KR" alt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산</m:t>
                      </m:r>
                      <m:r>
                        <a:rPr kumimoji="1" lang="ko-KR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은</m:t>
                      </m:r>
                      <m:r>
                        <a:rPr kumimoji="1" lang="ko-KR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kumimoji="1"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en-US" altLang="ko-KR" sz="16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1F7588D0-39D9-E148-B134-4A962A0C6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1458" y="4416367"/>
                <a:ext cx="2274684" cy="343235"/>
              </a:xfrm>
              <a:prstGeom prst="rect">
                <a:avLst/>
              </a:prstGeom>
              <a:blipFill>
                <a:blip r:embed="rId17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7088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LWE-based Encryption</a:t>
            </a:r>
            <a:r>
              <a:rPr lang="ko-KR" altLang="en-US" dirty="0"/>
              <a:t> </a:t>
            </a:r>
            <a:r>
              <a:rPr lang="en-US" altLang="ko-KR" sz="2400" dirty="0"/>
              <a:t>–</a:t>
            </a:r>
            <a:r>
              <a:rPr lang="ko-KR" altLang="en-US" sz="2400" dirty="0"/>
              <a:t> </a:t>
            </a:r>
            <a:r>
              <a:rPr lang="en-US" altLang="ko-KR" sz="2400" dirty="0"/>
              <a:t>encryption</a:t>
            </a:r>
            <a:endParaRPr lang="ko-KR" altLang="en-US" dirty="0"/>
          </a:p>
        </p:txBody>
      </p:sp>
      <p:sp>
        <p:nvSpPr>
          <p:cNvPr id="5" name="AutoShape 3" descr="\mathbb {Z} ">
            <a:extLst>
              <a:ext uri="{FF2B5EF4-FFF2-40B4-BE49-F238E27FC236}">
                <a16:creationId xmlns:a16="http://schemas.microsoft.com/office/drawing/2014/main" id="{502D25B0-9793-2D42-B264-1BE5AA9F96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73238" y="-1227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\mathbb {R} ^{n}">
            <a:extLst>
              <a:ext uri="{FF2B5EF4-FFF2-40B4-BE49-F238E27FC236}">
                <a16:creationId xmlns:a16="http://schemas.microsoft.com/office/drawing/2014/main" id="{1B300C89-6E7D-474A-BE95-591F98E733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73363" y="-1227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5" descr="B=\{{\mathbf  {v}}_{1},\ldots ,{\mathbf  {v}}_{n}\}">
            <a:extLst>
              <a:ext uri="{FF2B5EF4-FFF2-40B4-BE49-F238E27FC236}">
                <a16:creationId xmlns:a16="http://schemas.microsoft.com/office/drawing/2014/main" id="{100D62AF-9563-7443-BFDB-9D3A8C1C42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6488" y="-9366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6" descr="{\mathcal {L}}">
            <a:extLst>
              <a:ext uri="{FF2B5EF4-FFF2-40B4-BE49-F238E27FC236}">
                <a16:creationId xmlns:a16="http://schemas.microsoft.com/office/drawing/2014/main" id="{4148DC60-FAD0-FD4E-A694-89CC249EED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05800" y="-9366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7" descr="{\mathcal  {L}}=\left\{\sum _{{i=1}}^{{n}}a_{i}{\mathbf  {v}}_{i}\quad |\quad a_{i}\in R,{\mathbf  {v}}_{i}\in B\right\}.">
            <a:extLst>
              <a:ext uri="{FF2B5EF4-FFF2-40B4-BE49-F238E27FC236}">
                <a16:creationId xmlns:a16="http://schemas.microsoft.com/office/drawing/2014/main" id="{C1B1AC4C-88E7-5D4B-ABD4-08B43A5990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6850" y="-6477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8" descr="GL_{n}(R)">
            <a:extLst>
              <a:ext uri="{FF2B5EF4-FFF2-40B4-BE49-F238E27FC236}">
                <a16:creationId xmlns:a16="http://schemas.microsoft.com/office/drawing/2014/main" id="{82EE3CEF-9C67-EC49-B74F-ED35CD8B4C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78625" y="-3571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9" descr="T^{-1}">
            <a:extLst>
              <a:ext uri="{FF2B5EF4-FFF2-40B4-BE49-F238E27FC236}">
                <a16:creationId xmlns:a16="http://schemas.microsoft.com/office/drawing/2014/main" id="{02EE0974-5A10-E74C-8E76-D5335F9DCF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435013" y="-3571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AutoShape 10" descr="R^{*}">
            <a:extLst>
              <a:ext uri="{FF2B5EF4-FFF2-40B4-BE49-F238E27FC236}">
                <a16:creationId xmlns:a16="http://schemas.microsoft.com/office/drawing/2014/main" id="{3C9F9367-C8D7-1E48-A6C8-4FE7C050D6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732375" y="-3571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AutoShape 11" descr="{\mathcal  {L}}^{*}=\{{\mathbf  {v}}\in V\quad |\quad \langle {\mathbf  {v}},{\mathbf  {x}}\rangle \in R,\forall {\mathbf  {x}}\in {\mathcal  {L}}\}">
            <a:extLst>
              <a:ext uri="{FF2B5EF4-FFF2-40B4-BE49-F238E27FC236}">
                <a16:creationId xmlns:a16="http://schemas.microsoft.com/office/drawing/2014/main" id="{29850E5C-912C-6440-9667-B536E0BA7E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6850" y="2365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12" descr="{\mathcal  {L}}^{*}=\{{\mathbf  {v}}\in V\quad |\quad \langle {\mathbf  {v}},{\mathbf  {v}}_{i}\rangle \in R\}.">
            <a:extLst>
              <a:ext uri="{FF2B5EF4-FFF2-40B4-BE49-F238E27FC236}">
                <a16:creationId xmlns:a16="http://schemas.microsoft.com/office/drawing/2014/main" id="{62D53DDE-53F4-EE41-81D4-0634D6205E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6850" y="6778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6FB2A109-7AC8-604B-99BC-FF9E7540FE3D}"/>
                  </a:ext>
                </a:extLst>
              </p:cNvPr>
              <p:cNvSpPr/>
              <p:nvPr/>
            </p:nvSpPr>
            <p:spPr>
              <a:xfrm>
                <a:off x="411920" y="997106"/>
                <a:ext cx="7494912" cy="6595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v"/>
                </a:pPr>
                <a:r>
                  <a:rPr kumimoji="1" lang="en-US" altLang="ko-KR" dirty="0"/>
                  <a:t>cipher text : (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ko-KR" i="1" baseline="-250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en-US" altLang="ko-KR" dirty="0"/>
                  <a:t>,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ko-KR" b="0" i="1" baseline="-25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kumimoji="1" lang="en-US" altLang="ko-KR" dirty="0"/>
                  <a:t>) =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>
                        <a:latin typeface="Cambria Math" panose="02040503050406030204" pitchFamily="18" charset="0"/>
                      </a:rPr>
                      <m:t>r</m:t>
                    </m:r>
                    <m:r>
                      <a:rPr kumimoji="1"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, + 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altLang="ko-KR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,  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kumimoji="1"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kumimoji="1"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1" lang="en-US" altLang="ko-KR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 +</m:t>
                    </m:r>
                    <m:d>
                      <m:dPr>
                        <m:begChr m:val="⌊"/>
                        <m:endChr m:val="⌋"/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i="1" baseline="30000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d>
                    <m:r>
                      <a:rPr kumimoji="1"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kumimoji="1"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ko-KR" dirty="0"/>
              </a:p>
            </p:txBody>
          </p:sp>
        </mc:Choice>
        <mc:Fallback xmlns="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6FB2A109-7AC8-604B-99BC-FF9E7540FE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20" y="997106"/>
                <a:ext cx="7494912" cy="659540"/>
              </a:xfrm>
              <a:prstGeom prst="rect">
                <a:avLst/>
              </a:prstGeom>
              <a:blipFill>
                <a:blip r:embed="rId3"/>
                <a:stretch>
                  <a:fillRect l="-338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그룹 3">
            <a:extLst>
              <a:ext uri="{FF2B5EF4-FFF2-40B4-BE49-F238E27FC236}">
                <a16:creationId xmlns:a16="http://schemas.microsoft.com/office/drawing/2014/main" id="{164A122B-9A1A-6F4F-A5CA-89EAF8D153CC}"/>
              </a:ext>
            </a:extLst>
          </p:cNvPr>
          <p:cNvGrpSpPr/>
          <p:nvPr/>
        </p:nvGrpSpPr>
        <p:grpSpPr>
          <a:xfrm>
            <a:off x="2350112" y="1612075"/>
            <a:ext cx="7671864" cy="3217680"/>
            <a:chOff x="851252" y="1197501"/>
            <a:chExt cx="7671864" cy="3217680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EA1857E0-AD2A-B44E-9430-910A27F91EA9}"/>
                </a:ext>
              </a:extLst>
            </p:cNvPr>
            <p:cNvGrpSpPr/>
            <p:nvPr/>
          </p:nvGrpSpPr>
          <p:grpSpPr>
            <a:xfrm>
              <a:off x="889891" y="1733853"/>
              <a:ext cx="3471954" cy="1877872"/>
              <a:chOff x="6439823" y="2874078"/>
              <a:chExt cx="3471954" cy="1877872"/>
            </a:xfrm>
          </p:grpSpPr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56E88B24-3A74-A048-8F4F-83C1B32543E0}"/>
                  </a:ext>
                </a:extLst>
              </p:cNvPr>
              <p:cNvGrpSpPr/>
              <p:nvPr/>
            </p:nvGrpSpPr>
            <p:grpSpPr>
              <a:xfrm>
                <a:off x="6835660" y="2874078"/>
                <a:ext cx="3076117" cy="1877872"/>
                <a:chOff x="7330242" y="2817384"/>
                <a:chExt cx="3076117" cy="1877872"/>
              </a:xfrm>
            </p:grpSpPr>
            <p:grpSp>
              <p:nvGrpSpPr>
                <p:cNvPr id="45" name="그룹 44">
                  <a:extLst>
                    <a:ext uri="{FF2B5EF4-FFF2-40B4-BE49-F238E27FC236}">
                      <a16:creationId xmlns:a16="http://schemas.microsoft.com/office/drawing/2014/main" id="{BA427F2C-B3E7-6A40-95C1-239F307CABBF}"/>
                    </a:ext>
                  </a:extLst>
                </p:cNvPr>
                <p:cNvGrpSpPr/>
                <p:nvPr/>
              </p:nvGrpSpPr>
              <p:grpSpPr>
                <a:xfrm>
                  <a:off x="9730844" y="2817384"/>
                  <a:ext cx="675515" cy="651389"/>
                  <a:chOff x="7772745" y="3551915"/>
                  <a:chExt cx="675515" cy="651389"/>
                </a:xfrm>
              </p:grpSpPr>
              <p:sp>
                <p:nvSpPr>
                  <p:cNvPr id="52" name="액자 51">
                    <a:extLst>
                      <a:ext uri="{FF2B5EF4-FFF2-40B4-BE49-F238E27FC236}">
                        <a16:creationId xmlns:a16="http://schemas.microsoft.com/office/drawing/2014/main" id="{1D48B226-824F-F549-BB90-9A9FAB4D488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936229" y="3691272"/>
                    <a:ext cx="348548" cy="675515"/>
                  </a:xfrm>
                  <a:prstGeom prst="frame">
                    <a:avLst>
                      <a:gd name="adj1" fmla="val 10097"/>
                    </a:avLst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3" name="직사각형 52">
                        <a:extLst>
                          <a:ext uri="{FF2B5EF4-FFF2-40B4-BE49-F238E27FC236}">
                            <a16:creationId xmlns:a16="http://schemas.microsoft.com/office/drawing/2014/main" id="{B3BF6094-8D73-BA4A-BDDD-AE30CF2A46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31980" y="3551915"/>
                        <a:ext cx="373820" cy="302840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altLang="ko-KR" sz="1400" b="0" i="1" baseline="-25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ko-KR" altLang="en-US" sz="1400" baseline="-25000" dirty="0"/>
                      </a:p>
                    </p:txBody>
                  </p:sp>
                </mc:Choice>
                <mc:Fallback xmlns="">
                  <p:sp>
                    <p:nvSpPr>
                      <p:cNvPr id="53" name="직사각형 52">
                        <a:extLst>
                          <a:ext uri="{FF2B5EF4-FFF2-40B4-BE49-F238E27FC236}">
                            <a16:creationId xmlns:a16="http://schemas.microsoft.com/office/drawing/2014/main" id="{B3BF6094-8D73-BA4A-BDDD-AE30CF2A4663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31980" y="3551915"/>
                        <a:ext cx="373820" cy="302840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46" name="액자 45">
                  <a:extLst>
                    <a:ext uri="{FF2B5EF4-FFF2-40B4-BE49-F238E27FC236}">
                      <a16:creationId xmlns:a16="http://schemas.microsoft.com/office/drawing/2014/main" id="{6274185B-3EF0-954D-8129-A96898A4C262}"/>
                    </a:ext>
                  </a:extLst>
                </p:cNvPr>
                <p:cNvSpPr/>
                <p:nvPr/>
              </p:nvSpPr>
              <p:spPr>
                <a:xfrm>
                  <a:off x="8281645" y="3120224"/>
                  <a:ext cx="1123226" cy="1575032"/>
                </a:xfrm>
                <a:prstGeom prst="frame">
                  <a:avLst>
                    <a:gd name="adj1" fmla="val 3366"/>
                  </a:avLst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직사각형 46">
                      <a:extLst>
                        <a:ext uri="{FF2B5EF4-FFF2-40B4-BE49-F238E27FC236}">
                          <a16:creationId xmlns:a16="http://schemas.microsoft.com/office/drawing/2014/main" id="{E9A0FE83-5AE0-0240-8DE7-786ADCD94B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80904" y="2855258"/>
                      <a:ext cx="384464" cy="30777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" altLang="ko-K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kumimoji="1" lang="en-US" altLang="ko-KR" sz="1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1400" dirty="0"/>
                    </a:p>
                  </p:txBody>
                </p:sp>
              </mc:Choice>
              <mc:Fallback xmlns="">
                <p:sp>
                  <p:nvSpPr>
                    <p:cNvPr id="47" name="직사각형 46">
                      <a:extLst>
                        <a:ext uri="{FF2B5EF4-FFF2-40B4-BE49-F238E27FC236}">
                          <a16:creationId xmlns:a16="http://schemas.microsoft.com/office/drawing/2014/main" id="{E9A0FE83-5AE0-0240-8DE7-786ADCD94BF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680904" y="2855258"/>
                      <a:ext cx="384464" cy="3077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6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A4A9A6B6-6887-EC4D-AC98-046D06992A9F}"/>
                    </a:ext>
                  </a:extLst>
                </p:cNvPr>
                <p:cNvSpPr txBox="1"/>
                <p:nvPr/>
              </p:nvSpPr>
              <p:spPr>
                <a:xfrm>
                  <a:off x="9410170" y="3140642"/>
                  <a:ext cx="250016" cy="257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R" b="1" dirty="0"/>
                    <a:t>+</a:t>
                  </a:r>
                  <a:endParaRPr kumimoji="1" lang="ko-KR" altLang="en-US" b="1" dirty="0"/>
                </a:p>
              </p:txBody>
            </p:sp>
            <p:grpSp>
              <p:nvGrpSpPr>
                <p:cNvPr id="49" name="그룹 48">
                  <a:extLst>
                    <a:ext uri="{FF2B5EF4-FFF2-40B4-BE49-F238E27FC236}">
                      <a16:creationId xmlns:a16="http://schemas.microsoft.com/office/drawing/2014/main" id="{8E80C8F7-54A0-EB41-8055-8AC4F15F3E98}"/>
                    </a:ext>
                  </a:extLst>
                </p:cNvPr>
                <p:cNvGrpSpPr/>
                <p:nvPr/>
              </p:nvGrpSpPr>
              <p:grpSpPr>
                <a:xfrm>
                  <a:off x="7330242" y="2822388"/>
                  <a:ext cx="675515" cy="646385"/>
                  <a:chOff x="7603782" y="3556919"/>
                  <a:chExt cx="675515" cy="646385"/>
                </a:xfrm>
              </p:grpSpPr>
              <p:sp>
                <p:nvSpPr>
                  <p:cNvPr id="50" name="액자 49">
                    <a:extLst>
                      <a:ext uri="{FF2B5EF4-FFF2-40B4-BE49-F238E27FC236}">
                        <a16:creationId xmlns:a16="http://schemas.microsoft.com/office/drawing/2014/main" id="{2D0893B6-2C9E-CC40-AE93-36E0CC208F6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767266" y="3691272"/>
                    <a:ext cx="348548" cy="675515"/>
                  </a:xfrm>
                  <a:prstGeom prst="frame">
                    <a:avLst>
                      <a:gd name="adj1" fmla="val 10097"/>
                    </a:avLst>
                  </a:pr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dirty="0">
                      <a:solidFill>
                        <a:schemeClr val="tx1"/>
                      </a:solidFill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직사각형 50">
                        <a:extLst>
                          <a:ext uri="{FF2B5EF4-FFF2-40B4-BE49-F238E27FC236}">
                            <a16:creationId xmlns:a16="http://schemas.microsoft.com/office/drawing/2014/main" id="{6781BA03-FD40-884F-8178-9DD17FF17F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63017" y="3556919"/>
                        <a:ext cx="292068" cy="302840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oMath>
                          </m:oMathPara>
                        </a14:m>
                        <a:endParaRPr lang="ko-KR" altLang="en-US" sz="1400" baseline="-25000" dirty="0"/>
                      </a:p>
                    </p:txBody>
                  </p:sp>
                </mc:Choice>
                <mc:Fallback xmlns="">
                  <p:sp>
                    <p:nvSpPr>
                      <p:cNvPr id="51" name="직사각형 50">
                        <a:extLst>
                          <a:ext uri="{FF2B5EF4-FFF2-40B4-BE49-F238E27FC236}">
                            <a16:creationId xmlns:a16="http://schemas.microsoft.com/office/drawing/2014/main" id="{6781BA03-FD40-884F-8178-9DD17FF17FC6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763017" y="3556919"/>
                        <a:ext cx="292068" cy="302840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0B2C12E-EA04-DF4F-A6D4-6DF3A1C866F7}"/>
                  </a:ext>
                </a:extLst>
              </p:cNvPr>
              <p:cNvSpPr txBox="1"/>
              <p:nvPr/>
            </p:nvSpPr>
            <p:spPr>
              <a:xfrm>
                <a:off x="6439823" y="3561631"/>
                <a:ext cx="13825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200" dirty="0"/>
                  <a:t>random</a:t>
                </a:r>
                <a:r>
                  <a:rPr kumimoji="1" lang="ko-KR" altLang="en-US" sz="1200" dirty="0"/>
                  <a:t> </a:t>
                </a:r>
                <a:r>
                  <a:rPr kumimoji="1" lang="en-US" altLang="ko-KR" sz="1200" dirty="0"/>
                  <a:t>vector</a:t>
                </a:r>
              </a:p>
              <a:p>
                <a:pPr algn="ctr"/>
                <a:r>
                  <a:rPr kumimoji="1" lang="en-US" altLang="ko-KR" sz="1200" dirty="0"/>
                  <a:t>: </a:t>
                </a:r>
                <a:r>
                  <a:rPr kumimoji="1" lang="ko-KR" altLang="en-US" sz="1200" dirty="0"/>
                  <a:t>쉽게 알 수 없음</a:t>
                </a: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FF36CB9-9136-784A-9F29-D5B5336CA8C6}"/>
                </a:ext>
              </a:extLst>
            </p:cNvPr>
            <p:cNvGrpSpPr/>
            <p:nvPr/>
          </p:nvGrpSpPr>
          <p:grpSpPr>
            <a:xfrm>
              <a:off x="4789662" y="1613250"/>
              <a:ext cx="3130899" cy="1998259"/>
              <a:chOff x="8983893" y="3692627"/>
              <a:chExt cx="3130899" cy="1998259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53E57E48-339F-894C-A327-762A1ED101A9}"/>
                  </a:ext>
                </a:extLst>
              </p:cNvPr>
              <p:cNvGrpSpPr/>
              <p:nvPr/>
            </p:nvGrpSpPr>
            <p:grpSpPr>
              <a:xfrm>
                <a:off x="8983893" y="3813014"/>
                <a:ext cx="2141838" cy="1877872"/>
                <a:chOff x="8590381" y="4076693"/>
                <a:chExt cx="2141838" cy="1877872"/>
              </a:xfrm>
            </p:grpSpPr>
            <p:grpSp>
              <p:nvGrpSpPr>
                <p:cNvPr id="33" name="그룹 32">
                  <a:extLst>
                    <a:ext uri="{FF2B5EF4-FFF2-40B4-BE49-F238E27FC236}">
                      <a16:creationId xmlns:a16="http://schemas.microsoft.com/office/drawing/2014/main" id="{CCB9F7FA-9FC8-294C-B2D8-E4F5A4824CD8}"/>
                    </a:ext>
                  </a:extLst>
                </p:cNvPr>
                <p:cNvGrpSpPr/>
                <p:nvPr/>
              </p:nvGrpSpPr>
              <p:grpSpPr>
                <a:xfrm>
                  <a:off x="8590381" y="4076693"/>
                  <a:ext cx="2141838" cy="651389"/>
                  <a:chOff x="7330242" y="2817384"/>
                  <a:chExt cx="2141838" cy="651389"/>
                </a:xfrm>
              </p:grpSpPr>
              <p:grpSp>
                <p:nvGrpSpPr>
                  <p:cNvPr id="36" name="그룹 35">
                    <a:extLst>
                      <a:ext uri="{FF2B5EF4-FFF2-40B4-BE49-F238E27FC236}">
                        <a16:creationId xmlns:a16="http://schemas.microsoft.com/office/drawing/2014/main" id="{A2F67CF1-789F-9645-B2FC-0896A3FDD8EC}"/>
                      </a:ext>
                    </a:extLst>
                  </p:cNvPr>
                  <p:cNvGrpSpPr/>
                  <p:nvPr/>
                </p:nvGrpSpPr>
                <p:grpSpPr>
                  <a:xfrm>
                    <a:off x="8796565" y="2817384"/>
                    <a:ext cx="675515" cy="651389"/>
                    <a:chOff x="6838466" y="3551915"/>
                    <a:chExt cx="675515" cy="651389"/>
                  </a:xfrm>
                </p:grpSpPr>
                <p:sp>
                  <p:nvSpPr>
                    <p:cNvPr id="41" name="액자 40">
                      <a:extLst>
                        <a:ext uri="{FF2B5EF4-FFF2-40B4-BE49-F238E27FC236}">
                          <a16:creationId xmlns:a16="http://schemas.microsoft.com/office/drawing/2014/main" id="{69C5E747-C49A-DC4D-ABA8-F8C562C3CCF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001950" y="3691272"/>
                      <a:ext cx="348548" cy="675515"/>
                    </a:xfrm>
                    <a:prstGeom prst="frame">
                      <a:avLst>
                        <a:gd name="adj1" fmla="val 10097"/>
                      </a:avLst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2" name="직사각형 41">
                          <a:extLst>
                            <a:ext uri="{FF2B5EF4-FFF2-40B4-BE49-F238E27FC236}">
                              <a16:creationId xmlns:a16="http://schemas.microsoft.com/office/drawing/2014/main" id="{D045194E-4983-5245-A276-AEAE05F55C5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997701" y="3551915"/>
                          <a:ext cx="373820" cy="302840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altLang="ko-KR" sz="1400" b="0" i="1" baseline="-250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sz="1400" baseline="-25000" dirty="0"/>
                        </a:p>
                      </p:txBody>
                    </p:sp>
                  </mc:Choice>
                  <mc:Fallback xmlns="">
                    <p:sp>
                      <p:nvSpPr>
                        <p:cNvPr id="42" name="직사각형 41">
                          <a:extLst>
                            <a:ext uri="{FF2B5EF4-FFF2-40B4-BE49-F238E27FC236}">
                              <a16:creationId xmlns:a16="http://schemas.microsoft.com/office/drawing/2014/main" id="{D045194E-4983-5245-A276-AEAE05F55C58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997701" y="3551915"/>
                          <a:ext cx="373820" cy="302840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4076FF68-BCD8-E048-8D4C-B27E29A3D6B9}"/>
                      </a:ext>
                    </a:extLst>
                  </p:cNvPr>
                  <p:cNvSpPr txBox="1"/>
                  <p:nvPr/>
                </p:nvSpPr>
                <p:spPr>
                  <a:xfrm>
                    <a:off x="8475891" y="3140642"/>
                    <a:ext cx="250016" cy="257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ko-KR" b="1" dirty="0"/>
                      <a:t>+</a:t>
                    </a:r>
                    <a:endParaRPr kumimoji="1" lang="ko-KR" altLang="en-US" b="1" dirty="0"/>
                  </a:p>
                </p:txBody>
              </p:sp>
              <p:grpSp>
                <p:nvGrpSpPr>
                  <p:cNvPr id="38" name="그룹 37">
                    <a:extLst>
                      <a:ext uri="{FF2B5EF4-FFF2-40B4-BE49-F238E27FC236}">
                        <a16:creationId xmlns:a16="http://schemas.microsoft.com/office/drawing/2014/main" id="{3DAAA276-5D55-C24F-9BAE-36145CBAE245}"/>
                      </a:ext>
                    </a:extLst>
                  </p:cNvPr>
                  <p:cNvGrpSpPr/>
                  <p:nvPr/>
                </p:nvGrpSpPr>
                <p:grpSpPr>
                  <a:xfrm>
                    <a:off x="7330242" y="2822388"/>
                    <a:ext cx="675515" cy="646385"/>
                    <a:chOff x="7603782" y="3556919"/>
                    <a:chExt cx="675515" cy="646385"/>
                  </a:xfrm>
                </p:grpSpPr>
                <p:sp>
                  <p:nvSpPr>
                    <p:cNvPr id="39" name="액자 38">
                      <a:extLst>
                        <a:ext uri="{FF2B5EF4-FFF2-40B4-BE49-F238E27FC236}">
                          <a16:creationId xmlns:a16="http://schemas.microsoft.com/office/drawing/2014/main" id="{3EC7F09B-3ECE-CF4B-B413-5E64AB19EED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767266" y="3691272"/>
                      <a:ext cx="348548" cy="675515"/>
                    </a:xfrm>
                    <a:prstGeom prst="frame">
                      <a:avLst>
                        <a:gd name="adj1" fmla="val 10097"/>
                      </a:avLst>
                    </a:prstGeom>
                    <a:solidFill>
                      <a:schemeClr val="accent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0" name="직사각형 39">
                          <a:extLst>
                            <a:ext uri="{FF2B5EF4-FFF2-40B4-BE49-F238E27FC236}">
                              <a16:creationId xmlns:a16="http://schemas.microsoft.com/office/drawing/2014/main" id="{617B649B-F7E3-004B-ABDC-5FE28C7A6F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763017" y="3556919"/>
                          <a:ext cx="292068" cy="302840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oMath>
                            </m:oMathPara>
                          </a14:m>
                          <a:endParaRPr lang="ko-KR" altLang="en-US" sz="1400" baseline="-25000" dirty="0"/>
                        </a:p>
                      </p:txBody>
                    </p:sp>
                  </mc:Choice>
                  <mc:Fallback xmlns="">
                    <p:sp>
                      <p:nvSpPr>
                        <p:cNvPr id="40" name="직사각형 39">
                          <a:extLst>
                            <a:ext uri="{FF2B5EF4-FFF2-40B4-BE49-F238E27FC236}">
                              <a16:creationId xmlns:a16="http://schemas.microsoft.com/office/drawing/2014/main" id="{617B649B-F7E3-004B-ABDC-5FE28C7A6FB8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763017" y="3556919"/>
                          <a:ext cx="292068" cy="302840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sp>
              <p:nvSpPr>
                <p:cNvPr id="34" name="액자 33">
                  <a:extLst>
                    <a:ext uri="{FF2B5EF4-FFF2-40B4-BE49-F238E27FC236}">
                      <a16:creationId xmlns:a16="http://schemas.microsoft.com/office/drawing/2014/main" id="{D5CDAEF1-7436-4A44-ACB4-2A23028D7EFF}"/>
                    </a:ext>
                  </a:extLst>
                </p:cNvPr>
                <p:cNvSpPr/>
                <p:nvPr/>
              </p:nvSpPr>
              <p:spPr>
                <a:xfrm>
                  <a:off x="9391533" y="4379533"/>
                  <a:ext cx="348548" cy="1575032"/>
                </a:xfrm>
                <a:prstGeom prst="frame">
                  <a:avLst>
                    <a:gd name="adj1" fmla="val 10097"/>
                  </a:avLst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직사각형 34">
                      <a:extLst>
                        <a:ext uri="{FF2B5EF4-FFF2-40B4-BE49-F238E27FC236}">
                          <a16:creationId xmlns:a16="http://schemas.microsoft.com/office/drawing/2014/main" id="{BC1C2AE6-DC90-F540-8811-A99D129B37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06565" y="4097111"/>
                      <a:ext cx="318484" cy="30284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ko-KR" altLang="en-US" sz="1400" baseline="-25000" dirty="0"/>
                    </a:p>
                  </p:txBody>
                </p:sp>
              </mc:Choice>
              <mc:Fallback xmlns="">
                <p:sp>
                  <p:nvSpPr>
                    <p:cNvPr id="35" name="직사각형 34">
                      <a:extLst>
                        <a:ext uri="{FF2B5EF4-FFF2-40B4-BE49-F238E27FC236}">
                          <a16:creationId xmlns:a16="http://schemas.microsoft.com/office/drawing/2014/main" id="{BC1C2AE6-DC90-F540-8811-A99D129B37A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06565" y="4097111"/>
                      <a:ext cx="318484" cy="30284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0" name="액자 29">
                <a:extLst>
                  <a:ext uri="{FF2B5EF4-FFF2-40B4-BE49-F238E27FC236}">
                    <a16:creationId xmlns:a16="http://schemas.microsoft.com/office/drawing/2014/main" id="{DD9F3702-8CE3-5547-B0A0-333FD834F6F2}"/>
                  </a:ext>
                </a:extLst>
              </p:cNvPr>
              <p:cNvSpPr/>
              <p:nvPr/>
            </p:nvSpPr>
            <p:spPr>
              <a:xfrm rot="5400000">
                <a:off x="11589373" y="3932493"/>
                <a:ext cx="348548" cy="675515"/>
              </a:xfrm>
              <a:prstGeom prst="frame">
                <a:avLst>
                  <a:gd name="adj1" fmla="val 10097"/>
                </a:avLst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직사각형 30">
                    <a:extLst>
                      <a:ext uri="{FF2B5EF4-FFF2-40B4-BE49-F238E27FC236}">
                        <a16:creationId xmlns:a16="http://schemas.microsoft.com/office/drawing/2014/main" id="{33268DC7-2A89-5E4A-8FDC-BC9EFD335CF9}"/>
                      </a:ext>
                    </a:extLst>
                  </p:cNvPr>
                  <p:cNvSpPr/>
                  <p:nvPr/>
                </p:nvSpPr>
                <p:spPr>
                  <a:xfrm>
                    <a:off x="11417486" y="3692627"/>
                    <a:ext cx="697306" cy="40812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⌊"/>
                              <m:endChr m:val="⌋"/>
                              <m:ctrlPr>
                                <a:rPr lang="en-US" altLang="ko-KR" sz="1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i="1" dirty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num>
                                <m:den>
                                  <m:r>
                                    <a:rPr lang="en-US" altLang="ko-KR" sz="12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sz="1200" i="1" baseline="30000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  <m:r>
                            <a:rPr kumimoji="1" lang="en-US" altLang="ko-KR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kumimoji="1" lang="en-US" altLang="ko-KR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oMath>
                      </m:oMathPara>
                    </a14:m>
                    <a:endParaRPr lang="ko-KR" altLang="en-US" sz="1200" baseline="-25000" dirty="0"/>
                  </a:p>
                </p:txBody>
              </p:sp>
            </mc:Choice>
            <mc:Fallback xmlns="">
              <p:sp>
                <p:nvSpPr>
                  <p:cNvPr id="31" name="직사각형 30">
                    <a:extLst>
                      <a:ext uri="{FF2B5EF4-FFF2-40B4-BE49-F238E27FC236}">
                        <a16:creationId xmlns:a16="http://schemas.microsoft.com/office/drawing/2014/main" id="{33268DC7-2A89-5E4A-8FDC-BC9EFD335CF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17486" y="3692627"/>
                    <a:ext cx="697306" cy="40812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6635F71-02E2-7D40-B2D7-463925133673}"/>
                  </a:ext>
                </a:extLst>
              </p:cNvPr>
              <p:cNvSpPr txBox="1"/>
              <p:nvPr/>
            </p:nvSpPr>
            <p:spPr>
              <a:xfrm>
                <a:off x="11105215" y="4116394"/>
                <a:ext cx="250016" cy="257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b="1" dirty="0"/>
                  <a:t>+</a:t>
                </a:r>
                <a:endParaRPr kumimoji="1" lang="ko-KR" altLang="en-US" b="1" dirty="0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75AC7F7-D131-A545-BE3B-4F554E7BB408}"/>
                </a:ext>
              </a:extLst>
            </p:cNvPr>
            <p:cNvSpPr txBox="1"/>
            <p:nvPr/>
          </p:nvSpPr>
          <p:spPr>
            <a:xfrm>
              <a:off x="4435164" y="3154967"/>
              <a:ext cx="482885" cy="348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b="1" dirty="0"/>
                <a:t>,</a:t>
              </a:r>
              <a:endParaRPr kumimoji="1" lang="ko-KR" altLang="en-US" b="1" dirty="0"/>
            </a:p>
          </p:txBody>
        </p:sp>
        <p:sp>
          <p:nvSpPr>
            <p:cNvPr id="27" name="호 26">
              <a:extLst>
                <a:ext uri="{FF2B5EF4-FFF2-40B4-BE49-F238E27FC236}">
                  <a16:creationId xmlns:a16="http://schemas.microsoft.com/office/drawing/2014/main" id="{9D5A0865-35BD-7E45-9288-F82D18437388}"/>
                </a:ext>
              </a:extLst>
            </p:cNvPr>
            <p:cNvSpPr/>
            <p:nvPr/>
          </p:nvSpPr>
          <p:spPr>
            <a:xfrm rot="14319715">
              <a:off x="658205" y="1717007"/>
              <a:ext cx="2484290" cy="2098195"/>
            </a:xfrm>
            <a:prstGeom prst="arc">
              <a:avLst>
                <a:gd name="adj1" fmla="val 15564049"/>
                <a:gd name="adj2" fmla="val 21121381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8" name="호 27">
              <a:extLst>
                <a:ext uri="{FF2B5EF4-FFF2-40B4-BE49-F238E27FC236}">
                  <a16:creationId xmlns:a16="http://schemas.microsoft.com/office/drawing/2014/main" id="{44040827-B610-F948-9F1B-B4FC9A74EBDE}"/>
                </a:ext>
              </a:extLst>
            </p:cNvPr>
            <p:cNvSpPr/>
            <p:nvPr/>
          </p:nvSpPr>
          <p:spPr>
            <a:xfrm rot="3505285">
              <a:off x="5928274" y="1362316"/>
              <a:ext cx="2385510" cy="2055880"/>
            </a:xfrm>
            <a:prstGeom prst="arc">
              <a:avLst>
                <a:gd name="adj1" fmla="val 15564049"/>
                <a:gd name="adj2" fmla="val 21121381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8" name="왼쪽 대괄호[L] 17">
              <a:extLst>
                <a:ext uri="{FF2B5EF4-FFF2-40B4-BE49-F238E27FC236}">
                  <a16:creationId xmlns:a16="http://schemas.microsoft.com/office/drawing/2014/main" id="{206A1828-931A-DB44-B584-056928468D7D}"/>
                </a:ext>
              </a:extLst>
            </p:cNvPr>
            <p:cNvSpPr/>
            <p:nvPr/>
          </p:nvSpPr>
          <p:spPr>
            <a:xfrm rot="16200000">
              <a:off x="5909393" y="2598821"/>
              <a:ext cx="54301" cy="2293763"/>
            </a:xfrm>
            <a:prstGeom prst="leftBracke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0" name="왼쪽 대괄호[L] 19">
              <a:extLst>
                <a:ext uri="{FF2B5EF4-FFF2-40B4-BE49-F238E27FC236}">
                  <a16:creationId xmlns:a16="http://schemas.microsoft.com/office/drawing/2014/main" id="{559CF51B-D838-AA4F-8DC1-BB9B447C4C79}"/>
                </a:ext>
              </a:extLst>
            </p:cNvPr>
            <p:cNvSpPr/>
            <p:nvPr/>
          </p:nvSpPr>
          <p:spPr>
            <a:xfrm rot="16200000">
              <a:off x="7519626" y="3461613"/>
              <a:ext cx="45724" cy="581904"/>
            </a:xfrm>
            <a:prstGeom prst="leftBracke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63310AD-0940-5B41-81E2-B9D803DCCAB6}"/>
                </a:ext>
              </a:extLst>
            </p:cNvPr>
            <p:cNvSpPr txBox="1"/>
            <p:nvPr/>
          </p:nvSpPr>
          <p:spPr>
            <a:xfrm>
              <a:off x="4450311" y="3891961"/>
              <a:ext cx="297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b="1" dirty="0">
                  <a:solidFill>
                    <a:srgbClr val="C00000"/>
                  </a:solidFill>
                </a:rPr>
                <a:t>LWE instance </a:t>
              </a:r>
              <a:r>
                <a:rPr kumimoji="1" lang="ko-KR" altLang="en-US" sz="1400" b="1" dirty="0">
                  <a:solidFill>
                    <a:srgbClr val="C00000"/>
                  </a:solidFill>
                </a:rPr>
                <a:t>생성하여 </a:t>
              </a:r>
              <a:endParaRPr kumimoji="1" lang="en-US" altLang="ko-KR" sz="1400" b="1" dirty="0">
                <a:solidFill>
                  <a:srgbClr val="C00000"/>
                </a:solidFill>
              </a:endParaRPr>
            </a:p>
            <a:p>
              <a:pPr algn="ctr"/>
              <a:r>
                <a:rPr kumimoji="1" lang="ko-KR" altLang="en-US" sz="1400" b="1" dirty="0">
                  <a:solidFill>
                    <a:srgbClr val="C00000"/>
                  </a:solidFill>
                </a:rPr>
                <a:t>암호화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74A9399-7071-D14C-BEE4-3CB9B9A907E9}"/>
                </a:ext>
              </a:extLst>
            </p:cNvPr>
            <p:cNvSpPr txBox="1"/>
            <p:nvPr/>
          </p:nvSpPr>
          <p:spPr>
            <a:xfrm>
              <a:off x="6615715" y="3858878"/>
              <a:ext cx="19074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b="1" dirty="0">
                  <a:solidFill>
                    <a:srgbClr val="C00000"/>
                  </a:solidFill>
                </a:rPr>
                <a:t>message </a:t>
              </a:r>
            </a:p>
            <a:p>
              <a:pPr algn="ctr"/>
              <a:r>
                <a:rPr kumimoji="1" lang="en-US" altLang="ko-KR" sz="1400" b="1" dirty="0">
                  <a:solidFill>
                    <a:srgbClr val="C00000"/>
                  </a:solidFill>
                </a:rPr>
                <a:t>encoding</a:t>
              </a:r>
              <a:endParaRPr kumimoji="1" lang="ko-KR" altLang="en-US" sz="14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77641B93-3AF8-264C-B74D-D105CD92407D}"/>
              </a:ext>
            </a:extLst>
          </p:cNvPr>
          <p:cNvGrpSpPr/>
          <p:nvPr/>
        </p:nvGrpSpPr>
        <p:grpSpPr>
          <a:xfrm>
            <a:off x="2031133" y="5312139"/>
            <a:ext cx="8706275" cy="797526"/>
            <a:chOff x="1159865" y="5361774"/>
            <a:chExt cx="8706275" cy="7975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802CCB18-E5B3-A343-8E8B-056ADB4030A6}"/>
                    </a:ext>
                  </a:extLst>
                </p:cNvPr>
                <p:cNvSpPr/>
                <p:nvPr/>
              </p:nvSpPr>
              <p:spPr>
                <a:xfrm>
                  <a:off x="1308989" y="5361774"/>
                  <a:ext cx="8557151" cy="79752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ko-KR" altLang="en-US" sz="1600" dirty="0"/>
                    <a:t>송신자가 </a:t>
                  </a:r>
                  <a:r>
                    <a:rPr kumimoji="1" lang="en-US" altLang="ko-KR" sz="1600" dirty="0"/>
                    <a:t>(</a:t>
                  </a:r>
                  <a14:m>
                    <m:oMath xmlns:m="http://schemas.openxmlformats.org/officeDocument/2006/math">
                      <m:r>
                        <a:rPr kumimoji="1" lang="en-US" altLang="ko-KR" sz="16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kumimoji="1" lang="en-US" altLang="ko-KR" sz="1600" i="1" baseline="-2500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kumimoji="1" lang="en-US" altLang="ko-KR" sz="1600" dirty="0"/>
                    <a:t>, </a:t>
                  </a:r>
                  <a14:m>
                    <m:oMath xmlns:m="http://schemas.openxmlformats.org/officeDocument/2006/math">
                      <m:r>
                        <a:rPr kumimoji="1" lang="en-US" altLang="ko-KR" sz="16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kumimoji="1" lang="en-US" altLang="ko-KR" sz="1600" i="1" baseline="-25000">
                          <a:latin typeface="Cambria Math" panose="02040503050406030204" pitchFamily="18" charset="0"/>
                        </a:rPr>
                        <m:t>2</m:t>
                      </m:r>
                    </m:oMath>
                  </a14:m>
                  <a:r>
                    <a:rPr kumimoji="1" lang="en-US" altLang="ko-KR" sz="1600" dirty="0"/>
                    <a:t>) </a:t>
                  </a:r>
                  <a:r>
                    <a:rPr kumimoji="1" lang="ko-KR" altLang="en-US" sz="1600" dirty="0"/>
                    <a:t>만들기 위해 가우시안분포에서 </a:t>
                  </a:r>
                  <a14:m>
                    <m:oMath xmlns:m="http://schemas.openxmlformats.org/officeDocument/2006/math"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ko-KR" sz="1600" i="1" baseline="-2500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kumimoji="1" lang="en-US" altLang="ko-KR" sz="1600" dirty="0"/>
                    <a:t>, </a:t>
                  </a:r>
                  <a14:m>
                    <m:oMath xmlns:m="http://schemas.openxmlformats.org/officeDocument/2006/math"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ko-KR" sz="16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ko-KR" altLang="en-US" sz="1600" i="1" smtClean="0">
                          <a:latin typeface="Cambria Math" panose="02040503050406030204" pitchFamily="18" charset="0"/>
                        </a:rPr>
                        <m:t>를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600" i="1" smtClean="0">
                          <a:latin typeface="Cambria Math" panose="02040503050406030204" pitchFamily="18" charset="0"/>
                        </a:rPr>
                        <m:t>뽑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아</m:t>
                      </m:r>
                      <m:r>
                        <a:rPr lang="ko-KR" altLang="en-US" sz="1600" i="1" smtClean="0">
                          <a:latin typeface="Cambria Math" panose="02040503050406030204" pitchFamily="18" charset="0"/>
                        </a:rPr>
                        <m:t>서</m:t>
                      </m:r>
                      <m:r>
                        <a:rPr lang="ko-KR" altLang="en-US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사</m:t>
                      </m:r>
                      <m:r>
                        <a:rPr lang="ko-KR" altLang="en-US" sz="1600" i="1" smtClean="0">
                          <a:latin typeface="Cambria Math" panose="02040503050406030204" pitchFamily="18" charset="0"/>
                        </a:rPr>
                        <m:t>용</m:t>
                      </m:r>
                      <m:r>
                        <a:rPr lang="ko-KR" altLang="en-US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R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m:rPr>
                          <m:sty m:val="p"/>
                        </m:rPr>
                        <a:rPr kumimoji="1" lang="en-US" altLang="ko-KR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essage</m:t>
                      </m:r>
                      <m:r>
                        <m:rPr>
                          <m:nor/>
                        </m:rPr>
                        <a:rPr lang="ko-KR" altLang="en-US" sz="1400" dirty="0"/>
                        <m:t>마다 새로 선택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ko-KR" altLang="en-US" sz="140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altLang="ko-KR" sz="1400" i="1" dirty="0"/>
                </a:p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ko-KR" altLang="en-US" sz="1600" i="1" smtClean="0">
                          <a:latin typeface="Cambria Math" panose="02040503050406030204" pitchFamily="18" charset="0"/>
                        </a:rPr>
                        <m:t>수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신</m:t>
                      </m:r>
                      <m:r>
                        <a:rPr lang="ko-KR" altLang="en-US" sz="1600" i="1" smtClean="0">
                          <a:latin typeface="Cambria Math" panose="02040503050406030204" pitchFamily="18" charset="0"/>
                        </a:rPr>
                        <m:t>자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는</m:t>
                      </m:r>
                      <m:r>
                        <a:rPr lang="en-US" altLang="ko-KR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ko-KR" sz="1600" i="1" baseline="-2500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kumimoji="1" lang="en-US" altLang="ko-KR" sz="1600" dirty="0"/>
                        <m:t>, 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ko-KR" sz="1600" i="1" baseline="-25000">
                          <a:latin typeface="Cambria Math" panose="02040503050406030204" pitchFamily="18" charset="0"/>
                        </a:rPr>
                        <m:t>2</m:t>
                      </m:r>
                    </m:oMath>
                  </a14:m>
                  <a:r>
                    <a:rPr lang="ko-KR" altLang="en-US" sz="1600" dirty="0"/>
                    <a:t> </a:t>
                  </a:r>
                  <a14:m>
                    <m:oMath xmlns:m="http://schemas.openxmlformats.org/officeDocument/2006/math">
                      <m:r>
                        <a:rPr lang="ko-KR" altLang="en-US" sz="1600" i="1" smtClean="0">
                          <a:latin typeface="Cambria Math" panose="02040503050406030204" pitchFamily="18" charset="0"/>
                        </a:rPr>
                        <m:t>모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름</m:t>
                      </m:r>
                    </m:oMath>
                  </a14:m>
                  <a:endParaRPr lang="en-US" altLang="ko-KR" sz="1600" dirty="0"/>
                </a:p>
              </p:txBody>
            </p:sp>
          </mc:Choice>
          <mc:Fallback xmlns=""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802CCB18-E5B3-A343-8E8B-056ADB4030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8989" y="5361774"/>
                  <a:ext cx="8557151" cy="797526"/>
                </a:xfrm>
                <a:prstGeom prst="rect">
                  <a:avLst/>
                </a:prstGeom>
                <a:blipFill>
                  <a:blip r:embed="rId11"/>
                  <a:stretch>
                    <a:fillRect l="-445" b="-468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포인트가 5개인 별[5] 54">
              <a:extLst>
                <a:ext uri="{FF2B5EF4-FFF2-40B4-BE49-F238E27FC236}">
                  <a16:creationId xmlns:a16="http://schemas.microsoft.com/office/drawing/2014/main" id="{80484C39-6A12-C441-8963-11ADBDC0E587}"/>
                </a:ext>
              </a:extLst>
            </p:cNvPr>
            <p:cNvSpPr/>
            <p:nvPr/>
          </p:nvSpPr>
          <p:spPr>
            <a:xfrm>
              <a:off x="1159865" y="5519549"/>
              <a:ext cx="167978" cy="151389"/>
            </a:xfrm>
            <a:prstGeom prst="star5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9880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LWE-based Encryption</a:t>
            </a:r>
            <a:r>
              <a:rPr lang="ko-KR" altLang="en-US" dirty="0"/>
              <a:t> </a:t>
            </a:r>
            <a:r>
              <a:rPr lang="en-US" altLang="ko-KR" sz="2400" dirty="0"/>
              <a:t>–</a:t>
            </a:r>
            <a:r>
              <a:rPr lang="ko-KR" altLang="en-US" sz="2400" dirty="0"/>
              <a:t> </a:t>
            </a:r>
            <a:r>
              <a:rPr lang="en-US" altLang="ko-KR" sz="2400" dirty="0"/>
              <a:t>message</a:t>
            </a:r>
            <a:endParaRPr lang="ko-KR" altLang="en-US" dirty="0"/>
          </a:p>
        </p:txBody>
      </p:sp>
      <p:sp>
        <p:nvSpPr>
          <p:cNvPr id="5" name="AutoShape 3" descr="\mathbb {Z} ">
            <a:extLst>
              <a:ext uri="{FF2B5EF4-FFF2-40B4-BE49-F238E27FC236}">
                <a16:creationId xmlns:a16="http://schemas.microsoft.com/office/drawing/2014/main" id="{502D25B0-9793-2D42-B264-1BE5AA9F96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73238" y="-1227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\mathbb {R} ^{n}">
            <a:extLst>
              <a:ext uri="{FF2B5EF4-FFF2-40B4-BE49-F238E27FC236}">
                <a16:creationId xmlns:a16="http://schemas.microsoft.com/office/drawing/2014/main" id="{1B300C89-6E7D-474A-BE95-591F98E733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73363" y="-1227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5" descr="B=\{{\mathbf  {v}}_{1},\ldots ,{\mathbf  {v}}_{n}\}">
            <a:extLst>
              <a:ext uri="{FF2B5EF4-FFF2-40B4-BE49-F238E27FC236}">
                <a16:creationId xmlns:a16="http://schemas.microsoft.com/office/drawing/2014/main" id="{100D62AF-9563-7443-BFDB-9D3A8C1C42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6488" y="-9366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6" descr="{\mathcal {L}}">
            <a:extLst>
              <a:ext uri="{FF2B5EF4-FFF2-40B4-BE49-F238E27FC236}">
                <a16:creationId xmlns:a16="http://schemas.microsoft.com/office/drawing/2014/main" id="{4148DC60-FAD0-FD4E-A694-89CC249EED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05800" y="-9366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7" descr="{\mathcal  {L}}=\left\{\sum _{{i=1}}^{{n}}a_{i}{\mathbf  {v}}_{i}\quad |\quad a_{i}\in R,{\mathbf  {v}}_{i}\in B\right\}.">
            <a:extLst>
              <a:ext uri="{FF2B5EF4-FFF2-40B4-BE49-F238E27FC236}">
                <a16:creationId xmlns:a16="http://schemas.microsoft.com/office/drawing/2014/main" id="{C1B1AC4C-88E7-5D4B-ABD4-08B43A5990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6850" y="-6477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8" descr="GL_{n}(R)">
            <a:extLst>
              <a:ext uri="{FF2B5EF4-FFF2-40B4-BE49-F238E27FC236}">
                <a16:creationId xmlns:a16="http://schemas.microsoft.com/office/drawing/2014/main" id="{82EE3CEF-9C67-EC49-B74F-ED35CD8B4C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78625" y="-3571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9" descr="T^{-1}">
            <a:extLst>
              <a:ext uri="{FF2B5EF4-FFF2-40B4-BE49-F238E27FC236}">
                <a16:creationId xmlns:a16="http://schemas.microsoft.com/office/drawing/2014/main" id="{02EE0974-5A10-E74C-8E76-D5335F9DCF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435013" y="-3571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AutoShape 10" descr="R^{*}">
            <a:extLst>
              <a:ext uri="{FF2B5EF4-FFF2-40B4-BE49-F238E27FC236}">
                <a16:creationId xmlns:a16="http://schemas.microsoft.com/office/drawing/2014/main" id="{3C9F9367-C8D7-1E48-A6C8-4FE7C050D6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732375" y="-3571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AutoShape 11" descr="{\mathcal  {L}}^{*}=\{{\mathbf  {v}}\in V\quad |\quad \langle {\mathbf  {v}},{\mathbf  {x}}\rangle \in R,\forall {\mathbf  {x}}\in {\mathcal  {L}}\}">
            <a:extLst>
              <a:ext uri="{FF2B5EF4-FFF2-40B4-BE49-F238E27FC236}">
                <a16:creationId xmlns:a16="http://schemas.microsoft.com/office/drawing/2014/main" id="{29850E5C-912C-6440-9667-B536E0BA7E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6850" y="2365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12" descr="{\mathcal  {L}}^{*}=\{{\mathbf  {v}}\in V\quad |\quad \langle {\mathbf  {v}},{\mathbf  {v}}_{i}\rangle \in R\}.">
            <a:extLst>
              <a:ext uri="{FF2B5EF4-FFF2-40B4-BE49-F238E27FC236}">
                <a16:creationId xmlns:a16="http://schemas.microsoft.com/office/drawing/2014/main" id="{62D53DDE-53F4-EE41-81D4-0634D6205E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6850" y="6778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8D6AB63-657B-5643-8E69-641E14E86B8B}"/>
                  </a:ext>
                </a:extLst>
              </p:cNvPr>
              <p:cNvSpPr txBox="1"/>
              <p:nvPr/>
            </p:nvSpPr>
            <p:spPr>
              <a:xfrm>
                <a:off x="411920" y="1125023"/>
                <a:ext cx="7062306" cy="659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v"/>
                </a:pP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𝑏𝑖𝑡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ko-KR" dirty="0"/>
                  <a:t>message encoding :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b="0" i="1" baseline="30000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d>
                    <m:r>
                      <a:rPr kumimoji="1"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kumimoji="1"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kumimoji="1" lang="en-US" altLang="ko-KR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8D6AB63-657B-5643-8E69-641E14E86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20" y="1125023"/>
                <a:ext cx="7062306" cy="659540"/>
              </a:xfrm>
              <a:prstGeom prst="rect">
                <a:avLst/>
              </a:prstGeom>
              <a:blipFill>
                <a:blip r:embed="rId3"/>
                <a:stretch>
                  <a:fillRect l="-358" b="-18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그룹 55">
            <a:extLst>
              <a:ext uri="{FF2B5EF4-FFF2-40B4-BE49-F238E27FC236}">
                <a16:creationId xmlns:a16="http://schemas.microsoft.com/office/drawing/2014/main" id="{342396C1-58FD-8841-9927-2832CF19DEB9}"/>
              </a:ext>
            </a:extLst>
          </p:cNvPr>
          <p:cNvGrpSpPr/>
          <p:nvPr/>
        </p:nvGrpSpPr>
        <p:grpSpPr>
          <a:xfrm>
            <a:off x="810881" y="1966922"/>
            <a:ext cx="3763271" cy="1998259"/>
            <a:chOff x="4789662" y="1613250"/>
            <a:chExt cx="3763271" cy="1998259"/>
          </a:xfrm>
        </p:grpSpPr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374954AE-6813-CC47-8DC4-F073670180FB}"/>
                </a:ext>
              </a:extLst>
            </p:cNvPr>
            <p:cNvGrpSpPr/>
            <p:nvPr/>
          </p:nvGrpSpPr>
          <p:grpSpPr>
            <a:xfrm>
              <a:off x="4789662" y="1613250"/>
              <a:ext cx="3130899" cy="1998259"/>
              <a:chOff x="8983893" y="3692627"/>
              <a:chExt cx="3130899" cy="1998259"/>
            </a:xfrm>
          </p:grpSpPr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2648D11C-4D82-7144-AF13-638BE85A52B2}"/>
                  </a:ext>
                </a:extLst>
              </p:cNvPr>
              <p:cNvGrpSpPr/>
              <p:nvPr/>
            </p:nvGrpSpPr>
            <p:grpSpPr>
              <a:xfrm>
                <a:off x="8983893" y="3813014"/>
                <a:ext cx="2141838" cy="1877872"/>
                <a:chOff x="8590381" y="4076693"/>
                <a:chExt cx="2141838" cy="1877872"/>
              </a:xfrm>
            </p:grpSpPr>
            <p:grpSp>
              <p:nvGrpSpPr>
                <p:cNvPr id="89" name="그룹 88">
                  <a:extLst>
                    <a:ext uri="{FF2B5EF4-FFF2-40B4-BE49-F238E27FC236}">
                      <a16:creationId xmlns:a16="http://schemas.microsoft.com/office/drawing/2014/main" id="{87D95999-F3A8-F641-A323-1AD6D79548BB}"/>
                    </a:ext>
                  </a:extLst>
                </p:cNvPr>
                <p:cNvGrpSpPr/>
                <p:nvPr/>
              </p:nvGrpSpPr>
              <p:grpSpPr>
                <a:xfrm>
                  <a:off x="8590381" y="4076693"/>
                  <a:ext cx="2141838" cy="651389"/>
                  <a:chOff x="7330242" y="2817384"/>
                  <a:chExt cx="2141838" cy="651389"/>
                </a:xfrm>
              </p:grpSpPr>
              <p:grpSp>
                <p:nvGrpSpPr>
                  <p:cNvPr id="105" name="그룹 104">
                    <a:extLst>
                      <a:ext uri="{FF2B5EF4-FFF2-40B4-BE49-F238E27FC236}">
                        <a16:creationId xmlns:a16="http://schemas.microsoft.com/office/drawing/2014/main" id="{E04084BA-454A-BF41-935E-98EE90A4E898}"/>
                      </a:ext>
                    </a:extLst>
                  </p:cNvPr>
                  <p:cNvGrpSpPr/>
                  <p:nvPr/>
                </p:nvGrpSpPr>
                <p:grpSpPr>
                  <a:xfrm>
                    <a:off x="8796565" y="2817384"/>
                    <a:ext cx="675515" cy="651389"/>
                    <a:chOff x="6838466" y="3551915"/>
                    <a:chExt cx="675515" cy="651389"/>
                  </a:xfrm>
                </p:grpSpPr>
                <p:sp>
                  <p:nvSpPr>
                    <p:cNvPr id="113" name="액자 112">
                      <a:extLst>
                        <a:ext uri="{FF2B5EF4-FFF2-40B4-BE49-F238E27FC236}">
                          <a16:creationId xmlns:a16="http://schemas.microsoft.com/office/drawing/2014/main" id="{6E00DE2D-CEE0-584F-9BD6-63ED358E1DF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001950" y="3691272"/>
                      <a:ext cx="348548" cy="675515"/>
                    </a:xfrm>
                    <a:prstGeom prst="frame">
                      <a:avLst>
                        <a:gd name="adj1" fmla="val 10097"/>
                      </a:avLst>
                    </a:prstGeom>
                    <a:solidFill>
                      <a:srgbClr val="00B05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4" name="직사각형 113">
                          <a:extLst>
                            <a:ext uri="{FF2B5EF4-FFF2-40B4-BE49-F238E27FC236}">
                              <a16:creationId xmlns:a16="http://schemas.microsoft.com/office/drawing/2014/main" id="{12470A82-0A06-F140-B4E3-E56E591B86A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997701" y="3551915"/>
                          <a:ext cx="373820" cy="302840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altLang="ko-KR" sz="1400" b="0" i="1" baseline="-250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sz="1400" baseline="-25000" dirty="0"/>
                        </a:p>
                      </p:txBody>
                    </p:sp>
                  </mc:Choice>
                  <mc:Fallback xmlns="">
                    <p:sp>
                      <p:nvSpPr>
                        <p:cNvPr id="114" name="직사각형 113">
                          <a:extLst>
                            <a:ext uri="{FF2B5EF4-FFF2-40B4-BE49-F238E27FC236}">
                              <a16:creationId xmlns:a16="http://schemas.microsoft.com/office/drawing/2014/main" id="{12470A82-0A06-F140-B4E3-E56E591B86A8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997701" y="3551915"/>
                          <a:ext cx="373820" cy="302840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FE0B3E27-D1DE-A846-9102-992D34E67DD9}"/>
                      </a:ext>
                    </a:extLst>
                  </p:cNvPr>
                  <p:cNvSpPr txBox="1"/>
                  <p:nvPr/>
                </p:nvSpPr>
                <p:spPr>
                  <a:xfrm>
                    <a:off x="8475891" y="3140642"/>
                    <a:ext cx="250016" cy="257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ko-KR" b="1" dirty="0"/>
                      <a:t>+</a:t>
                    </a:r>
                    <a:endParaRPr kumimoji="1" lang="ko-KR" altLang="en-US" b="1" dirty="0"/>
                  </a:p>
                </p:txBody>
              </p:sp>
              <p:grpSp>
                <p:nvGrpSpPr>
                  <p:cNvPr id="107" name="그룹 106">
                    <a:extLst>
                      <a:ext uri="{FF2B5EF4-FFF2-40B4-BE49-F238E27FC236}">
                        <a16:creationId xmlns:a16="http://schemas.microsoft.com/office/drawing/2014/main" id="{FE2588FB-CE6E-5D41-BAA2-DD3241B21FF3}"/>
                      </a:ext>
                    </a:extLst>
                  </p:cNvPr>
                  <p:cNvGrpSpPr/>
                  <p:nvPr/>
                </p:nvGrpSpPr>
                <p:grpSpPr>
                  <a:xfrm>
                    <a:off x="7330242" y="2822388"/>
                    <a:ext cx="675515" cy="646385"/>
                    <a:chOff x="7603782" y="3556919"/>
                    <a:chExt cx="675515" cy="646385"/>
                  </a:xfrm>
                </p:grpSpPr>
                <p:sp>
                  <p:nvSpPr>
                    <p:cNvPr id="108" name="액자 107">
                      <a:extLst>
                        <a:ext uri="{FF2B5EF4-FFF2-40B4-BE49-F238E27FC236}">
                          <a16:creationId xmlns:a16="http://schemas.microsoft.com/office/drawing/2014/main" id="{2933474C-E20A-F343-B3DF-F5BF83CB150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7767266" y="3691272"/>
                      <a:ext cx="348548" cy="675515"/>
                    </a:xfrm>
                    <a:prstGeom prst="frame">
                      <a:avLst>
                        <a:gd name="adj1" fmla="val 10097"/>
                      </a:avLst>
                    </a:prstGeom>
                    <a:solidFill>
                      <a:schemeClr val="accent2">
                        <a:lumMod val="7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9" name="직사각형 108">
                          <a:extLst>
                            <a:ext uri="{FF2B5EF4-FFF2-40B4-BE49-F238E27FC236}">
                              <a16:creationId xmlns:a16="http://schemas.microsoft.com/office/drawing/2014/main" id="{F954EB2D-4B31-8A46-9D02-A81424AEDB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763017" y="3556919"/>
                          <a:ext cx="292068" cy="302840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oMath>
                            </m:oMathPara>
                          </a14:m>
                          <a:endParaRPr lang="ko-KR" altLang="en-US" sz="1400" baseline="-25000" dirty="0"/>
                        </a:p>
                      </p:txBody>
                    </p:sp>
                  </mc:Choice>
                  <mc:Fallback xmlns="">
                    <p:sp>
                      <p:nvSpPr>
                        <p:cNvPr id="109" name="직사각형 108">
                          <a:extLst>
                            <a:ext uri="{FF2B5EF4-FFF2-40B4-BE49-F238E27FC236}">
                              <a16:creationId xmlns:a16="http://schemas.microsoft.com/office/drawing/2014/main" id="{F954EB2D-4B31-8A46-9D02-A81424AEDB18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763017" y="3556919"/>
                          <a:ext cx="292068" cy="302840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sp>
              <p:nvSpPr>
                <p:cNvPr id="90" name="액자 89">
                  <a:extLst>
                    <a:ext uri="{FF2B5EF4-FFF2-40B4-BE49-F238E27FC236}">
                      <a16:creationId xmlns:a16="http://schemas.microsoft.com/office/drawing/2014/main" id="{5403D0CB-01D6-AB49-B2C3-BD2296FEF5B2}"/>
                    </a:ext>
                  </a:extLst>
                </p:cNvPr>
                <p:cNvSpPr/>
                <p:nvPr/>
              </p:nvSpPr>
              <p:spPr>
                <a:xfrm>
                  <a:off x="9391533" y="4379533"/>
                  <a:ext cx="348548" cy="1575032"/>
                </a:xfrm>
                <a:prstGeom prst="frame">
                  <a:avLst>
                    <a:gd name="adj1" fmla="val 10097"/>
                  </a:avLst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4" name="직사각형 103">
                      <a:extLst>
                        <a:ext uri="{FF2B5EF4-FFF2-40B4-BE49-F238E27FC236}">
                          <a16:creationId xmlns:a16="http://schemas.microsoft.com/office/drawing/2014/main" id="{14EB19ED-8564-4048-964B-C9064C11BF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06565" y="4097111"/>
                      <a:ext cx="318484" cy="30284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ko-KR" altLang="en-US" sz="1400" baseline="-25000" dirty="0"/>
                    </a:p>
                  </p:txBody>
                </p:sp>
              </mc:Choice>
              <mc:Fallback xmlns="">
                <p:sp>
                  <p:nvSpPr>
                    <p:cNvPr id="104" name="직사각형 103">
                      <a:extLst>
                        <a:ext uri="{FF2B5EF4-FFF2-40B4-BE49-F238E27FC236}">
                          <a16:creationId xmlns:a16="http://schemas.microsoft.com/office/drawing/2014/main" id="{14EB19ED-8564-4048-964B-C9064C11BFB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06565" y="4097111"/>
                      <a:ext cx="318484" cy="302840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0" name="액자 79">
                <a:extLst>
                  <a:ext uri="{FF2B5EF4-FFF2-40B4-BE49-F238E27FC236}">
                    <a16:creationId xmlns:a16="http://schemas.microsoft.com/office/drawing/2014/main" id="{9C0BCCC4-5B48-2244-BE5F-AF4DD37D37B4}"/>
                  </a:ext>
                </a:extLst>
              </p:cNvPr>
              <p:cNvSpPr/>
              <p:nvPr/>
            </p:nvSpPr>
            <p:spPr>
              <a:xfrm rot="5400000">
                <a:off x="11589373" y="3932493"/>
                <a:ext cx="348548" cy="675515"/>
              </a:xfrm>
              <a:prstGeom prst="frame">
                <a:avLst>
                  <a:gd name="adj1" fmla="val 10097"/>
                </a:avLst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직사각형 81">
                    <a:extLst>
                      <a:ext uri="{FF2B5EF4-FFF2-40B4-BE49-F238E27FC236}">
                        <a16:creationId xmlns:a16="http://schemas.microsoft.com/office/drawing/2014/main" id="{D91D6F97-955D-AA48-B82B-A64EF6D97D79}"/>
                      </a:ext>
                    </a:extLst>
                  </p:cNvPr>
                  <p:cNvSpPr/>
                  <p:nvPr/>
                </p:nvSpPr>
                <p:spPr>
                  <a:xfrm>
                    <a:off x="11417486" y="3692627"/>
                    <a:ext cx="697306" cy="40812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⌊"/>
                              <m:endChr m:val="⌋"/>
                              <m:ctrlPr>
                                <a:rPr lang="en-US" altLang="ko-KR" sz="1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i="1" dirty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num>
                                <m:den>
                                  <m:r>
                                    <a:rPr lang="en-US" altLang="ko-KR" sz="12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sz="1200" i="1" baseline="30000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  <m:r>
                            <a:rPr kumimoji="1" lang="en-US" altLang="ko-KR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kumimoji="1" lang="en-US" altLang="ko-KR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oMath>
                      </m:oMathPara>
                    </a14:m>
                    <a:endParaRPr lang="ko-KR" altLang="en-US" sz="1200" baseline="-25000" dirty="0"/>
                  </a:p>
                </p:txBody>
              </p:sp>
            </mc:Choice>
            <mc:Fallback xmlns="">
              <p:sp>
                <p:nvSpPr>
                  <p:cNvPr id="82" name="직사각형 81">
                    <a:extLst>
                      <a:ext uri="{FF2B5EF4-FFF2-40B4-BE49-F238E27FC236}">
                        <a16:creationId xmlns:a16="http://schemas.microsoft.com/office/drawing/2014/main" id="{D91D6F97-955D-AA48-B82B-A64EF6D97D7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17486" y="3692627"/>
                    <a:ext cx="697306" cy="40812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7CB41BE-A4C8-6D40-93F4-CE316B78654D}"/>
                  </a:ext>
                </a:extLst>
              </p:cNvPr>
              <p:cNvSpPr txBox="1"/>
              <p:nvPr/>
            </p:nvSpPr>
            <p:spPr>
              <a:xfrm>
                <a:off x="11105215" y="4116394"/>
                <a:ext cx="250016" cy="257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b="1" dirty="0"/>
                  <a:t>+</a:t>
                </a:r>
                <a:endParaRPr kumimoji="1" lang="ko-KR" altLang="en-US" b="1" dirty="0"/>
              </a:p>
            </p:txBody>
          </p:sp>
        </p:grpSp>
        <p:sp>
          <p:nvSpPr>
            <p:cNvPr id="74" name="왼쪽 대괄호[L] 73">
              <a:extLst>
                <a:ext uri="{FF2B5EF4-FFF2-40B4-BE49-F238E27FC236}">
                  <a16:creationId xmlns:a16="http://schemas.microsoft.com/office/drawing/2014/main" id="{CFC78963-C489-B443-950F-4A49475E3575}"/>
                </a:ext>
              </a:extLst>
            </p:cNvPr>
            <p:cNvSpPr/>
            <p:nvPr/>
          </p:nvSpPr>
          <p:spPr>
            <a:xfrm rot="16200000">
              <a:off x="7549443" y="2169527"/>
              <a:ext cx="45724" cy="581904"/>
            </a:xfrm>
            <a:prstGeom prst="leftBracke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400ECCC-36A1-C045-9B17-024603E0907D}"/>
                </a:ext>
              </a:extLst>
            </p:cNvPr>
            <p:cNvSpPr txBox="1"/>
            <p:nvPr/>
          </p:nvSpPr>
          <p:spPr>
            <a:xfrm>
              <a:off x="6645532" y="2507158"/>
              <a:ext cx="19074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b="1" dirty="0">
                  <a:solidFill>
                    <a:srgbClr val="C00000"/>
                  </a:solidFill>
                </a:rPr>
                <a:t>message encoding</a:t>
              </a:r>
              <a:endParaRPr kumimoji="1" lang="ko-KR" altLang="en-US" sz="14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056EC41-7329-F744-8E9A-A24DDB5A481B}"/>
              </a:ext>
            </a:extLst>
          </p:cNvPr>
          <p:cNvGrpSpPr/>
          <p:nvPr/>
        </p:nvGrpSpPr>
        <p:grpSpPr>
          <a:xfrm>
            <a:off x="7277345" y="1567692"/>
            <a:ext cx="4421573" cy="2997470"/>
            <a:chOff x="6551270" y="1680808"/>
            <a:chExt cx="4421573" cy="29974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직사각형 2">
                  <a:extLst>
                    <a:ext uri="{FF2B5EF4-FFF2-40B4-BE49-F238E27FC236}">
                      <a16:creationId xmlns:a16="http://schemas.microsoft.com/office/drawing/2014/main" id="{D04BA1F4-3F96-4149-AADB-ACF5223323F6}"/>
                    </a:ext>
                  </a:extLst>
                </p:cNvPr>
                <p:cNvSpPr/>
                <p:nvPr/>
              </p:nvSpPr>
              <p:spPr>
                <a:xfrm>
                  <a:off x="9064500" y="1680808"/>
                  <a:ext cx="1908343" cy="33784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6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kumimoji="1" lang="en-US" altLang="ko-KR" sz="1600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kumimoji="1" lang="en-US" altLang="ko-KR" sz="1600" b="0" i="0" smtClean="0">
                            <a:latin typeface="Cambria Math" panose="02040503050406030204" pitchFamily="18" charset="0"/>
                          </a:rPr>
                          <m:t>=1 </m:t>
                        </m:r>
                        <m:r>
                          <m:rPr>
                            <m:sty m:val="p"/>
                          </m:rPr>
                          <a:rPr kumimoji="1" lang="en-US" altLang="ko-KR" sz="1600" b="0" i="0" smtClean="0">
                            <a:latin typeface="Cambria Math" panose="02040503050406030204" pitchFamily="18" charset="0"/>
                          </a:rPr>
                          <m:t>and</m:t>
                        </m:r>
                        <m:r>
                          <a:rPr kumimoji="1" lang="en-US" altLang="ko-KR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altLang="ko-KR" sz="1600" smtClean="0"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kumimoji="1" lang="en-US" altLang="ko-KR" sz="1600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kumimoji="1" lang="en-US" altLang="ko-KR" sz="1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R" sz="1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ko-KR" sz="1600" i="1" dirty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p>
                        </m:sSup>
                      </m:oMath>
                    </m:oMathPara>
                  </a14:m>
                  <a:endParaRPr lang="ko-KR" altLang="en-US" sz="1600" baseline="30000" dirty="0"/>
                </a:p>
              </p:txBody>
            </p:sp>
          </mc:Choice>
          <mc:Fallback xmlns="">
            <p:sp>
              <p:nvSpPr>
                <p:cNvPr id="3" name="직사각형 2">
                  <a:extLst>
                    <a:ext uri="{FF2B5EF4-FFF2-40B4-BE49-F238E27FC236}">
                      <a16:creationId xmlns:a16="http://schemas.microsoft.com/office/drawing/2014/main" id="{D04BA1F4-3F96-4149-AADB-ACF5223323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4500" y="1680808"/>
                  <a:ext cx="1908343" cy="337849"/>
                </a:xfrm>
                <a:prstGeom prst="rect">
                  <a:avLst/>
                </a:prstGeom>
                <a:blipFill>
                  <a:blip r:embed="rId8"/>
                  <a:stretch>
                    <a:fillRect b="-17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E56D3ED7-CB1F-B540-8DCB-681671817389}"/>
                </a:ext>
              </a:extLst>
            </p:cNvPr>
            <p:cNvGrpSpPr/>
            <p:nvPr/>
          </p:nvGrpSpPr>
          <p:grpSpPr>
            <a:xfrm>
              <a:off x="6551270" y="2047866"/>
              <a:ext cx="4312198" cy="2630412"/>
              <a:chOff x="6551270" y="2047866"/>
              <a:chExt cx="4312198" cy="2630412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4FE77623-C6E4-544A-8040-362EFB26F2C4}"/>
                  </a:ext>
                </a:extLst>
              </p:cNvPr>
              <p:cNvGrpSpPr/>
              <p:nvPr/>
            </p:nvGrpSpPr>
            <p:grpSpPr>
              <a:xfrm>
                <a:off x="6551270" y="2047866"/>
                <a:ext cx="4312198" cy="1202189"/>
                <a:chOff x="6551270" y="2047866"/>
                <a:chExt cx="4312198" cy="120218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" name="TextBox 3">
                      <a:extLst>
                        <a:ext uri="{FF2B5EF4-FFF2-40B4-BE49-F238E27FC236}">
                          <a16:creationId xmlns:a16="http://schemas.microsoft.com/office/drawing/2014/main" id="{859E3DAE-3A38-1843-BF1B-5CD96BA9602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51270" y="2047866"/>
                      <a:ext cx="4312198" cy="1202189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kumimoji="1" lang="en-US" altLang="ko-KR" sz="16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kumimoji="1" lang="en-US" altLang="ko-KR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ko-KR" sz="1600" b="0" i="1" smtClean="0">
                                <a:latin typeface="Cambria Math" panose="02040503050406030204" pitchFamily="18" charset="0"/>
                              </a:rPr>
                              <m:t>=1 →1000000000000</m:t>
                            </m:r>
                          </m:oMath>
                        </m:oMathPara>
                      </a14:m>
                      <a:endParaRPr kumimoji="1" lang="en-US" altLang="ko-KR" sz="1600" b="0" i="1" dirty="0">
                        <a:latin typeface="Cambria Math" panose="020405030504060302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kumimoji="1" lang="en-US" altLang="ko-KR" sz="1600" b="0" i="0" dirty="0" smtClean="0">
                                <a:latin typeface="Cambria Math" panose="02040503050406030204" pitchFamily="18" charset="0"/>
                              </a:rPr>
                              <m:t>error</m:t>
                            </m:r>
                            <m:r>
                              <a:rPr kumimoji="1" lang="ko-KR" altLang="en-US" sz="1600" b="0" i="0" dirty="0" smtClean="0">
                                <a:latin typeface="Cambria Math" panose="02040503050406030204" pitchFamily="18" charset="0"/>
                              </a:rPr>
                              <m:t>를</m:t>
                            </m:r>
                            <m:r>
                              <a:rPr kumimoji="1" lang="ko-KR" altLang="en-US" sz="1600" b="0" i="0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ko-KR" altLang="en-US" sz="1600" b="0" i="0" dirty="0" smtClean="0">
                                <a:latin typeface="Cambria Math" panose="02040503050406030204" pitchFamily="18" charset="0"/>
                              </a:rPr>
                              <m:t>모두</m:t>
                            </m:r>
                            <m:r>
                              <a:rPr kumimoji="1" lang="ko-KR" altLang="en-US" sz="1600" b="0" i="0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ko-KR" altLang="en-US" sz="1600" b="0" i="0" dirty="0" smtClean="0">
                                <a:latin typeface="Cambria Math" panose="02040503050406030204" pitchFamily="18" charset="0"/>
                              </a:rPr>
                              <m:t>더한</m:t>
                            </m:r>
                            <m:r>
                              <a:rPr kumimoji="1" lang="ko-KR" altLang="en-US" sz="1600" b="0" i="0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ko-KR" altLang="en-US" sz="1600" b="0" i="0" dirty="0" smtClean="0">
                                <a:latin typeface="Cambria Math" panose="02040503050406030204" pitchFamily="18" charset="0"/>
                              </a:rPr>
                              <m:t>값</m:t>
                            </m:r>
                            <m:r>
                              <a:rPr kumimoji="1" lang="ko-KR" altLang="en-US" sz="1600" b="0" i="0" dirty="0" smtClean="0">
                                <a:latin typeface="Cambria Math" panose="02040503050406030204" pitchFamily="18" charset="0"/>
                              </a:rPr>
                              <m:t> → </m:t>
                            </m:r>
                            <m:r>
                              <a:rPr kumimoji="1" lang="en-US" altLang="ko-KR" sz="160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kumimoji="1" lang="en-US" altLang="ko-KR" sz="1600" i="1">
                                <a:latin typeface="Cambria Math" panose="02040503050406030204" pitchFamily="18" charset="0"/>
                              </a:rPr>
                              <m:t>0000</m:t>
                            </m:r>
                            <m:r>
                              <a:rPr kumimoji="1" lang="en-US" altLang="ko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kumimoji="1" lang="en-US" altLang="ko-KR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kumimoji="1" lang="en-US" altLang="ko-KR" sz="16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  <m:r>
                              <a:rPr kumimoji="1" lang="en-US" altLang="ko-KR" sz="1600" i="1">
                                <a:latin typeface="Cambria Math" panose="02040503050406030204" pitchFamily="18" charset="0"/>
                              </a:rPr>
                              <m:t>00</m:t>
                            </m:r>
                            <m:r>
                              <a:rPr kumimoji="1" lang="en-US" altLang="ko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kumimoji="1" lang="en-US" altLang="ko-KR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kumimoji="1" lang="en-US" altLang="ko-KR" sz="600" dirty="0"/>
                    </a:p>
                    <a:p>
                      <a:pPr algn="r">
                        <a:lnSpc>
                          <a:spcPct val="150000"/>
                        </a:lnSpc>
                      </a:pPr>
                      <a:r>
                        <a:rPr kumimoji="1" lang="ko-KR" altLang="en-US" sz="1600" b="0" dirty="0"/>
                        <a:t> 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n-US" altLang="ko-KR" sz="1600" dirty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kumimoji="1" lang="en-US" altLang="ko-KR" sz="1600" b="0" i="0" dirty="0" smtClean="0">
                              <a:latin typeface="Cambria Math" panose="02040503050406030204" pitchFamily="18" charset="0"/>
                            </a:rPr>
                            <m:t>rror</m:t>
                          </m:r>
                          <m:r>
                            <a:rPr kumimoji="1" lang="en-US" altLang="ko-KR" sz="1600" b="0" i="0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kumimoji="1" lang="en-US" altLang="ko-KR" sz="1600" b="0" i="0" dirty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kumimoji="1" lang="en-US" altLang="ko-KR" sz="1600" b="0" i="0" dirty="0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ko-KR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000010110010</m:t>
                          </m:r>
                        </m:oMath>
                      </a14:m>
                      <a:endParaRPr kumimoji="1" lang="en-US" altLang="ko-KR" sz="1600" b="0" dirty="0"/>
                    </a:p>
                  </p:txBody>
                </p:sp>
              </mc:Choice>
              <mc:Fallback xmlns="">
                <p:sp>
                  <p:nvSpPr>
                    <p:cNvPr id="4" name="TextBox 3">
                      <a:extLst>
                        <a:ext uri="{FF2B5EF4-FFF2-40B4-BE49-F238E27FC236}">
                          <a16:creationId xmlns:a16="http://schemas.microsoft.com/office/drawing/2014/main" id="{859E3DAE-3A38-1843-BF1B-5CD96BA9602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51270" y="2047866"/>
                      <a:ext cx="4312198" cy="120218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127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7" name="직선 연결선[R] 16">
                  <a:extLst>
                    <a:ext uri="{FF2B5EF4-FFF2-40B4-BE49-F238E27FC236}">
                      <a16:creationId xmlns:a16="http://schemas.microsoft.com/office/drawing/2014/main" id="{CDC4A9D4-8942-4F45-AF50-58D30DA01E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29401" y="2863616"/>
                  <a:ext cx="413467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61C40C32-3293-0348-AA1A-832B34A66C77}"/>
                  </a:ext>
                </a:extLst>
              </p:cNvPr>
              <p:cNvGrpSpPr/>
              <p:nvPr/>
            </p:nvGrpSpPr>
            <p:grpSpPr>
              <a:xfrm>
                <a:off x="6551270" y="3476089"/>
                <a:ext cx="4312198" cy="1202189"/>
                <a:chOff x="6521454" y="3773467"/>
                <a:chExt cx="4312198" cy="120218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6" name="TextBox 125">
                      <a:extLst>
                        <a:ext uri="{FF2B5EF4-FFF2-40B4-BE49-F238E27FC236}">
                          <a16:creationId xmlns:a16="http://schemas.microsoft.com/office/drawing/2014/main" id="{CC9B07DC-62B2-FE44-AC4E-FB794BE902A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21454" y="3773467"/>
                      <a:ext cx="4312198" cy="1202189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kumimoji="1" lang="en-US" altLang="ko-KR" sz="16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kumimoji="1" lang="en-US" altLang="ko-KR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ko-KR" sz="1600" b="0" i="1" smtClean="0">
                                <a:latin typeface="Cambria Math" panose="02040503050406030204" pitchFamily="18" charset="0"/>
                              </a:rPr>
                              <m:t>=0 →0000000000000</m:t>
                            </m:r>
                          </m:oMath>
                        </m:oMathPara>
                      </a14:m>
                      <a:endParaRPr kumimoji="1" lang="en-US" altLang="ko-KR" sz="1600" b="0" i="1" dirty="0">
                        <a:latin typeface="Cambria Math" panose="020405030504060302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kumimoji="1" lang="en-US" altLang="ko-KR" sz="1600" b="0" i="0" dirty="0" smtClean="0">
                                <a:latin typeface="Cambria Math" panose="02040503050406030204" pitchFamily="18" charset="0"/>
                              </a:rPr>
                              <m:t>error</m:t>
                            </m:r>
                            <m:r>
                              <a:rPr kumimoji="1" lang="ko-KR" altLang="en-US" sz="1600" b="0" i="0" dirty="0" smtClean="0">
                                <a:latin typeface="Cambria Math" panose="02040503050406030204" pitchFamily="18" charset="0"/>
                              </a:rPr>
                              <m:t>를</m:t>
                            </m:r>
                            <m:r>
                              <a:rPr kumimoji="1" lang="ko-KR" altLang="en-US" sz="1600" b="0" i="0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ko-KR" altLang="en-US" sz="1600" b="0" i="0" dirty="0" smtClean="0">
                                <a:latin typeface="Cambria Math" panose="02040503050406030204" pitchFamily="18" charset="0"/>
                              </a:rPr>
                              <m:t>모두</m:t>
                            </m:r>
                            <m:r>
                              <a:rPr kumimoji="1" lang="ko-KR" altLang="en-US" sz="1600" b="0" i="0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ko-KR" altLang="en-US" sz="1600" b="0" i="0" dirty="0" smtClean="0">
                                <a:latin typeface="Cambria Math" panose="02040503050406030204" pitchFamily="18" charset="0"/>
                              </a:rPr>
                              <m:t>더한</m:t>
                            </m:r>
                            <m:r>
                              <a:rPr kumimoji="1" lang="ko-KR" altLang="en-US" sz="1600" b="0" i="0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ko-KR" altLang="en-US" sz="1600" b="0" i="0" dirty="0" smtClean="0">
                                <a:latin typeface="Cambria Math" panose="02040503050406030204" pitchFamily="18" charset="0"/>
                              </a:rPr>
                              <m:t>값</m:t>
                            </m:r>
                            <m:r>
                              <a:rPr kumimoji="1" lang="ko-KR" altLang="en-US" sz="1600" b="0" i="0" dirty="0" smtClean="0">
                                <a:latin typeface="Cambria Math" panose="02040503050406030204" pitchFamily="18" charset="0"/>
                              </a:rPr>
                              <m:t> → </m:t>
                            </m:r>
                            <m:r>
                              <a:rPr kumimoji="1" lang="en-US" altLang="ko-KR" sz="160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kumimoji="1" lang="en-US" altLang="ko-KR" sz="1600" i="1">
                                <a:latin typeface="Cambria Math" panose="02040503050406030204" pitchFamily="18" charset="0"/>
                              </a:rPr>
                              <m:t>0000</m:t>
                            </m:r>
                            <m:r>
                              <a:rPr kumimoji="1" lang="en-US" altLang="ko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kumimoji="1" lang="en-US" altLang="ko-KR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kumimoji="1" lang="en-US" altLang="ko-KR" sz="16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  <m:r>
                              <a:rPr kumimoji="1" lang="en-US" altLang="ko-KR" sz="1600" i="1">
                                <a:latin typeface="Cambria Math" panose="02040503050406030204" pitchFamily="18" charset="0"/>
                              </a:rPr>
                              <m:t>00</m:t>
                            </m:r>
                            <m:r>
                              <a:rPr kumimoji="1" lang="en-US" altLang="ko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kumimoji="1" lang="en-US" altLang="ko-KR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kumimoji="1" lang="en-US" altLang="ko-KR" sz="600" dirty="0"/>
                    </a:p>
                    <a:p>
                      <a:pPr algn="r">
                        <a:lnSpc>
                          <a:spcPct val="150000"/>
                        </a:lnSpc>
                      </a:pPr>
                      <a:r>
                        <a:rPr kumimoji="1" lang="ko-KR" altLang="en-US" sz="1600" b="0" dirty="0"/>
                        <a:t> 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n-US" altLang="ko-KR" sz="1600" dirty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kumimoji="1" lang="en-US" altLang="ko-KR" sz="1600" b="0" i="0" dirty="0" smtClean="0">
                              <a:latin typeface="Cambria Math" panose="02040503050406030204" pitchFamily="18" charset="0"/>
                            </a:rPr>
                            <m:t>rror</m:t>
                          </m:r>
                          <m:r>
                            <a:rPr kumimoji="1" lang="en-US" altLang="ko-KR" sz="1600" b="0" i="0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kumimoji="1" lang="en-US" altLang="ko-KR" sz="1600" b="0" i="0" dirty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kumimoji="1" lang="en-US" altLang="ko-KR" sz="1600" b="0" i="0" dirty="0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ko-KR" sz="1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000010110010</m:t>
                          </m:r>
                        </m:oMath>
                      </a14:m>
                      <a:endParaRPr kumimoji="1" lang="en-US" altLang="ko-KR" sz="1600" b="0" dirty="0"/>
                    </a:p>
                  </p:txBody>
                </p:sp>
              </mc:Choice>
              <mc:Fallback xmlns="">
                <p:sp>
                  <p:nvSpPr>
                    <p:cNvPr id="126" name="TextBox 125">
                      <a:extLst>
                        <a:ext uri="{FF2B5EF4-FFF2-40B4-BE49-F238E27FC236}">
                          <a16:creationId xmlns:a16="http://schemas.microsoft.com/office/drawing/2014/main" id="{CC9B07DC-62B2-FE44-AC4E-FB794BE902A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1454" y="3773467"/>
                      <a:ext cx="4312198" cy="120218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127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7" name="직선 연결선[R] 126">
                  <a:extLst>
                    <a:ext uri="{FF2B5EF4-FFF2-40B4-BE49-F238E27FC236}">
                      <a16:creationId xmlns:a16="http://schemas.microsoft.com/office/drawing/2014/main" id="{9798B5C7-339A-F64C-B2E4-5791090430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19462" y="4589803"/>
                  <a:ext cx="413467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128" name="직선 화살표 연결선 69">
            <a:extLst>
              <a:ext uri="{FF2B5EF4-FFF2-40B4-BE49-F238E27FC236}">
                <a16:creationId xmlns:a16="http://schemas.microsoft.com/office/drawing/2014/main" id="{1E389FD0-0D0A-9948-A99D-91BB08B08215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63728" y="2130456"/>
            <a:ext cx="3212239" cy="343425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69">
            <a:extLst>
              <a:ext uri="{FF2B5EF4-FFF2-40B4-BE49-F238E27FC236}">
                <a16:creationId xmlns:a16="http://schemas.microsoft.com/office/drawing/2014/main" id="{5ABC805C-1F75-8041-8A1B-7CE723013DD8}"/>
              </a:ext>
            </a:extLst>
          </p:cNvPr>
          <p:cNvCxnSpPr>
            <a:cxnSpLocks/>
          </p:cNvCxnSpPr>
          <p:nvPr/>
        </p:nvCxnSpPr>
        <p:spPr>
          <a:xfrm rot="10800000">
            <a:off x="4063728" y="2615893"/>
            <a:ext cx="3210858" cy="1562321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00C5A60D-3813-EB4A-B932-D2D7D94E4187}"/>
                  </a:ext>
                </a:extLst>
              </p:cNvPr>
              <p:cNvSpPr txBox="1"/>
              <p:nvPr/>
            </p:nvSpPr>
            <p:spPr>
              <a:xfrm>
                <a:off x="488608" y="5602160"/>
                <a:ext cx="6290017" cy="692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100" dirty="0">
                    <a:latin typeface="KaTeX_Main"/>
                  </a:rPr>
                  <a:t>*</a:t>
                </a:r>
                <a:r>
                  <a:rPr lang="en" altLang="ko-KR" sz="1100" dirty="0">
                    <a:latin typeface="KaTeX_Main"/>
                  </a:rPr>
                  <a:t>⌊</a:t>
                </a:r>
                <a:r>
                  <a:rPr lang="en" altLang="ko-KR" sz="1100" i="1" dirty="0">
                    <a:latin typeface="KaTeX_Math"/>
                  </a:rPr>
                  <a:t>x</a:t>
                </a:r>
                <a:r>
                  <a:rPr lang="en" altLang="ko-KR" sz="1100" dirty="0">
                    <a:latin typeface="KaTeX_Main"/>
                  </a:rPr>
                  <a:t>⌋ = max { </a:t>
                </a:r>
                <a:r>
                  <a:rPr lang="en" altLang="ko-KR" sz="1100" i="1" dirty="0">
                    <a:latin typeface="KaTeX_Math"/>
                  </a:rPr>
                  <a:t>n </a:t>
                </a:r>
                <a:r>
                  <a:rPr lang="en" altLang="ko-KR" sz="1100" dirty="0">
                    <a:latin typeface="KaTeX_Main"/>
                  </a:rPr>
                  <a:t>∈ </a:t>
                </a:r>
                <a:r>
                  <a:rPr lang="en" altLang="ko-KR" sz="1100" dirty="0">
                    <a:latin typeface="KaTeX_AMS"/>
                  </a:rPr>
                  <a:t>Z </a:t>
                </a:r>
                <a:r>
                  <a:rPr lang="en" altLang="ko-KR" sz="1100" dirty="0">
                    <a:latin typeface="KaTeX_Main"/>
                  </a:rPr>
                  <a:t>: </a:t>
                </a:r>
                <a:r>
                  <a:rPr lang="en" altLang="ko-KR" sz="1100" i="1" dirty="0">
                    <a:latin typeface="KaTeX_Math"/>
                  </a:rPr>
                  <a:t>n </a:t>
                </a:r>
                <a:r>
                  <a:rPr lang="en" altLang="ko-KR" sz="1100" dirty="0">
                    <a:latin typeface="KaTeX_Main"/>
                  </a:rPr>
                  <a:t>≤ </a:t>
                </a:r>
                <a:r>
                  <a:rPr lang="en" altLang="ko-KR" sz="1100" i="1" dirty="0">
                    <a:latin typeface="KaTeX_Math"/>
                  </a:rPr>
                  <a:t>x </a:t>
                </a:r>
                <a:r>
                  <a:rPr lang="en" altLang="ko-KR" sz="1100" dirty="0">
                    <a:latin typeface="KaTeX_Main"/>
                  </a:rPr>
                  <a:t>}</a:t>
                </a:r>
                <a:endParaRPr kumimoji="1" lang="en-US" altLang="ko-KR" sz="11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en-US" altLang="ko-KR" sz="1100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 sz="1100" i="1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kumimoji="1" lang="en-US" altLang="ko-KR" sz="11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ko-KR" sz="1100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m:rPr>
                        <m:sty m:val="p"/>
                      </m:rPr>
                      <a:rPr kumimoji="1" lang="en-US" altLang="ko-KR" sz="110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kumimoji="1" lang="en-US" altLang="ko-KR" sz="110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ko-KR" sz="11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11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R" sz="1100" i="1" dirty="0">
                            <a:latin typeface="Cambria Math" panose="02040503050406030204" pitchFamily="18" charset="0"/>
                          </a:rPr>
                          <m:t>13</m:t>
                        </m:r>
                      </m:sup>
                    </m:sSup>
                    <m:r>
                      <a:rPr kumimoji="1" lang="en-US" altLang="ko-KR" sz="11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1100" b="0" i="1" dirty="0" smtClean="0">
                        <a:latin typeface="Cambria Math" panose="02040503050406030204" pitchFamily="18" charset="0"/>
                      </a:rPr>
                      <m:t>;</m:t>
                    </m:r>
                    <m:d>
                      <m:dPr>
                        <m:begChr m:val="⌊"/>
                        <m:endChr m:val="⌋"/>
                        <m:ctrlPr>
                          <a:rPr lang="en-US" altLang="ko-KR" sz="11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sz="1100" i="1" baseline="30000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d>
                    <m:r>
                      <a:rPr lang="en-US" altLang="ko-KR" sz="1100" b="0" i="1" dirty="0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⌊"/>
                        <m:endChr m:val="⌋"/>
                        <m:ctrlPr>
                          <a:rPr lang="en-US" altLang="ko-KR" sz="11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sz="1100" i="1" baseline="3000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1100" b="0" i="1" baseline="30000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ko-KR" sz="11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sz="1100" i="1" baseline="30000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d>
                    <m:r>
                      <a:rPr lang="en-US" altLang="ko-KR" sz="1100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1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ko-KR" sz="1100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11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11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R" sz="1100" b="0" i="1" dirty="0" smtClean="0">
                            <a:latin typeface="Cambria Math" panose="02040503050406030204" pitchFamily="18" charset="0"/>
                          </a:rPr>
                          <m:t>13−</m:t>
                        </m:r>
                        <m:r>
                          <a:rPr kumimoji="1" lang="en-US" altLang="ko-KR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kumimoji="1" lang="ko-KR" altLang="en-US" sz="1100" i="1" dirty="0">
                        <a:latin typeface="Cambria Math" panose="02040503050406030204" pitchFamily="18" charset="0"/>
                      </a:rPr>
                      <m:t>보다</m:t>
                    </m:r>
                    <m:r>
                      <a:rPr kumimoji="1" lang="ko-KR" altLang="en-US" sz="11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sz="1100" i="1" dirty="0">
                        <a:latin typeface="Cambria Math" panose="02040503050406030204" pitchFamily="18" charset="0"/>
                      </a:rPr>
                      <m:t>작은</m:t>
                    </m:r>
                    <m:r>
                      <a:rPr kumimoji="1" lang="ko-KR" altLang="en-US" sz="11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sz="1100" i="1" dirty="0">
                        <a:latin typeface="Cambria Math" panose="02040503050406030204" pitchFamily="18" charset="0"/>
                      </a:rPr>
                      <m:t>최대</m:t>
                    </m:r>
                    <m:r>
                      <a:rPr kumimoji="1" lang="ko-KR" altLang="en-US" sz="11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sz="1100" i="1" dirty="0">
                        <a:latin typeface="Cambria Math" panose="02040503050406030204" pitchFamily="18" charset="0"/>
                      </a:rPr>
                      <m:t>정수</m:t>
                    </m:r>
                    <m:r>
                      <a:rPr kumimoji="1" lang="en-US" altLang="ko-KR" sz="11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ko-KR" sz="1100" i="1">
                        <a:latin typeface="Cambria Math" panose="02040503050406030204" pitchFamily="18" charset="0"/>
                      </a:rPr>
                      <m:t>1</m:t>
                    </m:r>
                    <m:r>
                      <a:rPr kumimoji="1" lang="en-US" altLang="ko-KR" sz="1100" b="0" i="1" smtClean="0">
                        <a:latin typeface="Cambria Math" panose="02040503050406030204" pitchFamily="18" charset="0"/>
                      </a:rPr>
                      <m:t>3−</m:t>
                    </m:r>
                    <m:r>
                      <a:rPr kumimoji="1" lang="en-US" altLang="ko-KR" sz="11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ko-KR" sz="1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1100" i="1">
                        <a:latin typeface="Cambria Math" panose="02040503050406030204" pitchFamily="18" charset="0"/>
                      </a:rPr>
                      <m:t>𝑏𝑖𝑡</m:t>
                    </m:r>
                    <m:r>
                      <a:rPr kumimoji="1" lang="ko-KR" altLang="en-US" sz="1100" i="1" smtClean="0">
                        <a:latin typeface="Cambria Math" panose="02040503050406030204" pitchFamily="18" charset="0"/>
                      </a:rPr>
                      <m:t>로</m:t>
                    </m:r>
                    <m:r>
                      <a:rPr kumimoji="1" lang="ko-KR" altLang="en-US" sz="11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sz="1100" i="1">
                        <a:latin typeface="Cambria Math" panose="02040503050406030204" pitchFamily="18" charset="0"/>
                      </a:rPr>
                      <m:t>표</m:t>
                    </m:r>
                    <m:r>
                      <a:rPr kumimoji="1" lang="ko-KR" altLang="en-US" sz="1100" i="1" smtClean="0">
                        <a:latin typeface="Cambria Math" panose="02040503050406030204" pitchFamily="18" charset="0"/>
                      </a:rPr>
                      <m:t>현</m:t>
                    </m:r>
                    <m:r>
                      <a:rPr kumimoji="1" lang="ko-KR" altLang="en-US" sz="11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sz="1100" i="1">
                        <a:latin typeface="Cambria Math" panose="02040503050406030204" pitchFamily="18" charset="0"/>
                      </a:rPr>
                      <m:t>가</m:t>
                    </m:r>
                    <m:r>
                      <a:rPr kumimoji="1" lang="ko-KR" altLang="en-US" sz="1100" i="1" smtClean="0">
                        <a:latin typeface="Cambria Math" panose="02040503050406030204" pitchFamily="18" charset="0"/>
                      </a:rPr>
                      <m:t>능</m:t>
                    </m:r>
                    <m:r>
                      <a:rPr kumimoji="1" lang="ko-KR" altLang="en-US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ko-KR" sz="1100" dirty="0"/>
                  <a:t> </a:t>
                </a:r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00C5A60D-3813-EB4A-B932-D2D7D94E4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08" y="5602160"/>
                <a:ext cx="6290017" cy="69288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그룹 37">
            <a:extLst>
              <a:ext uri="{FF2B5EF4-FFF2-40B4-BE49-F238E27FC236}">
                <a16:creationId xmlns:a16="http://schemas.microsoft.com/office/drawing/2014/main" id="{766126ED-924D-7649-94D5-0DC1E542B4B3}"/>
              </a:ext>
            </a:extLst>
          </p:cNvPr>
          <p:cNvGrpSpPr/>
          <p:nvPr/>
        </p:nvGrpSpPr>
        <p:grpSpPr>
          <a:xfrm>
            <a:off x="7332762" y="4784360"/>
            <a:ext cx="4366156" cy="1451744"/>
            <a:chOff x="7275966" y="4690277"/>
            <a:chExt cx="4366156" cy="14517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BC855C7-0520-FB43-B858-0DBEE4C35EC6}"/>
                    </a:ext>
                  </a:extLst>
                </p:cNvPr>
                <p:cNvSpPr txBox="1"/>
                <p:nvPr/>
              </p:nvSpPr>
              <p:spPr>
                <a:xfrm>
                  <a:off x="7275966" y="4690277"/>
                  <a:ext cx="4366156" cy="14517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ko-KR" altLang="en-US" sz="1400" b="0" dirty="0"/>
                    <a:t>* </a:t>
                  </a:r>
                  <a14:m>
                    <m:oMath xmlns:m="http://schemas.openxmlformats.org/officeDocument/2006/math"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는</m:t>
                      </m:r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매우</m:t>
                      </m:r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작은</m:t>
                      </m:r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값</m:t>
                      </m:r>
                      <m:r>
                        <a:rPr kumimoji="1" lang="ko-KR" alt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𝑑𝑖𝑠𝑐𝑟𝑒𝑡𝑒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𝑔𝑎𝑢𝑠𝑠𝑖𝑎𝑛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a14:m>
                  <a:endParaRPr kumimoji="1" lang="en-US" altLang="ko-KR" sz="1400" i="1" dirty="0">
                    <a:latin typeface="Cambria Math" panose="020405030504060302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kumimoji="1" lang="ko-KR" altLang="en-US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최상위비트</m:t>
                        </m:r>
                        <m:d>
                          <m:dPr>
                            <m:ctrlPr>
                              <a:rPr kumimoji="1" lang="en-US" altLang="ko-KR" sz="1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R" sz="1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𝑚𝑒𝑠𝑠𝑎𝑔𝑒</m:t>
                            </m:r>
                          </m:e>
                        </m:d>
                        <m:r>
                          <a:rPr kumimoji="1" lang="ko-KR" altLang="en-US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까지</m:t>
                        </m:r>
                        <m:r>
                          <a:rPr kumimoji="1" lang="ko-KR" altLang="en-US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𝑒𝑟𝑟𝑜𝑟</m:t>
                        </m:r>
                        <m:r>
                          <a:rPr kumimoji="1" lang="ko-KR" altLang="en-US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가</m:t>
                        </m:r>
                        <m:r>
                          <a:rPr kumimoji="1" lang="ko-KR" altLang="en-US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ko-KR" altLang="en-US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파급되지</m:t>
                        </m:r>
                        <m:r>
                          <a:rPr kumimoji="1" lang="ko-KR" altLang="en-US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ko-KR" altLang="en-US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않음</m:t>
                        </m:r>
                        <m:r>
                          <a:rPr kumimoji="1" lang="ko-KR" altLang="en-US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→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ko-KR" altLang="en-US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ko-KR" altLang="en-US" sz="1400" i="1">
                            <a:latin typeface="Cambria Math" panose="02040503050406030204" pitchFamily="18" charset="0"/>
                          </a:rPr>
                          <m:t>유지</m:t>
                        </m:r>
                        <m:r>
                          <a:rPr kumimoji="1" lang="ko-KR" altLang="en-US" sz="14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ko-KR" altLang="en-US" sz="1400" i="1">
                            <a:latin typeface="Cambria Math" panose="02040503050406030204" pitchFamily="18" charset="0"/>
                          </a:rPr>
                          <m:t>가</m:t>
                        </m:r>
                        <m:r>
                          <a:rPr kumimoji="1" lang="ko-KR" altLang="en-US" sz="1400" i="1" smtClean="0">
                            <a:latin typeface="Cambria Math" panose="02040503050406030204" pitchFamily="18" charset="0"/>
                          </a:rPr>
                          <m:t>능</m:t>
                        </m:r>
                        <m:r>
                          <a:rPr kumimoji="1" lang="ko-KR" altLang="en-US" sz="140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kumimoji="1" lang="en-US" altLang="ko-KR" sz="1400" i="1" dirty="0">
                    <a:latin typeface="Cambria Math" panose="020405030504060302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kumimoji="1" lang="ko-KR" altLang="en-US" sz="1600" b="1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sz="16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sz="1600" b="1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sz="16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sz="1600" b="1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sz="16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sz="1600" b="1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ko-KR" altLang="en-US" sz="1600" b="1" dirty="0">
                          <a:solidFill>
                            <a:srgbClr val="0070C0"/>
                          </a:solidFill>
                        </a:rPr>
                        <m:t>암호화</m:t>
                      </m:r>
                      <m:r>
                        <m:rPr>
                          <m:nor/>
                        </m:rPr>
                        <a:rPr kumimoji="1" lang="en-US" altLang="ko-KR" sz="1600" b="1" dirty="0">
                          <a:solidFill>
                            <a:srgbClr val="0070C0"/>
                          </a:solidFill>
                        </a:rPr>
                        <m:t>, </m:t>
                      </m:r>
                      <m:r>
                        <m:rPr>
                          <m:nor/>
                        </m:rPr>
                        <a:rPr kumimoji="1" lang="ko-KR" altLang="en-US" sz="1600" b="1" dirty="0">
                          <a:solidFill>
                            <a:srgbClr val="0070C0"/>
                          </a:solidFill>
                        </a:rPr>
                        <m:t>복호화에</m:t>
                      </m:r>
                      <m:r>
                        <a:rPr kumimoji="1" lang="ko-KR" altLang="en-US" sz="16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sz="16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𝒈𝒐𝒐𝒅</m:t>
                      </m:r>
                    </m:oMath>
                  </a14:m>
                  <a:r>
                    <a:rPr kumimoji="1" lang="en-US" altLang="ko-KR" sz="1600" b="1" dirty="0"/>
                    <a:t> </a:t>
                  </a:r>
                  <a:endParaRPr kumimoji="1" lang="en-US" altLang="ko-KR" sz="1400" b="1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BC855C7-0520-FB43-B858-0DBEE4C35E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5966" y="4690277"/>
                  <a:ext cx="4366156" cy="145174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포인트가 5개인 별[5] 34">
              <a:extLst>
                <a:ext uri="{FF2B5EF4-FFF2-40B4-BE49-F238E27FC236}">
                  <a16:creationId xmlns:a16="http://schemas.microsoft.com/office/drawing/2014/main" id="{18B82874-8937-524C-AF65-92B2D7E73C39}"/>
                </a:ext>
              </a:extLst>
            </p:cNvPr>
            <p:cNvSpPr/>
            <p:nvPr/>
          </p:nvSpPr>
          <p:spPr>
            <a:xfrm>
              <a:off x="7322954" y="5721497"/>
              <a:ext cx="303440" cy="284138"/>
            </a:xfrm>
            <a:prstGeom prst="star5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1" name="표 130">
                <a:extLst>
                  <a:ext uri="{FF2B5EF4-FFF2-40B4-BE49-F238E27FC236}">
                    <a16:creationId xmlns:a16="http://schemas.microsoft.com/office/drawing/2014/main" id="{327C588A-3418-CB4B-BB7D-D4612E103A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332151"/>
                  </p:ext>
                </p:extLst>
              </p:nvPr>
            </p:nvGraphicFramePr>
            <p:xfrm>
              <a:off x="621313" y="4790985"/>
              <a:ext cx="4263886" cy="335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9376">
                      <a:extLst>
                        <a:ext uri="{9D8B030D-6E8A-4147-A177-3AD203B41FA5}">
                          <a16:colId xmlns:a16="http://schemas.microsoft.com/office/drawing/2014/main" val="379209006"/>
                        </a:ext>
                      </a:extLst>
                    </a:gridCol>
                    <a:gridCol w="3084510">
                      <a:extLst>
                        <a:ext uri="{9D8B030D-6E8A-4147-A177-3AD203B41FA5}">
                          <a16:colId xmlns:a16="http://schemas.microsoft.com/office/drawing/2014/main" val="3134011970"/>
                        </a:ext>
                      </a:extLst>
                    </a:gridCol>
                  </a:tblGrid>
                  <a:tr h="316375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𝒎𝒆𝒔𝒔𝒂𝒈𝒆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𝒆𝒓𝒓𝒐𝒓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91607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1" name="표 130">
                <a:extLst>
                  <a:ext uri="{FF2B5EF4-FFF2-40B4-BE49-F238E27FC236}">
                    <a16:creationId xmlns:a16="http://schemas.microsoft.com/office/drawing/2014/main" id="{327C588A-3418-CB4B-BB7D-D4612E103A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332151"/>
                  </p:ext>
                </p:extLst>
              </p:nvPr>
            </p:nvGraphicFramePr>
            <p:xfrm>
              <a:off x="621313" y="4790985"/>
              <a:ext cx="4263886" cy="335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9376">
                      <a:extLst>
                        <a:ext uri="{9D8B030D-6E8A-4147-A177-3AD203B41FA5}">
                          <a16:colId xmlns:a16="http://schemas.microsoft.com/office/drawing/2014/main" val="379209006"/>
                        </a:ext>
                      </a:extLst>
                    </a:gridCol>
                    <a:gridCol w="3084510">
                      <a:extLst>
                        <a:ext uri="{9D8B030D-6E8A-4147-A177-3AD203B41FA5}">
                          <a16:colId xmlns:a16="http://schemas.microsoft.com/office/drawing/2014/main" val="3134011970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t="-3704" r="-262366" b="-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38115" t="-3704" b="-3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916071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B371AFF4-6315-DD41-A351-878235008A27}"/>
              </a:ext>
            </a:extLst>
          </p:cNvPr>
          <p:cNvGrpSpPr/>
          <p:nvPr/>
        </p:nvGrpSpPr>
        <p:grpSpPr>
          <a:xfrm>
            <a:off x="610163" y="4094129"/>
            <a:ext cx="4274094" cy="1466160"/>
            <a:chOff x="776686" y="4942603"/>
            <a:chExt cx="4274094" cy="1466160"/>
          </a:xfrm>
        </p:grpSpPr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CBEBE1F1-730A-E54C-BBFE-AD6801EA427A}"/>
                </a:ext>
              </a:extLst>
            </p:cNvPr>
            <p:cNvGrpSpPr/>
            <p:nvPr/>
          </p:nvGrpSpPr>
          <p:grpSpPr>
            <a:xfrm>
              <a:off x="776686" y="5186616"/>
              <a:ext cx="4274094" cy="1222147"/>
              <a:chOff x="4564046" y="4702649"/>
              <a:chExt cx="4669783" cy="1412919"/>
            </a:xfrm>
          </p:grpSpPr>
          <p:sp>
            <p:nvSpPr>
              <p:cNvPr id="136" name="왼쪽 대괄호[L] 135">
                <a:extLst>
                  <a:ext uri="{FF2B5EF4-FFF2-40B4-BE49-F238E27FC236}">
                    <a16:creationId xmlns:a16="http://schemas.microsoft.com/office/drawing/2014/main" id="{8B6B243C-AE2E-9645-BA18-0582F21EEBC8}"/>
                  </a:ext>
                </a:extLst>
              </p:cNvPr>
              <p:cNvSpPr/>
              <p:nvPr/>
            </p:nvSpPr>
            <p:spPr>
              <a:xfrm rot="16200000">
                <a:off x="5197511" y="5069609"/>
                <a:ext cx="45719" cy="1245742"/>
              </a:xfrm>
              <a:prstGeom prst="leftBracke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37" name="왼쪽 대괄호[L] 136">
                <a:extLst>
                  <a:ext uri="{FF2B5EF4-FFF2-40B4-BE49-F238E27FC236}">
                    <a16:creationId xmlns:a16="http://schemas.microsoft.com/office/drawing/2014/main" id="{9930351E-0457-0D4C-A6DC-3830AD79A326}"/>
                  </a:ext>
                </a:extLst>
              </p:cNvPr>
              <p:cNvSpPr/>
              <p:nvPr/>
            </p:nvSpPr>
            <p:spPr>
              <a:xfrm rot="16200000">
                <a:off x="7534094" y="4023377"/>
                <a:ext cx="53491" cy="3345978"/>
              </a:xfrm>
              <a:prstGeom prst="leftBracke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TextBox 137">
                    <a:extLst>
                      <a:ext uri="{FF2B5EF4-FFF2-40B4-BE49-F238E27FC236}">
                        <a16:creationId xmlns:a16="http://schemas.microsoft.com/office/drawing/2014/main" id="{C76F6D68-FEE1-9241-A529-5B2B7A40ECBA}"/>
                      </a:ext>
                    </a:extLst>
                  </p:cNvPr>
                  <p:cNvSpPr txBox="1"/>
                  <p:nvPr/>
                </p:nvSpPr>
                <p:spPr>
                  <a:xfrm>
                    <a:off x="4920102" y="5759748"/>
                    <a:ext cx="631627" cy="3558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</m:oMath>
                      </m:oMathPara>
                    </a14:m>
                    <a:endParaRPr kumimoji="1" lang="ko-KR" altLang="en-US" sz="1400" dirty="0"/>
                  </a:p>
                </p:txBody>
              </p:sp>
            </mc:Choice>
            <mc:Fallback xmlns="">
              <p:sp>
                <p:nvSpPr>
                  <p:cNvPr id="138" name="TextBox 137">
                    <a:extLst>
                      <a:ext uri="{FF2B5EF4-FFF2-40B4-BE49-F238E27FC236}">
                        <a16:creationId xmlns:a16="http://schemas.microsoft.com/office/drawing/2014/main" id="{C76F6D68-FEE1-9241-A529-5B2B7A40ECB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20102" y="5759748"/>
                    <a:ext cx="631627" cy="35582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2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직사각형 138">
                    <a:extLst>
                      <a:ext uri="{FF2B5EF4-FFF2-40B4-BE49-F238E27FC236}">
                        <a16:creationId xmlns:a16="http://schemas.microsoft.com/office/drawing/2014/main" id="{A25EA054-BA92-6643-A2B3-AD804069BF32}"/>
                      </a:ext>
                    </a:extLst>
                  </p:cNvPr>
                  <p:cNvSpPr/>
                  <p:nvPr/>
                </p:nvSpPr>
                <p:spPr>
                  <a:xfrm>
                    <a:off x="6785418" y="5714690"/>
                    <a:ext cx="1521061" cy="3558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kumimoji="1" lang="en-US" altLang="ko-KR" sz="1400" b="0" dirty="0"/>
                      <a:t> </a:t>
                    </a:r>
                    <a14:m>
                      <m:oMath xmlns:m="http://schemas.openxmlformats.org/officeDocument/2006/math">
                        <m:func>
                          <m:funcPr>
                            <m:ctrlPr>
                              <a:rPr kumimoji="1" lang="en-US" altLang="ko-KR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kumimoji="1" lang="en-US" altLang="ko-KR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sz="1400" b="0" i="0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ko-KR" sz="1400" b="0" i="0" dirty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kumimoji="1" lang="en-US" altLang="ko-KR" sz="1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kumimoji="1" lang="en-US" altLang="ko-KR" sz="14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func>
                        <m:r>
                          <a:rPr kumimoji="1" lang="en-US" altLang="ko-KR" sz="1400" b="0" i="1" dirty="0" smtClean="0">
                            <a:latin typeface="Cambria Math" panose="02040503050406030204" pitchFamily="18" charset="0"/>
                          </a:rPr>
                          <m:t>)−</m:t>
                        </m:r>
                        <m:r>
                          <a:rPr kumimoji="1" lang="en-US" altLang="ko-KR" sz="1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1400" i="1">
                            <a:latin typeface="Cambria Math" panose="02040503050406030204" pitchFamily="18" charset="0"/>
                          </a:rPr>
                          <m:t>𝑏𝑖𝑡</m:t>
                        </m:r>
                      </m:oMath>
                    </a14:m>
                    <a:endParaRPr kumimoji="1" lang="ko-KR" altLang="en-US" sz="1400" dirty="0"/>
                  </a:p>
                </p:txBody>
              </p:sp>
            </mc:Choice>
            <mc:Fallback xmlns="">
              <p:sp>
                <p:nvSpPr>
                  <p:cNvPr id="139" name="직사각형 138">
                    <a:extLst>
                      <a:ext uri="{FF2B5EF4-FFF2-40B4-BE49-F238E27FC236}">
                        <a16:creationId xmlns:a16="http://schemas.microsoft.com/office/drawing/2014/main" id="{A25EA054-BA92-6643-A2B3-AD804069BF3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85418" y="5714690"/>
                    <a:ext cx="1521061" cy="35582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2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직사각형 139">
                    <a:extLst>
                      <a:ext uri="{FF2B5EF4-FFF2-40B4-BE49-F238E27FC236}">
                        <a16:creationId xmlns:a16="http://schemas.microsoft.com/office/drawing/2014/main" id="{F19AC28B-8C84-A249-B053-A984E68EFA75}"/>
                      </a:ext>
                    </a:extLst>
                  </p:cNvPr>
                  <p:cNvSpPr/>
                  <p:nvPr/>
                </p:nvSpPr>
                <p:spPr>
                  <a:xfrm>
                    <a:off x="6135567" y="4702649"/>
                    <a:ext cx="1204968" cy="3558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kumimoji="1" lang="en-US" altLang="ko-KR" sz="1400" b="0" dirty="0"/>
                      <a:t> </a:t>
                    </a:r>
                    <a14:m>
                      <m:oMath xmlns:m="http://schemas.openxmlformats.org/officeDocument/2006/math">
                        <m:func>
                          <m:funcPr>
                            <m:ctrlPr>
                              <a:rPr kumimoji="1" lang="en-US" altLang="ko-KR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kumimoji="1" lang="en-US" altLang="ko-KR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sz="1400" b="0" i="0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kumimoji="1" lang="en-US" altLang="ko-KR" sz="1400" b="0" i="0" dirty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kumimoji="1" lang="en-US" altLang="ko-KR" sz="1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kumimoji="1" lang="en-US" altLang="ko-KR" sz="14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func>
                        <m:r>
                          <a:rPr kumimoji="1" lang="en-US" altLang="ko-KR" sz="1400" b="0" i="1" dirty="0" smtClean="0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a:rPr kumimoji="1" lang="en-US" altLang="ko-KR" sz="1400" i="1">
                            <a:latin typeface="Cambria Math" panose="02040503050406030204" pitchFamily="18" charset="0"/>
                          </a:rPr>
                          <m:t>𝑏𝑖𝑡</m:t>
                        </m:r>
                      </m:oMath>
                    </a14:m>
                    <a:endParaRPr kumimoji="1" lang="ko-KR" altLang="en-US" sz="1400" dirty="0"/>
                  </a:p>
                </p:txBody>
              </p:sp>
            </mc:Choice>
            <mc:Fallback xmlns="">
              <p:sp>
                <p:nvSpPr>
                  <p:cNvPr id="140" name="직사각형 139">
                    <a:extLst>
                      <a:ext uri="{FF2B5EF4-FFF2-40B4-BE49-F238E27FC236}">
                        <a16:creationId xmlns:a16="http://schemas.microsoft.com/office/drawing/2014/main" id="{F19AC28B-8C84-A249-B053-A984E68EFA7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35567" y="4702649"/>
                    <a:ext cx="1204968" cy="35582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12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1" name="왼쪽 대괄호[L] 140">
                <a:extLst>
                  <a:ext uri="{FF2B5EF4-FFF2-40B4-BE49-F238E27FC236}">
                    <a16:creationId xmlns:a16="http://schemas.microsoft.com/office/drawing/2014/main" id="{D21BBFD9-065D-3140-81BF-4E4637BEE2E9}"/>
                  </a:ext>
                </a:extLst>
              </p:cNvPr>
              <p:cNvSpPr/>
              <p:nvPr/>
            </p:nvSpPr>
            <p:spPr>
              <a:xfrm rot="16200000" flipH="1">
                <a:off x="6867957" y="2796766"/>
                <a:ext cx="50796" cy="4658617"/>
              </a:xfrm>
              <a:prstGeom prst="leftBracke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</p:grpSp>
        <p:sp>
          <p:nvSpPr>
            <p:cNvPr id="134" name="U자형 화살표[U] 133">
              <a:extLst>
                <a:ext uri="{FF2B5EF4-FFF2-40B4-BE49-F238E27FC236}">
                  <a16:creationId xmlns:a16="http://schemas.microsoft.com/office/drawing/2014/main" id="{560E064C-3E10-C847-A4A1-17AE7174B194}"/>
                </a:ext>
              </a:extLst>
            </p:cNvPr>
            <p:cNvSpPr/>
            <p:nvPr/>
          </p:nvSpPr>
          <p:spPr>
            <a:xfrm flipH="1">
              <a:off x="1680679" y="5277635"/>
              <a:ext cx="524107" cy="344459"/>
            </a:xfrm>
            <a:prstGeom prst="uturn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97BC6F9C-B26C-C141-8907-F43C42B30416}"/>
                </a:ext>
              </a:extLst>
            </p:cNvPr>
            <p:cNvSpPr txBox="1"/>
            <p:nvPr/>
          </p:nvSpPr>
          <p:spPr>
            <a:xfrm>
              <a:off x="1514392" y="4942603"/>
              <a:ext cx="9478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dirty="0"/>
                <a:t>파급 </a:t>
              </a:r>
              <a:r>
                <a:rPr kumimoji="1" lang="en-US" altLang="ko-KR" sz="1400" dirty="0"/>
                <a:t>x</a:t>
              </a:r>
              <a:endParaRPr kumimoji="1"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476040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2762</TotalTime>
  <Words>935</Words>
  <Application>Microsoft Office PowerPoint</Application>
  <PresentationFormat>와이드스크린</PresentationFormat>
  <Paragraphs>261</Paragraphs>
  <Slides>13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29" baseType="lpstr">
      <vt:lpstr>AppleGothic</vt:lpstr>
      <vt:lpstr>Baskerville</vt:lpstr>
      <vt:lpstr>Fira Sans</vt:lpstr>
      <vt:lpstr>KaTeX_AMS</vt:lpstr>
      <vt:lpstr>KaTeX_Main</vt:lpstr>
      <vt:lpstr>KaTeX_Math</vt:lpstr>
      <vt:lpstr>Microsoft YaHei</vt:lpstr>
      <vt:lpstr>Nanum Myeongjo</vt:lpstr>
      <vt:lpstr>맑은 고딕</vt:lpstr>
      <vt:lpstr>함초롬돋움</vt:lpstr>
      <vt:lpstr>Arial</vt:lpstr>
      <vt:lpstr>Calibri</vt:lpstr>
      <vt:lpstr>Cambria Math</vt:lpstr>
      <vt:lpstr>Wingdings</vt:lpstr>
      <vt:lpstr>CryptoCraft 테마</vt:lpstr>
      <vt:lpstr>제목 테마</vt:lpstr>
      <vt:lpstr>Lattice-Based Cryptography</vt:lpstr>
      <vt:lpstr>PowerPoint 프레젠테이션</vt:lpstr>
      <vt:lpstr>Lattice</vt:lpstr>
      <vt:lpstr>computational problems on lattices </vt:lpstr>
      <vt:lpstr>Learning With Error (LWE) Problem</vt:lpstr>
      <vt:lpstr>Learning With Rounding (LWR) Problem</vt:lpstr>
      <vt:lpstr>LWE-based Encryption - key</vt:lpstr>
      <vt:lpstr>LWE-based Encryption – encryption</vt:lpstr>
      <vt:lpstr>LWE-based Encryption – message</vt:lpstr>
      <vt:lpstr>LWE-based Encryption – decryption</vt:lpstr>
      <vt:lpstr>LWE-based Encryption – decryption</vt:lpstr>
      <vt:lpstr>LWE-based Encryption – decryption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info</cp:lastModifiedBy>
  <cp:revision>129</cp:revision>
  <dcterms:created xsi:type="dcterms:W3CDTF">2019-03-05T04:29:07Z</dcterms:created>
  <dcterms:modified xsi:type="dcterms:W3CDTF">2020-01-08T21:48:32Z</dcterms:modified>
</cp:coreProperties>
</file>