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02" r:id="rId1"/>
    <p:sldMasterId id="2147483703" r:id="rId2"/>
  </p:sldMasterIdLst>
  <p:notesMasterIdLst>
    <p:notesMasterId r:id="rId3"/>
  </p:notesMasterIdLst>
  <p:handoutMasterIdLst>
    <p:handoutMasterId r:id="rId4"/>
  </p:handoutMasterIdLst>
  <p:sldIdLst>
    <p:sldId id="269" r:id="rId5"/>
    <p:sldId id="275" r:id="rId6"/>
    <p:sldId id="280" r:id="rId7"/>
    <p:sldId id="281" r:id="rId8"/>
    <p:sldId id="282" r:id="rId9"/>
    <p:sldId id="285" r:id="rId10"/>
    <p:sldId id="311" r:id="rId11"/>
    <p:sldId id="286" r:id="rId12"/>
    <p:sldId id="312" r:id="rId13"/>
    <p:sldId id="290" r:id="rId14"/>
    <p:sldId id="292" r:id="rId15"/>
    <p:sldId id="313" r:id="rId16"/>
    <p:sldId id="297" r:id="rId17"/>
    <p:sldId id="298" r:id="rId18"/>
    <p:sldId id="299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 시스템 </a:t>
            </a: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윤세영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https://youtu.be/XgvcpEkR64U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디지털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양자화(</a:t>
            </a:r>
            <a:r>
              <a:rPr lang="ko-KR" altLang="en-US" sz="2000" b="1">
                <a:solidFill>
                  <a:srgbClr val="3057b9"/>
                </a:solidFill>
              </a:rPr>
              <a:t>Quantization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양자화 잡음(Quantization noise) 또는 양자화 오차(Quantization error)가 발생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양자화 레벨 수(분해능, Resolution)를 늘리면 레벨 간의 간격이 좁아져 양자화 잡음이 감소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7143" y="2457255"/>
            <a:ext cx="5557713" cy="4181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디지털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부호화(</a:t>
            </a:r>
            <a:r>
              <a:rPr lang="ko-KR" altLang="en-US" sz="2000" b="1">
                <a:solidFill>
                  <a:srgbClr val="3057b9"/>
                </a:solidFill>
              </a:rPr>
              <a:t>Encoding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양자화한 값을 2진 디지털 비트로 변환하는 과정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부호화에 사용되는 비트 수는 양자화에 사용된 레벨 수에 따라 결정된다.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ex:</a:t>
            </a: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500"/>
              <a:t>레벨 수가 8이면 부호화에 사용되는 비트 수는 3비트(</a:t>
            </a:r>
            <a:r>
              <a:rPr lang="en-US" altLang="ko-KR" sz="1500"/>
              <a:t>2x2x2=</a:t>
            </a:r>
            <a:r>
              <a:rPr lang="ko-KR" altLang="en-US" sz="1500"/>
              <a:t>8)</a:t>
            </a:r>
            <a:endParaRPr lang="ko-KR" altLang="en-US" sz="15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500"/>
              <a:t>레벨 수가 16이면 부호화에 사용되는 비트 수는 4비트(2</a:t>
            </a:r>
            <a:r>
              <a:rPr lang="en-US" altLang="ko-KR" sz="1500"/>
              <a:t>x2x2x2</a:t>
            </a:r>
            <a:r>
              <a:rPr lang="ko-KR" altLang="en-US" sz="1500"/>
              <a:t>=16)</a:t>
            </a:r>
            <a:endParaRPr lang="ko-KR" altLang="en-US" sz="15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500"/>
              <a:t>레벨 수가 128이면 부호화에 사용되는 비트 수는 7비트(2</a:t>
            </a:r>
            <a:r>
              <a:rPr lang="en-US" altLang="ko-KR" sz="1500"/>
              <a:t>x2x2x2x2x2x2</a:t>
            </a:r>
            <a:r>
              <a:rPr lang="ko-KR" altLang="en-US" sz="1500"/>
              <a:t>=128)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아날로그 신호로 변환</a:t>
            </a:r>
            <a:endParaRPr lang="ko-KR" altLang="en-US"/>
          </a:p>
        </p:txBody>
      </p:sp>
      <p:grpSp>
        <p:nvGrpSpPr>
          <p:cNvPr id="11" name=""/>
          <p:cNvGrpSpPr/>
          <p:nvPr/>
        </p:nvGrpSpPr>
        <p:grpSpPr>
          <a:xfrm rot="0">
            <a:off x="2094345" y="2382501"/>
            <a:ext cx="8003308" cy="2381634"/>
            <a:chOff x="2151302" y="1749714"/>
            <a:chExt cx="8003308" cy="2381634"/>
          </a:xfrm>
        </p:grpSpPr>
        <p:sp>
          <p:nvSpPr>
            <p:cNvPr id="3" name=""/>
            <p:cNvSpPr/>
            <p:nvPr/>
          </p:nvSpPr>
          <p:spPr>
            <a:xfrm>
              <a:off x="4248150" y="1749714"/>
              <a:ext cx="3695699" cy="694170"/>
            </a:xfrm>
            <a:prstGeom prst="rect">
              <a:avLst/>
            </a:prstGeom>
            <a:solidFill>
              <a:srgbClr val="ebdef1"/>
            </a:solidFill>
            <a:ln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Analog to Analog conversion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2151302" y="3429000"/>
              <a:ext cx="1414318" cy="702348"/>
            </a:xfrm>
            <a:prstGeom prst="rect">
              <a:avLst/>
            </a:prstGeom>
            <a:solidFill>
              <a:srgbClr val="ebdef1"/>
            </a:solidFill>
            <a:ln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AM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5388841" y="3429000"/>
              <a:ext cx="1414318" cy="702348"/>
            </a:xfrm>
            <a:prstGeom prst="rect">
              <a:avLst/>
            </a:prstGeom>
            <a:solidFill>
              <a:srgbClr val="ebdef1"/>
            </a:solidFill>
            <a:ln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FM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8740293" y="3429000"/>
              <a:ext cx="1414318" cy="702348"/>
            </a:xfrm>
            <a:prstGeom prst="rect">
              <a:avLst/>
            </a:prstGeom>
            <a:solidFill>
              <a:srgbClr val="ebdef1"/>
            </a:solidFill>
            <a:ln>
              <a:solidFill>
                <a:srgbClr val="783e9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0" name=""/>
            <p:cNvGrpSpPr/>
            <p:nvPr/>
          </p:nvGrpSpPr>
          <p:grpSpPr>
            <a:xfrm rot="0">
              <a:off x="2858462" y="2443884"/>
              <a:ext cx="6588990" cy="985116"/>
              <a:chOff x="2858462" y="2443884"/>
              <a:chExt cx="6588990" cy="985116"/>
            </a:xfrm>
          </p:grpSpPr>
          <p:cxnSp>
            <p:nvCxnSpPr>
              <p:cNvPr id="7" name="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3984672" y="1317675"/>
                <a:ext cx="985114" cy="32375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"/>
              <p:cNvCxnSpPr>
                <a:stCxn id="3" idx="2"/>
                <a:endCxn id="6" idx="0"/>
              </p:cNvCxnSpPr>
              <p:nvPr/>
            </p:nvCxnSpPr>
            <p:spPr>
              <a:xfrm rot="5400000" flipV="1">
                <a:off x="7279174" y="1260722"/>
                <a:ext cx="985116" cy="335144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"/>
              <p:cNvCxnSpPr>
                <a:stCxn id="3" idx="2"/>
                <a:endCxn id="5" idx="0"/>
              </p:cNvCxnSpPr>
              <p:nvPr/>
            </p:nvCxnSpPr>
            <p:spPr>
              <a:xfrm rot="16200000" flipH="1" flipV="1">
                <a:off x="5603443" y="2936441"/>
                <a:ext cx="985115" cy="2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"/>
          <p:cNvSpPr txBox="1"/>
          <p:nvPr/>
        </p:nvSpPr>
        <p:spPr>
          <a:xfrm>
            <a:off x="409861" y="1225742"/>
            <a:ext cx="3976199" cy="6380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아날로그에서 아날로그로 변환 종류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반송파</a:t>
            </a:r>
            <a:r>
              <a:rPr lang="en-US" altLang="ko-KR"/>
              <a:t>:</a:t>
            </a:r>
            <a:r>
              <a:rPr lang="ko-KR" altLang="en-US"/>
              <a:t> 일반적인 </a:t>
            </a:r>
            <a:r>
              <a:rPr lang="en-US" altLang="ko-KR"/>
              <a:t>사인파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아날로그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진폭 변조(Amplitude Modulation, </a:t>
            </a:r>
            <a:r>
              <a:rPr lang="ko-KR" altLang="en-US" sz="2000" b="1">
                <a:solidFill>
                  <a:srgbClr val="3057b9"/>
                </a:solidFill>
              </a:rPr>
              <a:t>AM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전송하려는 아날로그 신호(전송 신호)의 변화에 따라 반송파의 </a:t>
            </a:r>
            <a:r>
              <a:rPr lang="ko-KR" altLang="en-US" sz="2000" b="1">
                <a:solidFill>
                  <a:srgbClr val="3057b9"/>
                </a:solidFill>
              </a:rPr>
              <a:t>진폭만 변하고</a:t>
            </a:r>
            <a:r>
              <a:rPr lang="en-US" altLang="ko-KR" sz="2000"/>
              <a:t>,</a:t>
            </a: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3057b9"/>
                </a:solidFill>
              </a:rPr>
              <a:t>주파수와 위상은 그대로 유지</a:t>
            </a:r>
            <a:r>
              <a:rPr lang="ko-KR" altLang="en-US" sz="2000"/>
              <a:t>되는 방식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5060" y="2692054"/>
            <a:ext cx="7421880" cy="34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아날로그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주파수 변조(Frequency Modulation, </a:t>
            </a:r>
            <a:r>
              <a:rPr lang="ko-KR" altLang="en-US" sz="2000" b="1">
                <a:solidFill>
                  <a:srgbClr val="3057b9"/>
                </a:solidFill>
              </a:rPr>
              <a:t>FM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전송하려는 아날로그 신호(전송 신호)의 변화에 따라 반송파의 </a:t>
            </a:r>
            <a:r>
              <a:rPr lang="ko-KR" altLang="en-US" sz="2000" b="1">
                <a:solidFill>
                  <a:srgbClr val="3057b9"/>
                </a:solidFill>
              </a:rPr>
              <a:t>주파수만 변하고</a:t>
            </a:r>
            <a:r>
              <a:rPr lang="ko-KR" altLang="en-US" sz="2000"/>
              <a:t>,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3057b9"/>
                </a:solidFill>
              </a:rPr>
              <a:t>진폭과 위상은 그대로 유지</a:t>
            </a:r>
            <a:r>
              <a:rPr lang="ko-KR" altLang="en-US" sz="2000"/>
              <a:t>되는 방식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0378" y="2717684"/>
            <a:ext cx="7051245" cy="3654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아날로그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위상 변조(Phase Modulation, </a:t>
            </a:r>
            <a:r>
              <a:rPr lang="ko-KR" altLang="en-US" sz="2000" b="1">
                <a:solidFill>
                  <a:srgbClr val="3057b9"/>
                </a:solidFill>
              </a:rPr>
              <a:t>PM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전송하려는 아날로그 신호(전송 신호)의 변화에 따라 반송파의 </a:t>
            </a:r>
            <a:r>
              <a:rPr lang="ko-KR" altLang="en-US" sz="2000" b="1">
                <a:solidFill>
                  <a:srgbClr val="3057b9"/>
                </a:solidFill>
              </a:rPr>
              <a:t>위상만 변하고</a:t>
            </a:r>
            <a:r>
              <a:rPr lang="ko-KR" altLang="en-US" sz="2000"/>
              <a:t>,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>
                <a:solidFill>
                  <a:srgbClr val="3057b9"/>
                </a:solidFill>
              </a:rPr>
              <a:t>진폭과 주파수는 그대로 유지</a:t>
            </a:r>
            <a:r>
              <a:rPr lang="ko-KR" altLang="en-US" sz="2000"/>
              <a:t>되는 방식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6510" y="2713296"/>
            <a:ext cx="7078980" cy="345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전송 손상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신호 변환 </a:t>
            </a:r>
            <a:r>
              <a:rPr lang="en-US" altLang="ko-KR"/>
              <a:t>(</a:t>
            </a:r>
            <a:r>
              <a:rPr lang="ko-KR" altLang="en-US"/>
              <a:t>아날로그 데이터 </a:t>
            </a:r>
            <a:r>
              <a:rPr lang="en-US" altLang="ko-KR"/>
              <a:t>-&gt;</a:t>
            </a:r>
            <a:r>
              <a:rPr lang="ko-KR" altLang="en-US"/>
              <a:t> 디지털 신호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신호 변환 </a:t>
            </a:r>
            <a:r>
              <a:rPr lang="en-US" altLang="ko-KR"/>
              <a:t>(</a:t>
            </a:r>
            <a:r>
              <a:rPr lang="ko-KR" altLang="en-US"/>
              <a:t>아날로그 데이터 </a:t>
            </a:r>
            <a:r>
              <a:rPr lang="en-US" altLang="ko-KR"/>
              <a:t>-&gt;</a:t>
            </a:r>
            <a:r>
              <a:rPr lang="ko-KR" altLang="en-US"/>
              <a:t> 아날로그 신호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전송 손상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698596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신호가 전달되는 과정에서 여러가지 이유로 인해 발생한다</a:t>
            </a:r>
            <a:endParaRPr lang="ko-KR" altLang="en-US" sz="2000"/>
          </a:p>
        </p:txBody>
      </p:sp>
      <p:grpSp>
        <p:nvGrpSpPr>
          <p:cNvPr id="21" name=""/>
          <p:cNvGrpSpPr/>
          <p:nvPr/>
        </p:nvGrpSpPr>
        <p:grpSpPr>
          <a:xfrm rot="0">
            <a:off x="3700033" y="1945270"/>
            <a:ext cx="4791934" cy="4158425"/>
            <a:chOff x="2952068" y="1406482"/>
            <a:chExt cx="4791934" cy="4158425"/>
          </a:xfrm>
        </p:grpSpPr>
        <p:sp>
          <p:nvSpPr>
            <p:cNvPr id="5" name=""/>
            <p:cNvSpPr/>
            <p:nvPr/>
          </p:nvSpPr>
          <p:spPr>
            <a:xfrm>
              <a:off x="6096000" y="3158575"/>
              <a:ext cx="1648002" cy="540849"/>
            </a:xfrm>
            <a:prstGeom prst="rect">
              <a:avLst/>
            </a:prstGeom>
            <a:solidFill>
              <a:srgbClr val="cdf2e4"/>
            </a:solidFill>
            <a:ln>
              <a:solidFill>
                <a:srgbClr val="1e745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왜곡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2952068" y="3158575"/>
              <a:ext cx="1648002" cy="540849"/>
            </a:xfrm>
            <a:prstGeom prst="rect">
              <a:avLst/>
            </a:prstGeom>
            <a:solidFill>
              <a:srgbClr val="cdf2e4"/>
            </a:solidFill>
            <a:ln>
              <a:solidFill>
                <a:srgbClr val="1e745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전송 손상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6096000" y="1406482"/>
              <a:ext cx="1648002" cy="540849"/>
            </a:xfrm>
            <a:prstGeom prst="rect">
              <a:avLst/>
            </a:prstGeom>
            <a:solidFill>
              <a:srgbClr val="cdf2e4"/>
            </a:solidFill>
            <a:ln>
              <a:solidFill>
                <a:srgbClr val="1e745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감쇠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6096000" y="5024059"/>
              <a:ext cx="1648002" cy="540849"/>
            </a:xfrm>
            <a:prstGeom prst="rect">
              <a:avLst/>
            </a:prstGeom>
            <a:solidFill>
              <a:srgbClr val="cdf2e4"/>
            </a:solidFill>
            <a:ln>
              <a:solidFill>
                <a:srgbClr val="1e7452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잡음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"/>
            <p:cNvGrpSpPr/>
            <p:nvPr/>
          </p:nvGrpSpPr>
          <p:grpSpPr>
            <a:xfrm rot="0">
              <a:off x="4600071" y="1676907"/>
              <a:ext cx="1495929" cy="3617576"/>
              <a:chOff x="4600071" y="1676907"/>
              <a:chExt cx="1495929" cy="3617576"/>
            </a:xfrm>
          </p:grpSpPr>
          <p:cxnSp>
            <p:nvCxnSpPr>
              <p:cNvPr id="17" name=""/>
              <p:cNvCxnSpPr>
                <a:stCxn id="6" idx="3"/>
                <a:endCxn id="7" idx="1"/>
              </p:cNvCxnSpPr>
              <p:nvPr/>
            </p:nvCxnSpPr>
            <p:spPr>
              <a:xfrm flipV="1">
                <a:off x="4600071" y="1676907"/>
                <a:ext cx="1495929" cy="175209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1e74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"/>
              <p:cNvCxnSpPr>
                <a:stCxn id="6" idx="3"/>
                <a:endCxn id="8" idx="1"/>
              </p:cNvCxnSpPr>
              <p:nvPr/>
            </p:nvCxnSpPr>
            <p:spPr>
              <a:xfrm>
                <a:off x="4600071" y="3428998"/>
                <a:ext cx="1495929" cy="186548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1e74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"/>
              <p:cNvCxnSpPr>
                <a:stCxn id="6" idx="3"/>
                <a:endCxn id="5" idx="1"/>
              </p:cNvCxnSpPr>
              <p:nvPr/>
            </p:nvCxnSpPr>
            <p:spPr>
              <a:xfrm>
                <a:off x="4600071" y="3429000"/>
                <a:ext cx="1495929" cy="0"/>
              </a:xfrm>
              <a:prstGeom prst="line">
                <a:avLst/>
              </a:prstGeom>
              <a:ln w="12700">
                <a:solidFill>
                  <a:srgbClr val="1e745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/>
              <a:t>전송 손상 </a:t>
            </a:r>
            <a:r>
              <a:rPr lang="en-US" altLang="ko-KR"/>
              <a:t>-</a:t>
            </a:r>
            <a:r>
              <a:rPr lang="ko-KR" altLang="en-US"/>
              <a:t> 감쇠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 b="1" u="sng"/>
              <a:t>신호의 크기가 거리에 따라 작아지는 현상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유선 매체 : 신호의 세기가 거리에 따라 처음에는 급격하게, 점차 완만하게 감소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무선 매체 : 거리와 주변 대기 환경에도 영향을 받음. 자유공간에서 손실은 </a:t>
            </a:r>
            <a:r>
              <a:rPr lang="ko-KR" altLang="en-US" sz="2000" b="1">
                <a:solidFill>
                  <a:srgbClr val="3057b9"/>
                </a:solidFill>
              </a:rPr>
              <a:t>거리의 제곱에 비례</a:t>
            </a:r>
            <a:r>
              <a:rPr lang="ko-KR" altLang="en-US" sz="2000"/>
              <a:t>하게 감소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중계기 : 디지털 신호의 재생. 비트 오류 발생</a:t>
            </a: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증폭기</a:t>
            </a:r>
            <a:r>
              <a:rPr lang="en-US" altLang="ko-KR" sz="2000"/>
              <a:t>(</a:t>
            </a:r>
            <a:r>
              <a:rPr lang="en-US" altLang="ko-KR" sz="2000" b="1">
                <a:solidFill>
                  <a:srgbClr val="3057b9"/>
                </a:solidFill>
              </a:rPr>
              <a:t>Amplifier</a:t>
            </a:r>
            <a:r>
              <a:rPr lang="en-US" altLang="ko-KR" sz="2000"/>
              <a:t>)</a:t>
            </a:r>
            <a:r>
              <a:rPr lang="ko-KR" altLang="en-US" sz="2000"/>
              <a:t> : 아날로그 신호의 증폭, 잡음도 함께 증폭</a:t>
            </a:r>
            <a:endParaRPr lang="ko-KR" altLang="en-US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7314" y="4448195"/>
            <a:ext cx="5917371" cy="2005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전송 손상 </a:t>
            </a:r>
            <a:r>
              <a:rPr lang="en-US" altLang="ko-KR"/>
              <a:t>-</a:t>
            </a:r>
            <a:r>
              <a:rPr lang="ko-KR" altLang="en-US"/>
              <a:t> 왜곡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69442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 b="1" u="sng"/>
              <a:t>신호의 모양이나 형태가 변형되는 것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감쇠 왜곡</a:t>
            </a:r>
            <a:r>
              <a:rPr lang="en-US" altLang="ko-KR" sz="2000"/>
              <a:t>:</a:t>
            </a:r>
            <a:r>
              <a:rPr lang="ko-KR" altLang="en-US" sz="2000"/>
              <a:t> 주파수 스펙트럼에 따라 감쇠의 정도가 균일하지 못해 발생하는 신호의 변형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지연 왜곡</a:t>
            </a:r>
            <a:r>
              <a:rPr lang="en-US" altLang="ko-KR" sz="2000"/>
              <a:t>:</a:t>
            </a:r>
            <a:r>
              <a:rPr lang="ko-KR" altLang="en-US" sz="2000"/>
              <a:t> 전송매체를 통한 신호의 전달 속도가 주파수에 따라 변하는 현상</a:t>
            </a:r>
            <a:endParaRPr lang="ko-KR" altLang="en-US" sz="2000"/>
          </a:p>
          <a:p>
            <a:pPr lvl="0">
              <a:lnSpc>
                <a:spcPct val="100000"/>
              </a:lnSpc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2689" y="3028102"/>
            <a:ext cx="7246620" cy="291846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779613" y="5978620"/>
            <a:ext cx="4854061" cy="3631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송신 측                                               수신 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전송 손상 </a:t>
            </a:r>
            <a:r>
              <a:rPr lang="en-US" altLang="ko-KR"/>
              <a:t>-</a:t>
            </a:r>
            <a:r>
              <a:rPr lang="ko-KR" altLang="en-US"/>
              <a:t> 잡음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 b="1" u="sng"/>
              <a:t>신호를 전송하는 과정에서 발생하는 원하지 않는 신호</a:t>
            </a:r>
            <a:endParaRPr lang="ko-KR" altLang="en-US" sz="2000" b="1" u="sng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열잡음(Thermal noise)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/>
              <a:t>전도체 내부의 전자들이 열에 의해 불규칙하게 움직이면서 나타나는 잡음이다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상호 변조 잡음(Inter-modulation noise)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/>
              <a:t>동일한 전송 매체에서 서로 다른 주파수로 구성되는 신호들이 전송될 때 주파수의 합, 차 또는 배수에 해당하는 새로운 주파수가 만들어짐으로써 나타나는 잡음이다.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83640" y="4542520"/>
            <a:ext cx="1914214" cy="1140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디지털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음성</a:t>
            </a:r>
            <a:r>
              <a:rPr lang="en-US" altLang="ko-KR" sz="2000"/>
              <a:t>,</a:t>
            </a:r>
            <a:r>
              <a:rPr lang="ko-KR" altLang="en-US" sz="2000"/>
              <a:t> 음악 </a:t>
            </a:r>
            <a:r>
              <a:rPr lang="en-US" altLang="ko-KR" sz="2000"/>
              <a:t>-&gt;</a:t>
            </a:r>
            <a:r>
              <a:rPr lang="ko-KR" altLang="en-US" sz="2000"/>
              <a:t> </a:t>
            </a:r>
            <a:r>
              <a:rPr lang="en-US" altLang="ko-KR" sz="2000"/>
              <a:t>MP3</a:t>
            </a:r>
            <a:endParaRPr lang="en-US" altLang="ko-KR" sz="2000"/>
          </a:p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아날로그 </a:t>
            </a:r>
            <a:r>
              <a:rPr lang="en-US" altLang="ko-KR" sz="2000"/>
              <a:t>-&gt;</a:t>
            </a:r>
            <a:r>
              <a:rPr lang="ko-KR" altLang="en-US" sz="2000"/>
              <a:t> 디지털 </a:t>
            </a:r>
            <a:r>
              <a:rPr lang="en-US" altLang="ko-KR" sz="2000"/>
              <a:t>(</a:t>
            </a:r>
            <a:r>
              <a:rPr lang="ko-KR" altLang="en-US" sz="2000"/>
              <a:t>코딩</a:t>
            </a:r>
            <a:r>
              <a:rPr lang="en-US" altLang="ko-KR" sz="2000"/>
              <a:t>)</a:t>
            </a:r>
            <a:endParaRPr lang="en-US" altLang="ko-KR" sz="2000"/>
          </a:p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디지털 </a:t>
            </a:r>
            <a:r>
              <a:rPr lang="en-US" altLang="ko-KR" sz="2000"/>
              <a:t>-&gt;</a:t>
            </a:r>
            <a:r>
              <a:rPr lang="ko-KR" altLang="en-US" sz="2000"/>
              <a:t> 아날로그 </a:t>
            </a:r>
            <a:r>
              <a:rPr lang="en-US" altLang="ko-KR" sz="2000"/>
              <a:t>(</a:t>
            </a:r>
            <a:r>
              <a:rPr lang="ko-KR" altLang="en-US" sz="2000"/>
              <a:t>디코딩</a:t>
            </a:r>
            <a:r>
              <a:rPr lang="en-US" altLang="ko-KR" sz="2000"/>
              <a:t>)</a:t>
            </a:r>
            <a:endParaRPr lang="en-US" altLang="ko-KR" sz="2000"/>
          </a:p>
          <a:p>
            <a:pPr lvl="0">
              <a:lnSpc>
                <a:spcPct val="100000"/>
              </a:lnSpc>
              <a:defRPr/>
            </a:pPr>
            <a:endParaRPr lang="en-US" altLang="ko-KR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8400" y="2895560"/>
            <a:ext cx="7315200" cy="2202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디지털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펄스 코드 변조(</a:t>
            </a:r>
            <a:r>
              <a:rPr lang="ko-KR" altLang="en-US" sz="2000" b="1">
                <a:solidFill>
                  <a:srgbClr val="3057b9"/>
                </a:solidFill>
              </a:rPr>
              <a:t>PCM</a:t>
            </a:r>
            <a:r>
              <a:rPr lang="ko-KR" altLang="en-US" sz="2000"/>
              <a:t>, Pulse Code Modulation)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표본화(</a:t>
            </a:r>
            <a:r>
              <a:rPr lang="ko-KR" altLang="en-US" sz="2000" b="1">
                <a:solidFill>
                  <a:srgbClr val="3057b9"/>
                </a:solidFill>
              </a:rPr>
              <a:t>Sampling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09" y="2550006"/>
            <a:ext cx="11803381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데이터를 디지털 신호로 변환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펄스 코드 변조(</a:t>
            </a:r>
            <a:r>
              <a:rPr lang="ko-KR" altLang="en-US" sz="2000" b="1">
                <a:solidFill>
                  <a:srgbClr val="3057b9"/>
                </a:solidFill>
              </a:rPr>
              <a:t>PCM</a:t>
            </a:r>
            <a:r>
              <a:rPr lang="ko-KR" altLang="en-US" sz="2000"/>
              <a:t>, Pulse Code Modulation)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표본화(</a:t>
            </a:r>
            <a:r>
              <a:rPr lang="ko-KR" altLang="en-US" sz="2000" b="1">
                <a:solidFill>
                  <a:srgbClr val="3057b9"/>
                </a:solidFill>
              </a:rPr>
              <a:t>Sampling</a:t>
            </a:r>
            <a:r>
              <a:rPr lang="ko-KR" altLang="en-US" sz="2000"/>
              <a:t>)</a:t>
            </a:r>
            <a:endParaRPr lang="ko-KR" altLang="en-US" sz="2000"/>
          </a:p>
          <a:p>
            <a:pPr marL="0" lvl="0" indent="0">
              <a:lnSpc>
                <a:spcPct val="100000"/>
              </a:lnSpc>
              <a:buNone/>
              <a:defRPr/>
            </a:pPr>
            <a:endParaRPr lang="ko-KR" altLang="en-US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7652" y="1643726"/>
            <a:ext cx="4756696" cy="4973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370</ep:Words>
  <ep:PresentationFormat>와이드스크린</ep:PresentationFormat>
  <ep:Paragraphs>62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CryptoCraft 테마</vt:lpstr>
      <vt:lpstr>제목 테마</vt:lpstr>
      <vt:lpstr>데이터 통신 시스템 (2)</vt:lpstr>
      <vt:lpstr>슬라이드 2</vt:lpstr>
      <vt:lpstr>전송 손상</vt:lpstr>
      <vt:lpstr>전송 손상 - 감쇠</vt:lpstr>
      <vt:lpstr>전송 손상 - 왜곡</vt:lpstr>
      <vt:lpstr>전송 손상 - 잡음</vt:lpstr>
      <vt:lpstr>아날로그 데이터를 디지털 신호로 변환</vt:lpstr>
      <vt:lpstr>아날로그 데이터를 디지털 신호로 변환</vt:lpstr>
      <vt:lpstr>아날로그 데이터를 디지털 신호로 변환</vt:lpstr>
      <vt:lpstr>아날로그 데이터를 디지털 신호로 변환</vt:lpstr>
      <vt:lpstr>아날로그 데이터를 디지털 신호로 변환</vt:lpstr>
      <vt:lpstr>아날로그 데이터를 아날로그 신호로 변환</vt:lpstr>
      <vt:lpstr>아날로그 데이터를 아날로그 신호로 변환</vt:lpstr>
      <vt:lpstr>아날로그 데이터를 아날로그 신호로 변환</vt:lpstr>
      <vt:lpstr>아날로그 데이터를 아날로그 신호로 변환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2022-09-11T18:45:23.394</dcterms:modified>
  <cp:revision>510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