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664" r:id="rId2"/>
  </p:sldMasterIdLst>
  <p:notesMasterIdLst>
    <p:notesMasterId r:id="rId22"/>
  </p:notesMasterIdLst>
  <p:handoutMasterIdLst>
    <p:handoutMasterId r:id="rId23"/>
  </p:handoutMasterIdLst>
  <p:sldIdLst>
    <p:sldId id="269" r:id="rId3"/>
    <p:sldId id="275" r:id="rId4"/>
    <p:sldId id="289" r:id="rId5"/>
    <p:sldId id="290" r:id="rId6"/>
    <p:sldId id="291" r:id="rId7"/>
    <p:sldId id="288" r:id="rId8"/>
    <p:sldId id="293" r:id="rId9"/>
    <p:sldId id="292" r:id="rId10"/>
    <p:sldId id="295" r:id="rId11"/>
    <p:sldId id="283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274" r:id="rId21"/>
  </p:sldIdLst>
  <p:sldSz cx="12192000" cy="6858000"/>
  <p:notesSz cx="6858000" cy="9144000"/>
  <p:embeddedFontLst>
    <p:embeddedFont>
      <p:font typeface="함초롬돋움" panose="020B0604000101010101" pitchFamily="50" charset="-127"/>
      <p:regular r:id="rId24"/>
      <p:bold r:id="rId25"/>
    </p:embeddedFont>
    <p:embeddedFont>
      <p:font typeface="나눔스퀘어_ac Bold" panose="020B0600000101010101" pitchFamily="50" charset="-127"/>
      <p:bold r:id="rId26"/>
    </p:embeddedFont>
    <p:embeddedFont>
      <p:font typeface="나눔스퀘어_ac ExtraBold" panose="020B0600000101010101" pitchFamily="50" charset="-127"/>
      <p:bold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나눔스퀘어_ac" panose="020B0600000101010101" pitchFamily="50" charset="-127"/>
      <p:regular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86676" autoAdjust="0"/>
  </p:normalViewPr>
  <p:slideViewPr>
    <p:cSldViewPr snapToGrid="0">
      <p:cViewPr varScale="1">
        <p:scale>
          <a:sx n="79" d="100"/>
          <a:sy n="79" d="100"/>
        </p:scale>
        <p:origin x="37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개인정보보호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서버까지 정보를 전송할 </a:t>
            </a:r>
            <a:r>
              <a:rPr lang="ko-KR" altLang="en-US" dirty="0" err="1" smtClean="0"/>
              <a:t>필요없음</a:t>
            </a:r>
            <a:endParaRPr lang="en-US" altLang="ko-KR" dirty="0" smtClean="0"/>
          </a:p>
          <a:p>
            <a:r>
              <a:rPr lang="ko-KR" altLang="en-US" dirty="0" smtClean="0"/>
              <a:t>실시간 처리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디바이스</a:t>
            </a:r>
            <a:r>
              <a:rPr lang="ko-KR" altLang="en-US" baseline="0" dirty="0" smtClean="0"/>
              <a:t> 내에 </a:t>
            </a:r>
            <a:r>
              <a:rPr lang="en-US" altLang="ko-KR" baseline="0" dirty="0" smtClean="0"/>
              <a:t>GPU</a:t>
            </a:r>
            <a:r>
              <a:rPr lang="ko-KR" altLang="en-US" baseline="0" dirty="0" smtClean="0"/>
              <a:t>까지 있다면 서버와의 통신 필요</a:t>
            </a:r>
            <a:r>
              <a:rPr lang="en-US" altLang="ko-KR" baseline="0" dirty="0" smtClean="0"/>
              <a:t>X</a:t>
            </a:r>
          </a:p>
          <a:p>
            <a:r>
              <a:rPr lang="ko-KR" altLang="en-US" baseline="0" dirty="0" smtClean="0"/>
              <a:t>네트워크 대역폭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덜사용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079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서로 다른 레이어는 가중치 공유</a:t>
            </a:r>
            <a:r>
              <a:rPr lang="en-US" altLang="ko-KR" dirty="0" smtClean="0"/>
              <a:t>X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굉장히 직관적인 수식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가중치들의 중심점 계산하려고</a:t>
            </a:r>
            <a:endParaRPr lang="en-US" altLang="ko-KR" dirty="0" smtClean="0"/>
          </a:p>
          <a:p>
            <a:r>
              <a:rPr lang="ko-KR" altLang="en-US" dirty="0" smtClean="0"/>
              <a:t>원본에서 크게 벗어나지 않으면서 압축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996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509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데이터의 유실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보다 정확한 값으로 </a:t>
            </a:r>
            <a:r>
              <a:rPr lang="en-US" altLang="ko-KR" dirty="0" smtClean="0"/>
              <a:t>fine-tuned</a:t>
            </a:r>
          </a:p>
          <a:p>
            <a:r>
              <a:rPr lang="ko-KR" altLang="en-US" dirty="0" smtClean="0"/>
              <a:t>포워드와 </a:t>
            </a:r>
            <a:r>
              <a:rPr lang="ko-KR" altLang="en-US" dirty="0" err="1" smtClean="0"/>
              <a:t>백프로퍼게이션으로</a:t>
            </a:r>
            <a:r>
              <a:rPr lang="ko-KR" altLang="en-US" dirty="0" smtClean="0"/>
              <a:t> 기울기 구해서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각각의 </a:t>
            </a:r>
            <a:r>
              <a:rPr lang="en-US" altLang="ko-KR" dirty="0" smtClean="0"/>
              <a:t>cent</a:t>
            </a:r>
            <a:r>
              <a:rPr lang="ko-KR" altLang="en-US" dirty="0" smtClean="0"/>
              <a:t>에</a:t>
            </a:r>
            <a:r>
              <a:rPr lang="ko-KR" altLang="en-US" baseline="0" dirty="0" smtClean="0"/>
              <a:t> 가중치가 고르게 분포 </a:t>
            </a:r>
            <a:r>
              <a:rPr lang="en-US" altLang="ko-KR" baseline="0" dirty="0" smtClean="0"/>
              <a:t>X &gt;&gt; </a:t>
            </a:r>
            <a:r>
              <a:rPr lang="ko-KR" altLang="en-US" baseline="0" dirty="0" smtClean="0"/>
              <a:t>정확도 손실없이 추가적 압축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69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958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829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398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48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네트워크의 크기가 크다 </a:t>
            </a:r>
            <a:r>
              <a:rPr lang="en-US" altLang="ko-KR" dirty="0" smtClean="0"/>
              <a:t>&gt;&gt;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단순히 용량만 </a:t>
            </a:r>
            <a:r>
              <a:rPr lang="ko-KR" altLang="en-US" baseline="0" dirty="0" err="1" smtClean="0"/>
              <a:t>큰게</a:t>
            </a:r>
            <a:r>
              <a:rPr lang="ko-KR" altLang="en-US" baseline="0" dirty="0" smtClean="0"/>
              <a:t> 문제가 아님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에너지 소비도 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069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103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연결관계</a:t>
            </a:r>
            <a:r>
              <a:rPr lang="ko-KR" altLang="en-US" dirty="0" smtClean="0"/>
              <a:t> 많이 사라짐</a:t>
            </a:r>
            <a:endParaRPr lang="en-US" altLang="ko-KR" dirty="0" smtClean="0"/>
          </a:p>
          <a:p>
            <a:r>
              <a:rPr lang="ko-KR" altLang="en-US" dirty="0" smtClean="0"/>
              <a:t>뉴런 자체가 사라지기도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594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539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누적합</a:t>
            </a:r>
            <a:endParaRPr lang="en-US" altLang="ko-KR" dirty="0" smtClean="0"/>
          </a:p>
          <a:p>
            <a:r>
              <a:rPr lang="en-US" altLang="ko-KR" dirty="0" smtClean="0"/>
              <a:t>n</a:t>
            </a:r>
            <a:r>
              <a:rPr lang="ko-KR" altLang="en-US" dirty="0" smtClean="0"/>
              <a:t>은 행의 수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252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925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개 비트만 사용해서 양자화 수행</a:t>
            </a:r>
            <a:endParaRPr lang="en-US" altLang="ko-KR" dirty="0" smtClean="0"/>
          </a:p>
          <a:p>
            <a:r>
              <a:rPr lang="ko-KR" altLang="en-US" dirty="0" smtClean="0"/>
              <a:t>실제 네트워크에서 같은 색을 대신 사용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988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가까운 값을 </a:t>
            </a:r>
            <a:r>
              <a:rPr lang="en-US" altLang="ko-KR" dirty="0" smtClean="0"/>
              <a:t>cent</a:t>
            </a:r>
          </a:p>
          <a:p>
            <a:r>
              <a:rPr lang="ko-KR" altLang="en-US" dirty="0" smtClean="0"/>
              <a:t>가중치를 공유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226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miC_Tc3xw4c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rxiv.org/pdf/1510.00149.pdf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4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Deep Compression</a:t>
            </a:r>
            <a:br>
              <a:rPr lang="en-US" altLang="ko-KR" sz="4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(Compressing Deep Neural Networks with Pruning, </a:t>
            </a:r>
            <a:br>
              <a:rPr lang="en-US" altLang="ko-KR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Trained Quantization and Huffman Coding)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임세진</a:t>
            </a:r>
            <a:endParaRPr lang="en-US" altLang="ko-KR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https://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youtu.be/miC_Tc3xw4c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 Trained Quantization and Weight Sharing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학습된 </a:t>
            </a:r>
            <a:r>
              <a:rPr lang="ko-KR" altLang="en-US" sz="1800" b="1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양자화와</a:t>
            </a:r>
            <a:r>
              <a:rPr lang="ko-KR" altLang="en-US" sz="18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가중치 공유</a:t>
            </a:r>
            <a:endParaRPr lang="en-US" altLang="ko-KR" sz="1800" b="1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양자화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각 가중치를 표현하기위한 비트의 수를 감소시키는 효과가 있음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사용할 가중치의 개수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k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를 설정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K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개의 가중치를 별도의 메모리에 저장한 후에 이를 공유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K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개의 가중치를 미세조정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(fine-tuning)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함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정확도 최대화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9639300" y="1104900"/>
            <a:ext cx="104775" cy="1428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711" y="3730307"/>
            <a:ext cx="2100101" cy="26006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708" y="4308224"/>
            <a:ext cx="466790" cy="18004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1569" y="4336803"/>
            <a:ext cx="485843" cy="1743318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5160141" y="5117821"/>
            <a:ext cx="41081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008021" y="4710905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K=4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7408914" y="5117821"/>
            <a:ext cx="41081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94413" y="4710905"/>
            <a:ext cx="1439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Fine-tuning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84221" y="3971997"/>
            <a:ext cx="25917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4</a:t>
            </a:r>
            <a:r>
              <a:rPr lang="ko-KR" altLang="en-US" sz="16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개의 </a:t>
            </a:r>
            <a:r>
              <a:rPr lang="en-US" altLang="ko-KR" sz="16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centroid (2bits) </a:t>
            </a:r>
            <a:r>
              <a:rPr lang="ko-KR" altLang="en-US" sz="16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계산</a:t>
            </a:r>
            <a:endParaRPr lang="ko-KR" altLang="en-US" sz="16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744810" y="3973375"/>
            <a:ext cx="19992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4</a:t>
            </a:r>
            <a:r>
              <a:rPr lang="ko-KR" altLang="en-US" sz="16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개의 가중치 업데이트</a:t>
            </a:r>
            <a:endParaRPr lang="ko-KR" altLang="en-US" sz="16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84217" y="6281321"/>
            <a:ext cx="1531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원본 가중치 행렬</a:t>
            </a:r>
            <a:endParaRPr lang="ko-KR" altLang="en-US" sz="16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510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 Trained Quantization and Weight Sharing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4 X 4 (n=16) 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개의 가중치</a:t>
            </a: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K = 4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개의 클러스터</a:t>
            </a: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각 </a:t>
            </a:r>
            <a:r>
              <a:rPr lang="ko-KR" altLang="en-US" sz="20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연결당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비트 수 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(b) = 32bits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9639300" y="1104900"/>
            <a:ext cx="104775" cy="1428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137166" y="1576695"/>
            <a:ext cx="22429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압축률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algn="ctr"/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(Compression Rate)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6412924" y="1613883"/>
            <a:ext cx="492502" cy="402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t="18567"/>
          <a:stretch/>
        </p:blipFill>
        <p:spPr>
          <a:xfrm>
            <a:off x="7408914" y="1132721"/>
            <a:ext cx="2585321" cy="8912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8757" y="2138458"/>
            <a:ext cx="2705478" cy="84784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2247" y="3328777"/>
            <a:ext cx="7110378" cy="3384993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8609872" y="3616564"/>
            <a:ext cx="116961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centroids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9969528" y="2573091"/>
            <a:ext cx="83869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압축 후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9969528" y="2138458"/>
            <a:ext cx="8499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압축 전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8656320" y="2571423"/>
            <a:ext cx="259080" cy="39052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구부러진 연결선 26"/>
          <p:cNvCxnSpPr>
            <a:stCxn id="26" idx="4"/>
            <a:endCxn id="28" idx="1"/>
          </p:cNvCxnSpPr>
          <p:nvPr/>
        </p:nvCxnSpPr>
        <p:spPr>
          <a:xfrm rot="16200000" flipH="1">
            <a:off x="8828156" y="2919652"/>
            <a:ext cx="189527" cy="274118"/>
          </a:xfrm>
          <a:prstGeom prst="curvedConnector2">
            <a:avLst/>
          </a:prstGeom>
          <a:ln w="28575">
            <a:solidFill>
              <a:srgbClr val="2E75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9059978" y="2917532"/>
            <a:ext cx="599844" cy="467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2bit</a:t>
            </a:r>
            <a:endParaRPr lang="en-US" altLang="ko-KR" sz="1400" dirty="0">
              <a:solidFill>
                <a:srgbClr val="0070C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9572625" y="2550703"/>
            <a:ext cx="361315" cy="39052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구부러진 연결선 40"/>
          <p:cNvCxnSpPr>
            <a:stCxn id="40" idx="4"/>
            <a:endCxn id="42" idx="1"/>
          </p:cNvCxnSpPr>
          <p:nvPr/>
        </p:nvCxnSpPr>
        <p:spPr>
          <a:xfrm rot="16200000" flipH="1">
            <a:off x="9821137" y="2873373"/>
            <a:ext cx="189527" cy="325235"/>
          </a:xfrm>
          <a:prstGeom prst="curvedConnector2">
            <a:avLst/>
          </a:prstGeom>
          <a:ln w="28575">
            <a:solidFill>
              <a:srgbClr val="2E75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0078518" y="2896812"/>
            <a:ext cx="1631922" cy="467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Floating point</a:t>
            </a:r>
            <a:endParaRPr lang="en-US" altLang="ko-KR" sz="1400" dirty="0">
              <a:solidFill>
                <a:srgbClr val="0070C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2452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 Trained Quantization and Weight Sharing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가중치 공유 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(Weight Sharing)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를 위한 중심점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(Centroid) 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계산 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: k-means clustering 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알고리즘</a:t>
            </a: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Centroid =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공유 가중치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= </a:t>
            </a:r>
            <a:r>
              <a:rPr lang="ko-KR" altLang="en-US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코드북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(Codebook)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최솟값의 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centroid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를 업데이트하는 과정</a:t>
            </a: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원본 가중치와 유사한 값을 갖는 적절한 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centroid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를 찾을 수 있음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87" y="2466926"/>
            <a:ext cx="5504013" cy="1810208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1470025" y="3556855"/>
            <a:ext cx="361315" cy="39052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구부러진 연결선 29"/>
          <p:cNvCxnSpPr>
            <a:stCxn id="29" idx="4"/>
            <a:endCxn id="31" idx="1"/>
          </p:cNvCxnSpPr>
          <p:nvPr/>
        </p:nvCxnSpPr>
        <p:spPr>
          <a:xfrm rot="5400000">
            <a:off x="1166130" y="3995169"/>
            <a:ext cx="532342" cy="436765"/>
          </a:xfrm>
          <a:prstGeom prst="curvedConnector4">
            <a:avLst>
              <a:gd name="adj1" fmla="val 26151"/>
              <a:gd name="adj2" fmla="val 152339"/>
            </a:avLst>
          </a:prstGeom>
          <a:ln w="28575">
            <a:solidFill>
              <a:srgbClr val="2E75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213918" y="4225806"/>
            <a:ext cx="205056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K</a:t>
            </a:r>
            <a:r>
              <a:rPr lang="ko-KR" altLang="en-US" dirty="0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개의 클러스터 집합</a:t>
            </a:r>
            <a:endParaRPr lang="en-US" altLang="ko-KR" sz="1400" dirty="0">
              <a:solidFill>
                <a:srgbClr val="0070C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364494" y="3134339"/>
            <a:ext cx="361315" cy="39052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구부러진 연결선 32"/>
          <p:cNvCxnSpPr>
            <a:stCxn id="32" idx="4"/>
            <a:endCxn id="34" idx="1"/>
          </p:cNvCxnSpPr>
          <p:nvPr/>
        </p:nvCxnSpPr>
        <p:spPr>
          <a:xfrm rot="16200000" flipH="1">
            <a:off x="4381153" y="3688862"/>
            <a:ext cx="853565" cy="525567"/>
          </a:xfrm>
          <a:prstGeom prst="curvedConnector2">
            <a:avLst/>
          </a:prstGeom>
          <a:ln w="28575">
            <a:solidFill>
              <a:srgbClr val="2E75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5070719" y="4124513"/>
            <a:ext cx="340830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학습데이터</a:t>
            </a:r>
            <a:r>
              <a:rPr lang="ko-KR" altLang="en-US" dirty="0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역할을 하는 원본 가중치</a:t>
            </a:r>
            <a:endParaRPr lang="en-US" altLang="ko-KR" sz="1400" dirty="0">
              <a:solidFill>
                <a:srgbClr val="0070C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246470" y="3743973"/>
            <a:ext cx="972240" cy="390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구부러진 연결선 43"/>
          <p:cNvCxnSpPr>
            <a:stCxn id="43" idx="4"/>
            <a:endCxn id="45" idx="1"/>
          </p:cNvCxnSpPr>
          <p:nvPr/>
        </p:nvCxnSpPr>
        <p:spPr>
          <a:xfrm rot="16200000" flipH="1">
            <a:off x="3419534" y="4447553"/>
            <a:ext cx="876012" cy="249901"/>
          </a:xfrm>
          <a:prstGeom prst="curved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982491" y="4756594"/>
            <a:ext cx="295305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각 클러스터에 포함되는 가중치</a:t>
            </a:r>
            <a:endParaRPr lang="en-US" altLang="ko-KR" sz="1400" dirty="0">
              <a:solidFill>
                <a:srgbClr val="7030A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851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 Trained Quantization and Weight Sharing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K-means Clustering </a:t>
            </a:r>
            <a:r>
              <a:rPr lang="ko-KR" altLang="en-US" sz="18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알고리즘</a:t>
            </a:r>
            <a:endParaRPr lang="en-US" altLang="ko-KR" sz="1800" b="1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 k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개의 중심점을 초기화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각 데이터는 가장 가까운 중심점을 기준으로 클러스터 구성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K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개 클러스터의 중심점 값 조정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중심점이 수렴할 때까지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2) 3)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과정 반복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9639300" y="1104900"/>
            <a:ext cx="104775" cy="1428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44239"/>
          <a:stretch/>
        </p:blipFill>
        <p:spPr>
          <a:xfrm>
            <a:off x="636450" y="4019747"/>
            <a:ext cx="10482124" cy="256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9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 Trained Quantization and Weight Sharing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centroid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갱신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보다 높은 정확도의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centroid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값 획득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9639300" y="1104900"/>
            <a:ext cx="104775" cy="1428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2513"/>
          <a:stretch/>
        </p:blipFill>
        <p:spPr>
          <a:xfrm>
            <a:off x="2283670" y="1656522"/>
            <a:ext cx="7624660" cy="506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7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04. Huffman Encoding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허프만</a:t>
            </a:r>
            <a:r>
              <a:rPr lang="ko-KR" altLang="en-US" sz="18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부호화 </a:t>
            </a:r>
            <a:r>
              <a:rPr lang="en-US" altLang="ko-KR" sz="18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800" b="1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무손실</a:t>
            </a:r>
            <a:r>
              <a:rPr lang="ko-KR" altLang="en-US" sz="18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데이터 압축 알고리즘</a:t>
            </a:r>
            <a:r>
              <a:rPr lang="en-US" altLang="ko-KR" sz="18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특정한 중심점이 많이 등장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(biased distribution)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가변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길이 부호화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(Variable-length </a:t>
            </a:r>
            <a:r>
              <a:rPr lang="en-US" altLang="ko-KR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codewords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 :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많이 등장하는 심볼에 적은 비트 할당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9639300" y="1104900"/>
            <a:ext cx="104775" cy="1428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246" y="3638999"/>
            <a:ext cx="9405713" cy="2618926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4260409" y="3881644"/>
            <a:ext cx="234011" cy="23891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구부러진 연결선 7"/>
          <p:cNvCxnSpPr>
            <a:stCxn id="7" idx="4"/>
            <a:endCxn id="9" idx="1"/>
          </p:cNvCxnSpPr>
          <p:nvPr/>
        </p:nvCxnSpPr>
        <p:spPr>
          <a:xfrm rot="5400000" flipH="1" flipV="1">
            <a:off x="4612570" y="2947340"/>
            <a:ext cx="938058" cy="1408369"/>
          </a:xfrm>
          <a:prstGeom prst="curvedConnector4">
            <a:avLst>
              <a:gd name="adj1" fmla="val -24369"/>
              <a:gd name="adj2" fmla="val 54154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785784" y="2948553"/>
            <a:ext cx="2743059" cy="467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많이 사용되는 가중치가 존재</a:t>
            </a:r>
            <a:endParaRPr lang="en-US" altLang="ko-KR" sz="1400" dirty="0">
              <a:solidFill>
                <a:srgbClr val="7030A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5327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04. Huffman Encoding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허프만</a:t>
            </a:r>
            <a:r>
              <a:rPr lang="ko-KR" altLang="en-US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부호화 </a:t>
            </a:r>
            <a:r>
              <a:rPr lang="en-US" altLang="ko-KR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000" b="1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무손실</a:t>
            </a:r>
            <a:r>
              <a:rPr lang="ko-KR" altLang="en-US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데이터 압축 알고리즘</a:t>
            </a:r>
            <a:r>
              <a:rPr lang="en-US" altLang="ko-KR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9639300" y="1104900"/>
            <a:ext cx="104775" cy="1428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허프만 코드 (Huffman Code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3620165"/>
            <a:ext cx="7377452" cy="323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261202" y="1247775"/>
            <a:ext cx="1418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rgbClr val="7030A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abc</a:t>
            </a:r>
            <a:r>
              <a:rPr lang="ko-KR" altLang="en-US" dirty="0" smtClean="0">
                <a:solidFill>
                  <a:srgbClr val="7030A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코드화</a:t>
            </a:r>
            <a:endParaRPr lang="ko-KR" altLang="en-US" dirty="0">
              <a:solidFill>
                <a:srgbClr val="7030A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59686" y="2258414"/>
            <a:ext cx="21082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7030A0"/>
                </a:solidFill>
              </a:rPr>
              <a:t>000001010 (9 bits)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7030A0"/>
                </a:solidFill>
              </a:rPr>
              <a:t>0101100 (7 </a:t>
            </a:r>
            <a:r>
              <a:rPr lang="en-US" altLang="ko-KR" dirty="0">
                <a:solidFill>
                  <a:srgbClr val="7030A0"/>
                </a:solidFill>
              </a:rPr>
              <a:t>bits</a:t>
            </a:r>
            <a:r>
              <a:rPr lang="en-US" altLang="ko-KR" dirty="0" smtClean="0">
                <a:solidFill>
                  <a:srgbClr val="7030A0"/>
                </a:solidFill>
              </a:rPr>
              <a:t>)</a:t>
            </a:r>
            <a:endParaRPr lang="ko-KR" altLang="en-US" dirty="0">
              <a:solidFill>
                <a:srgbClr val="7030A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989" y="1911302"/>
            <a:ext cx="8533697" cy="161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05. </a:t>
            </a:r>
            <a:r>
              <a:rPr lang="ko-KR" altLang="en-US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실험결과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Deep Compression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을 사용하여 </a:t>
            </a:r>
            <a:r>
              <a:rPr lang="ko-KR" altLang="en-US" sz="20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딥러닝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네트워크의 용량을 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35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배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~49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배까지 압축 가능</a:t>
            </a: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압축을 해도 정확도는 거의 그대로 유지 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성능 우수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9639300" y="1104900"/>
            <a:ext cx="104775" cy="1428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595456" y="2820881"/>
            <a:ext cx="8701482" cy="3142598"/>
            <a:chOff x="614796" y="2661855"/>
            <a:chExt cx="10962407" cy="342089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796" y="2661855"/>
              <a:ext cx="10962407" cy="3420893"/>
            </a:xfrm>
            <a:prstGeom prst="rect">
              <a:avLst/>
            </a:prstGeom>
          </p:spPr>
        </p:pic>
        <p:sp>
          <p:nvSpPr>
            <p:cNvPr id="7" name="왼쪽으로 구부러진 화살표 6"/>
            <p:cNvSpPr/>
            <p:nvPr/>
          </p:nvSpPr>
          <p:spPr>
            <a:xfrm>
              <a:off x="9356035" y="5473148"/>
              <a:ext cx="190500" cy="384313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330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05. </a:t>
            </a:r>
            <a:r>
              <a:rPr lang="ko-KR" altLang="en-US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실험결과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Pruning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Quantization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을 함께 사용할 때 가장 성능이 우수</a:t>
            </a: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기법들을 개별적으로 사용할 때보다 압축 성능이 훨씬 좋음</a:t>
            </a: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복잡한 </a:t>
            </a:r>
            <a:r>
              <a:rPr lang="ko-KR" altLang="en-US" sz="20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딥러닝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네트워크 모델을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모바일 앱에서 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사용할 수 있게 해줌</a:t>
            </a: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9639300" y="1104900"/>
            <a:ext cx="104775" cy="1428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362" y="2889232"/>
            <a:ext cx="8055821" cy="363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9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01. 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Deep Compression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필요한 이유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02. Network Pruning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03. Trained Quantization and Weight Sharing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04. Huffman Encoding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66102" y="6215802"/>
            <a:ext cx="5223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논문 링크 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: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  <a:hlinkClick r:id="rId2"/>
              </a:rPr>
              <a:t>https://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  <a:hlinkClick r:id="rId2"/>
              </a:rPr>
              <a:t>arxiv.org/pdf/1510.00149.pdf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71" y="5296621"/>
            <a:ext cx="10286271" cy="827533"/>
          </a:xfrm>
          <a:prstGeom prst="rect">
            <a:avLst/>
          </a:prstGeom>
        </p:spPr>
      </p:pic>
      <p:sp>
        <p:nvSpPr>
          <p:cNvPr id="11" name="텍스트 개체 틀 4"/>
          <p:cNvSpPr txBox="1">
            <a:spLocks/>
          </p:cNvSpPr>
          <p:nvPr/>
        </p:nvSpPr>
        <p:spPr>
          <a:xfrm>
            <a:off x="1055593" y="5345381"/>
            <a:ext cx="10071849" cy="718952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05.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실험 결과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 Deep Compression</a:t>
            </a:r>
            <a:r>
              <a:rPr lang="ko-KR" altLang="en-US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 필요한 이유</a:t>
            </a:r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모바일 환경에서의 </a:t>
            </a:r>
            <a:r>
              <a:rPr lang="ko-KR" altLang="en-US" sz="2400" b="1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딥러닝</a:t>
            </a:r>
            <a:r>
              <a:rPr lang="ko-KR" altLang="en-US" sz="24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기술</a:t>
            </a:r>
            <a:endParaRPr lang="en-US" altLang="ko-KR" sz="2400" b="1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모바일 환경에서 </a:t>
            </a:r>
            <a:r>
              <a:rPr lang="ko-KR" altLang="en-US" sz="20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딥러닝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기술을 사용하면 개인정보 보호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실시간 처리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네트워크 대역폭 면에서 </a:t>
            </a:r>
            <a:r>
              <a:rPr lang="ko-KR" altLang="en-US" sz="2000" b="1" dirty="0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이점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 있음</a:t>
            </a: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20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딥러닝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모델의 용량이 크기 때문에 모바일 </a:t>
            </a:r>
            <a:r>
              <a:rPr lang="ko-KR" altLang="en-US" sz="20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어플에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20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딥러닝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모델을 그대로 탑재하기</a:t>
            </a:r>
            <a:r>
              <a:rPr lang="ko-KR" altLang="en-US" sz="2000" dirty="0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2000" b="1" dirty="0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부담스러움</a:t>
            </a:r>
            <a:endParaRPr lang="en-US" altLang="ko-KR" sz="2000" b="1" dirty="0" smtClean="0">
              <a:solidFill>
                <a:schemeClr val="accent5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1026" name="Picture 2" descr="삼성 갤럭시Z플립3 유출 이미지 - 조선비즈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0" t="21225" r="4693" b="21689"/>
          <a:stretch/>
        </p:blipFill>
        <p:spPr bwMode="auto">
          <a:xfrm>
            <a:off x="1112706" y="3785140"/>
            <a:ext cx="2552834" cy="278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113" y="4466581"/>
            <a:ext cx="3262967" cy="18333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147" y="4091734"/>
            <a:ext cx="3453089" cy="229787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34128" y="3250708"/>
            <a:ext cx="1949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[Mobile</a:t>
            </a:r>
            <a:r>
              <a:rPr lang="ko-KR" altLang="en-US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환경 예시</a:t>
            </a:r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]</a:t>
            </a:r>
            <a:endParaRPr lang="ko-KR" altLang="en-US" b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2179320" y="2899521"/>
            <a:ext cx="1905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 12"/>
          <p:cNvCxnSpPr>
            <a:endCxn id="14" idx="1"/>
          </p:cNvCxnSpPr>
          <p:nvPr/>
        </p:nvCxnSpPr>
        <p:spPr>
          <a:xfrm rot="5400000">
            <a:off x="3259199" y="3056224"/>
            <a:ext cx="471284" cy="157878"/>
          </a:xfrm>
          <a:prstGeom prst="curvedConnector4">
            <a:avLst>
              <a:gd name="adj1" fmla="val 30408"/>
              <a:gd name="adj2" fmla="val 24479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415902" y="3186139"/>
            <a:ext cx="2999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딥러닝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모델의 에너지 소비 문제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45042" y="3572710"/>
            <a:ext cx="15440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움직이는</a:t>
            </a:r>
            <a:r>
              <a:rPr lang="en-US" altLang="ko-KR" sz="11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1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이동할 수 있는</a:t>
            </a:r>
            <a:endParaRPr lang="ko-KR" altLang="en-US" sz="1100" dirty="0"/>
          </a:p>
        </p:txBody>
      </p:sp>
      <p:sp>
        <p:nvSpPr>
          <p:cNvPr id="17" name="타원 16"/>
          <p:cNvSpPr/>
          <p:nvPr/>
        </p:nvSpPr>
        <p:spPr>
          <a:xfrm>
            <a:off x="647700" y="3257882"/>
            <a:ext cx="792480" cy="34691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15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 Deep Compression</a:t>
            </a:r>
            <a:r>
              <a:rPr lang="ko-KR" altLang="en-US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 필요한 이유</a:t>
            </a:r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딥러닝</a:t>
            </a:r>
            <a:r>
              <a:rPr lang="ko-KR" altLang="en-US" sz="24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모델의 에너지 소비 문제</a:t>
            </a:r>
            <a:endParaRPr lang="en-US" altLang="ko-KR" sz="2400" b="1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큰 </a:t>
            </a:r>
            <a:r>
              <a:rPr lang="ko-KR" altLang="en-US" sz="20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딥러닝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네트워크를 사용할 때 가중치를 인출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(fetch)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하는 과정에서 많은 메모리 대역폭 요구</a:t>
            </a: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20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포워딩을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위해 많은 내적 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(dot product) 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연산 수행</a:t>
            </a: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메모리 접근 시 특히 많은 에너지 소비 발생</a:t>
            </a: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Sol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   </a:t>
            </a:r>
            <a:r>
              <a:rPr lang="ko-KR" altLang="en-US" sz="20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뉴럴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네트워크의 용량 및 에너지 소비량을 줄일 수 있는 </a:t>
            </a:r>
            <a:r>
              <a:rPr lang="en-US" altLang="ko-KR" sz="2000" b="1" dirty="0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Deep Compression</a:t>
            </a: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endParaRPr lang="en-US" altLang="ko-KR" sz="2000" b="1" dirty="0" smtClean="0">
              <a:solidFill>
                <a:schemeClr val="accent5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6440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 Deep Compression</a:t>
            </a:r>
            <a:r>
              <a:rPr lang="ko-KR" altLang="en-US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 필요한 이유</a:t>
            </a:r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Deep Compression </a:t>
            </a:r>
            <a:r>
              <a:rPr lang="ko-KR" altLang="en-US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구성 </a:t>
            </a:r>
            <a:r>
              <a:rPr lang="en-US" altLang="ko-KR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3</a:t>
            </a:r>
            <a:r>
              <a:rPr lang="ko-KR" altLang="en-US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단계의 압축 파이프라인</a:t>
            </a:r>
            <a:endParaRPr lang="en-US" altLang="ko-KR" sz="2000" b="1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가지치기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(Pruning) :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불필요한 연결은 솎아내어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가지치기하여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중요한 연결만 남김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양자화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(Quantization) :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각 가중치를 나타내기 위한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bit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수를 감소시킴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허프만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인</a:t>
            </a:r>
            <a:r>
              <a:rPr lang="ko-KR" altLang="en-US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코딩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(Huffman Encoding) :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자주 등장하는 가중치에 작은 </a:t>
            </a:r>
            <a:r>
              <a:rPr lang="ko-KR" altLang="en-US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코드워드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codeword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할당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704" y="3527224"/>
            <a:ext cx="8512451" cy="3064076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4362450" y="4619625"/>
            <a:ext cx="838200" cy="39052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373905" y="5267325"/>
            <a:ext cx="838200" cy="39052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181028" y="5808140"/>
            <a:ext cx="21002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세 단계 수행 후 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algn="ctr"/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용량이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35-49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배 감소함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7739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Network Pruning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네트워크 가지치기</a:t>
            </a:r>
            <a:endParaRPr lang="en-US" altLang="ko-KR" sz="2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복잡도와 </a:t>
            </a:r>
            <a:r>
              <a:rPr lang="ko-KR" altLang="en-US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과적합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감소에 효과적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정확도 유지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/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증가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일반적인 네트워크 학습 진행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가중치 값이 작은 연결 제거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절대값이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0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에 가까운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남아있는 연결 유지 상태로 가중치 </a:t>
            </a:r>
            <a:r>
              <a:rPr lang="ko-KR" altLang="en-US" sz="1800" dirty="0" err="1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재학습</a:t>
            </a:r>
            <a:endParaRPr lang="en-US" altLang="ko-KR" sz="18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974"/>
          <a:stretch/>
        </p:blipFill>
        <p:spPr>
          <a:xfrm>
            <a:off x="1813580" y="4163754"/>
            <a:ext cx="2141413" cy="222916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707" y="2554441"/>
            <a:ext cx="5949582" cy="321862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452888" y="5455465"/>
            <a:ext cx="1484702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/>
              <a:t>After pruning</a:t>
            </a:r>
            <a:endParaRPr lang="ko-KR" altLang="en-US" sz="1600" b="1" dirty="0"/>
          </a:p>
        </p:txBody>
      </p:sp>
      <p:sp>
        <p:nvSpPr>
          <p:cNvPr id="13" name="직사각형 12"/>
          <p:cNvSpPr/>
          <p:nvPr/>
        </p:nvSpPr>
        <p:spPr>
          <a:xfrm>
            <a:off x="6174554" y="5431176"/>
            <a:ext cx="1654620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/>
              <a:t>Before pruning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0977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Network Pruning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밀집행렬</a:t>
            </a:r>
            <a:r>
              <a:rPr lang="en-US" altLang="ko-KR" sz="24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(Dense Matrix) / </a:t>
            </a:r>
            <a:r>
              <a:rPr lang="ko-KR" altLang="en-US" sz="2400" b="1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희소행렬</a:t>
            </a:r>
            <a:r>
              <a:rPr lang="en-US" altLang="ko-KR" sz="24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(Sparse Matrix)</a:t>
            </a:r>
            <a:endParaRPr lang="en-US" altLang="ko-KR" sz="24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가지치기 수행 결과 </a:t>
            </a:r>
            <a:r>
              <a:rPr lang="ko-KR" altLang="en-US" sz="20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희소행렬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생성</a:t>
            </a:r>
            <a:endParaRPr lang="en-US" altLang="ko-KR" sz="2000" dirty="0" smtClean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 smtClean="0">
                <a:solidFill>
                  <a:srgbClr val="2E75B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Ex) 5X5</a:t>
            </a:r>
            <a:r>
              <a:rPr lang="ko-KR" altLang="en-US" sz="1600" dirty="0" smtClean="0">
                <a:solidFill>
                  <a:srgbClr val="2E75B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의 가중치 행렬에서</a:t>
            </a:r>
            <a:r>
              <a:rPr lang="en-US" altLang="ko-KR" sz="1600" dirty="0" smtClean="0">
                <a:solidFill>
                  <a:srgbClr val="2E75B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olidFill>
                  <a:srgbClr val="2E75B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가중치 값이 </a:t>
            </a:r>
            <a:r>
              <a:rPr lang="en-US" altLang="ko-KR" sz="1600" dirty="0" smtClean="0">
                <a:solidFill>
                  <a:srgbClr val="2E75B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4 </a:t>
            </a:r>
            <a:r>
              <a:rPr lang="ko-KR" altLang="en-US" sz="1600" dirty="0" smtClean="0">
                <a:solidFill>
                  <a:srgbClr val="2E75B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이상인 연결만 남기고 가지치기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696969"/>
              </p:ext>
            </p:extLst>
          </p:nvPr>
        </p:nvGraphicFramePr>
        <p:xfrm>
          <a:off x="2611024" y="3218525"/>
          <a:ext cx="2822365" cy="267289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64473">
                  <a:extLst>
                    <a:ext uri="{9D8B030D-6E8A-4147-A177-3AD203B41FA5}">
                      <a16:colId xmlns:a16="http://schemas.microsoft.com/office/drawing/2014/main" val="2329399564"/>
                    </a:ext>
                  </a:extLst>
                </a:gridCol>
                <a:gridCol w="564473">
                  <a:extLst>
                    <a:ext uri="{9D8B030D-6E8A-4147-A177-3AD203B41FA5}">
                      <a16:colId xmlns:a16="http://schemas.microsoft.com/office/drawing/2014/main" val="3206958912"/>
                    </a:ext>
                  </a:extLst>
                </a:gridCol>
                <a:gridCol w="564473">
                  <a:extLst>
                    <a:ext uri="{9D8B030D-6E8A-4147-A177-3AD203B41FA5}">
                      <a16:colId xmlns:a16="http://schemas.microsoft.com/office/drawing/2014/main" val="2757148969"/>
                    </a:ext>
                  </a:extLst>
                </a:gridCol>
                <a:gridCol w="564473">
                  <a:extLst>
                    <a:ext uri="{9D8B030D-6E8A-4147-A177-3AD203B41FA5}">
                      <a16:colId xmlns:a16="http://schemas.microsoft.com/office/drawing/2014/main" val="2234999214"/>
                    </a:ext>
                  </a:extLst>
                </a:gridCol>
                <a:gridCol w="564473">
                  <a:extLst>
                    <a:ext uri="{9D8B030D-6E8A-4147-A177-3AD203B41FA5}">
                      <a16:colId xmlns:a16="http://schemas.microsoft.com/office/drawing/2014/main" val="1075642895"/>
                    </a:ext>
                  </a:extLst>
                </a:gridCol>
              </a:tblGrid>
              <a:tr h="534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2E75B6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2E75B6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2E75B6"/>
                          </a:solidFill>
                        </a:rPr>
                        <a:t>2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2E75B6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2E75B6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2E75B6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2E75B6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2E75B6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2E75B6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2505"/>
                  </a:ext>
                </a:extLst>
              </a:tr>
              <a:tr h="534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2E75B6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2E75B6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2E75B6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2E75B6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2E75B6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2E75B6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6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2E75B6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2E75B6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33807"/>
                  </a:ext>
                </a:extLst>
              </a:tr>
              <a:tr h="534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5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2E75B6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2E75B6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2E75B6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2E75B6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2E75B6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2E75B6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2E75B6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2E75B6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2515"/>
                  </a:ext>
                </a:extLst>
              </a:tr>
              <a:tr h="534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rgbClr val="2E75B6"/>
                          </a:solidFill>
                        </a:rPr>
                        <a:t>0</a:t>
                      </a:r>
                      <a:endParaRPr lang="ko-KR" altLang="en-US" b="1" dirty="0" smtClean="0">
                        <a:solidFill>
                          <a:srgbClr val="2E75B6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4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2E75B6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2E75B6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2E75B6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2E75B6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6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829707"/>
                  </a:ext>
                </a:extLst>
              </a:tr>
              <a:tr h="534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2E75B6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2E75B6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2E75B6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2E75B6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2E75B6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2E75B6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2E75B6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2E75B6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7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20853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050361"/>
              </p:ext>
            </p:extLst>
          </p:nvPr>
        </p:nvGraphicFramePr>
        <p:xfrm>
          <a:off x="6737972" y="3218524"/>
          <a:ext cx="2822365" cy="267289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64473">
                  <a:extLst>
                    <a:ext uri="{9D8B030D-6E8A-4147-A177-3AD203B41FA5}">
                      <a16:colId xmlns:a16="http://schemas.microsoft.com/office/drawing/2014/main" val="2329399564"/>
                    </a:ext>
                  </a:extLst>
                </a:gridCol>
                <a:gridCol w="564473">
                  <a:extLst>
                    <a:ext uri="{9D8B030D-6E8A-4147-A177-3AD203B41FA5}">
                      <a16:colId xmlns:a16="http://schemas.microsoft.com/office/drawing/2014/main" val="3206958912"/>
                    </a:ext>
                  </a:extLst>
                </a:gridCol>
                <a:gridCol w="564473">
                  <a:extLst>
                    <a:ext uri="{9D8B030D-6E8A-4147-A177-3AD203B41FA5}">
                      <a16:colId xmlns:a16="http://schemas.microsoft.com/office/drawing/2014/main" val="2757148969"/>
                    </a:ext>
                  </a:extLst>
                </a:gridCol>
                <a:gridCol w="564473">
                  <a:extLst>
                    <a:ext uri="{9D8B030D-6E8A-4147-A177-3AD203B41FA5}">
                      <a16:colId xmlns:a16="http://schemas.microsoft.com/office/drawing/2014/main" val="2234999214"/>
                    </a:ext>
                  </a:extLst>
                </a:gridCol>
                <a:gridCol w="564473">
                  <a:extLst>
                    <a:ext uri="{9D8B030D-6E8A-4147-A177-3AD203B41FA5}">
                      <a16:colId xmlns:a16="http://schemas.microsoft.com/office/drawing/2014/main" val="1075642895"/>
                    </a:ext>
                  </a:extLst>
                </a:gridCol>
              </a:tblGrid>
              <a:tr h="534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2505"/>
                  </a:ext>
                </a:extLst>
              </a:tr>
              <a:tr h="534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6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33807"/>
                  </a:ext>
                </a:extLst>
              </a:tr>
              <a:tr h="534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5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2515"/>
                  </a:ext>
                </a:extLst>
              </a:tr>
              <a:tr h="534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4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6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829707"/>
                  </a:ext>
                </a:extLst>
              </a:tr>
              <a:tr h="534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7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20853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5880272" y="4412974"/>
            <a:ext cx="41081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95802" y="3841051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가지치기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26717" y="6023583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원본행렬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332375" y="6028398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가지치기된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행렬</a:t>
            </a:r>
            <a:endParaRPr lang="ko-KR" altLang="en-US" dirty="0"/>
          </a:p>
        </p:txBody>
      </p:sp>
      <p:cxnSp>
        <p:nvCxnSpPr>
          <p:cNvPr id="13" name="구부러진 연결선 12"/>
          <p:cNvCxnSpPr/>
          <p:nvPr/>
        </p:nvCxnSpPr>
        <p:spPr>
          <a:xfrm flipV="1">
            <a:off x="9569092" y="3142551"/>
            <a:ext cx="876256" cy="69850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0454103" y="2800530"/>
            <a:ext cx="1293944" cy="88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더 효율적인 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자료구조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341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Network Pruning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희소구조</a:t>
            </a:r>
            <a:r>
              <a:rPr lang="ko-KR" altLang="en-US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(Sparse Structure) :         </a:t>
            </a:r>
            <a:r>
              <a:rPr lang="en-US" altLang="ko-KR" sz="18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Coordinate </a:t>
            </a:r>
            <a:r>
              <a:rPr lang="en-US" altLang="ko-KR" sz="1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Format (COO</a:t>
            </a:r>
            <a:r>
              <a:rPr lang="en-US" altLang="ko-KR" sz="18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en-US" altLang="ko-KR" sz="18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79491" y="5448865"/>
            <a:ext cx="4225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0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 아닌 원소의 개수가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a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개일 때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3a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만큼의 공간이 요구됨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1848041" y="5869694"/>
            <a:ext cx="2225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Coordinate Format </a:t>
            </a:r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92" y="2903036"/>
            <a:ext cx="5688836" cy="2517103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635594" y="2435151"/>
            <a:ext cx="4650632" cy="467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행렬에 포함된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 아닌 값만 행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/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열 위치 정보 기록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21496" y="1682558"/>
            <a:ext cx="342657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Compressed Sparse Row (CSR)</a:t>
            </a:r>
          </a:p>
        </p:txBody>
      </p:sp>
      <p:sp>
        <p:nvSpPr>
          <p:cNvPr id="29" name="왼쪽 중괄호 28"/>
          <p:cNvSpPr/>
          <p:nvPr/>
        </p:nvSpPr>
        <p:spPr>
          <a:xfrm>
            <a:off x="4153586" y="1437795"/>
            <a:ext cx="267910" cy="539473"/>
          </a:xfrm>
          <a:prstGeom prst="leftBrace">
            <a:avLst>
              <a:gd name="adj1" fmla="val 50341"/>
              <a:gd name="adj2" fmla="val 47646"/>
            </a:avLst>
          </a:prstGeom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486835" y="2415177"/>
            <a:ext cx="303570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Row Pointer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를 이용하여 표현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229211" y="5840969"/>
            <a:ext cx="3676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Compressed Sparse Row </a:t>
            </a:r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Format 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7120368" y="1754462"/>
            <a:ext cx="671535" cy="39052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구부러진 연결선 33"/>
          <p:cNvCxnSpPr>
            <a:stCxn id="32" idx="0"/>
          </p:cNvCxnSpPr>
          <p:nvPr/>
        </p:nvCxnSpPr>
        <p:spPr>
          <a:xfrm rot="5400000" flipH="1" flipV="1">
            <a:off x="7694272" y="1444422"/>
            <a:ext cx="71904" cy="548177"/>
          </a:xfrm>
          <a:prstGeom prst="curvedConnector2">
            <a:avLst/>
          </a:prstGeom>
          <a:ln w="28575">
            <a:solidFill>
              <a:srgbClr val="2E75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8003249" y="1384505"/>
            <a:ext cx="3687228" cy="467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일반적으로 </a:t>
            </a:r>
            <a:r>
              <a:rPr lang="en-US" altLang="ko-KR" dirty="0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CSR</a:t>
            </a:r>
            <a:r>
              <a:rPr lang="ko-KR" altLang="en-US" dirty="0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 더 많이 메모리 절약</a:t>
            </a:r>
            <a:endParaRPr lang="en-US" altLang="ko-KR" sz="1400" dirty="0">
              <a:solidFill>
                <a:srgbClr val="0070C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/>
          <a:srcRect t="7239" b="12556"/>
          <a:stretch/>
        </p:blipFill>
        <p:spPr>
          <a:xfrm>
            <a:off x="6059563" y="2958302"/>
            <a:ext cx="6015945" cy="2445930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9308094" y="5448865"/>
            <a:ext cx="23823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2a + (n+1)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만큼의 공간 요구됨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3457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Network Pruning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Deep Compression</a:t>
            </a:r>
            <a:r>
              <a:rPr lang="ko-KR" altLang="en-US" sz="2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에서는 </a:t>
            </a:r>
            <a:r>
              <a:rPr lang="ko-KR" altLang="en-US" sz="2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희소구조를</a:t>
            </a:r>
            <a:r>
              <a:rPr lang="ko-KR" altLang="en-US" sz="2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저장하기위한 방법을 선택할 수 있음</a:t>
            </a:r>
            <a:endParaRPr lang="en-US" altLang="ko-KR" sz="24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CSR (Compressed Sparse Row)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CSC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(Compressed Sparse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Columns) :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열을 기준으로 압축하는 방식</a:t>
            </a:r>
            <a:endParaRPr lang="en-US" altLang="ko-KR" sz="22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( 2a+n+1 ) </a:t>
            </a:r>
            <a:r>
              <a:rPr lang="ko-KR" altLang="en-US" sz="2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개의 수를 </a:t>
            </a:r>
            <a:r>
              <a:rPr lang="ko-KR" altLang="en-US" sz="2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저장해야함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89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941</Words>
  <Application>Microsoft Office PowerPoint</Application>
  <PresentationFormat>와이드스크린</PresentationFormat>
  <Paragraphs>210</Paragraphs>
  <Slides>19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Wingdings</vt:lpstr>
      <vt:lpstr>함초롬돋움</vt:lpstr>
      <vt:lpstr>나눔스퀘어_ac Bold</vt:lpstr>
      <vt:lpstr>나눔스퀘어_ac ExtraBold</vt:lpstr>
      <vt:lpstr>Arial</vt:lpstr>
      <vt:lpstr>맑은 고딕</vt:lpstr>
      <vt:lpstr>나눔스퀘어_ac</vt:lpstr>
      <vt:lpstr>CryptoCraft 테마</vt:lpstr>
      <vt:lpstr>제목 테마</vt:lpstr>
      <vt:lpstr>Deep Compression (Compressing Deep Neural Networks with Pruning,  Trained Quantization and Huffman Coding)</vt:lpstr>
      <vt:lpstr>PowerPoint 프레젠테이션</vt:lpstr>
      <vt:lpstr>01. Deep Compression이 필요한 이유 </vt:lpstr>
      <vt:lpstr>01. Deep Compression이 필요한 이유 </vt:lpstr>
      <vt:lpstr>01. Deep Compression이 필요한 이유 </vt:lpstr>
      <vt:lpstr>02. Network Pruning</vt:lpstr>
      <vt:lpstr>02. Network Pruning</vt:lpstr>
      <vt:lpstr>02. Network Pruning</vt:lpstr>
      <vt:lpstr>02. Network Pruning</vt:lpstr>
      <vt:lpstr>03. Trained Quantization and Weight Sharing</vt:lpstr>
      <vt:lpstr>03. Trained Quantization and Weight Sharing</vt:lpstr>
      <vt:lpstr>03. Trained Quantization and Weight Sharing</vt:lpstr>
      <vt:lpstr>03. Trained Quantization and Weight Sharing</vt:lpstr>
      <vt:lpstr>03. Trained Quantization and Weight Sharing</vt:lpstr>
      <vt:lpstr>04. Huffman Encoding</vt:lpstr>
      <vt:lpstr>04. Huffman Encoding</vt:lpstr>
      <vt:lpstr>05. 실험결과</vt:lpstr>
      <vt:lpstr>05. 실험결과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user</cp:lastModifiedBy>
  <cp:revision>375</cp:revision>
  <dcterms:created xsi:type="dcterms:W3CDTF">2019-03-05T04:29:07Z</dcterms:created>
  <dcterms:modified xsi:type="dcterms:W3CDTF">2021-09-26T22:38:59Z</dcterms:modified>
</cp:coreProperties>
</file>