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0" r:id="rId5"/>
    <p:sldId id="284" r:id="rId6"/>
    <p:sldId id="281" r:id="rId7"/>
    <p:sldId id="282" r:id="rId8"/>
    <p:sldId id="285" r:id="rId9"/>
    <p:sldId id="283" r:id="rId10"/>
    <p:sldId id="286" r:id="rId11"/>
    <p:sldId id="288" r:id="rId12"/>
    <p:sldId id="287" r:id="rId13"/>
    <p:sldId id="289" r:id="rId14"/>
    <p:sldId id="290" r:id="rId15"/>
    <p:sldId id="291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FFFF"/>
    <a:srgbClr val="EBF5FF"/>
    <a:srgbClr val="F1F8FF"/>
    <a:srgbClr val="FAFBFC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653" autoAdjust="0"/>
  </p:normalViewPr>
  <p:slideViewPr>
    <p:cSldViewPr snapToGrid="0">
      <p:cViewPr varScale="1">
        <p:scale>
          <a:sx n="104" d="100"/>
          <a:sy n="104" d="100"/>
        </p:scale>
        <p:origin x="5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</a:t>
            </a:r>
            <a:r>
              <a:rPr lang="en-US" altLang="ko-KR" dirty="0"/>
              <a:t>clone</a:t>
            </a:r>
            <a:r>
              <a:rPr lang="ko-KR" altLang="en-US" dirty="0"/>
              <a:t>해서 바로 </a:t>
            </a:r>
            <a:r>
              <a:rPr lang="en-US" altLang="ko-KR" dirty="0"/>
              <a:t>push</a:t>
            </a:r>
            <a:r>
              <a:rPr lang="ko-KR" altLang="en-US" dirty="0"/>
              <a:t>하는 방법도 있지만 이 경우</a:t>
            </a:r>
            <a:r>
              <a:rPr lang="en-US" altLang="ko-KR" dirty="0"/>
              <a:t>, </a:t>
            </a:r>
            <a:r>
              <a:rPr lang="ko-KR" altLang="en-US" dirty="0" err="1"/>
              <a:t>상의되지</a:t>
            </a:r>
            <a:r>
              <a:rPr lang="ko-KR" altLang="en-US" dirty="0"/>
              <a:t> 않고 코드가 변경될 수도 있기 때문에 바로 </a:t>
            </a:r>
            <a:r>
              <a:rPr lang="en-US" altLang="ko-KR" dirty="0"/>
              <a:t>Fork</a:t>
            </a:r>
            <a:r>
              <a:rPr lang="ko-KR" altLang="en-US" dirty="0"/>
              <a:t>로 본인의 </a:t>
            </a:r>
            <a:r>
              <a:rPr lang="en-US" altLang="ko-KR" dirty="0"/>
              <a:t>remote</a:t>
            </a:r>
            <a:r>
              <a:rPr lang="ko-KR" altLang="en-US" dirty="0"/>
              <a:t>로 가져와서 </a:t>
            </a:r>
            <a:r>
              <a:rPr lang="en-US" altLang="ko-KR" dirty="0"/>
              <a:t>clone</a:t>
            </a:r>
            <a:r>
              <a:rPr lang="ko-KR" altLang="en-US" dirty="0"/>
              <a:t>하고 </a:t>
            </a:r>
            <a:r>
              <a:rPr lang="en-US" altLang="ko-KR" dirty="0"/>
              <a:t>push</a:t>
            </a:r>
            <a:r>
              <a:rPr lang="ko-KR" altLang="en-US" dirty="0"/>
              <a:t>하는 방법 주로 사용함</a:t>
            </a:r>
            <a:r>
              <a:rPr lang="en-US" altLang="ko-KR" dirty="0"/>
              <a:t>. </a:t>
            </a:r>
            <a:r>
              <a:rPr lang="ko-KR" altLang="en-US" dirty="0"/>
              <a:t>이 후 확실하게 이 코드가 맞다고 생각되면 </a:t>
            </a:r>
            <a:r>
              <a:rPr lang="en-US" altLang="ko-KR" dirty="0"/>
              <a:t>merge request</a:t>
            </a:r>
            <a:r>
              <a:rPr lang="ko-KR" altLang="en-US" dirty="0"/>
              <a:t>해서 </a:t>
            </a:r>
            <a:r>
              <a:rPr lang="en-US" altLang="ko-KR" dirty="0"/>
              <a:t>“</a:t>
            </a:r>
            <a:r>
              <a:rPr lang="ko-KR" altLang="en-US" dirty="0"/>
              <a:t>새로 작업한 것을 확인하고 프로젝트에 반영해달라</a:t>
            </a:r>
            <a:r>
              <a:rPr lang="en-US" altLang="ko-KR" dirty="0"/>
              <a:t>＂</a:t>
            </a:r>
            <a:r>
              <a:rPr lang="ko-KR" altLang="en-US" dirty="0"/>
              <a:t>고 요청함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9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Fork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하면 그대로 복사해온 것이기 때문에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Fork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해온 </a:t>
            </a:r>
            <a:r>
              <a:rPr lang="en-US" altLang="ko-KR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 이름과 본인의 </a:t>
            </a:r>
            <a:r>
              <a:rPr lang="en-US" altLang="ko-KR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 이름은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origin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으로 같음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 둘을 구분하기 위하여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Fork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해온 </a:t>
            </a:r>
            <a:r>
              <a:rPr lang="en-US" altLang="ko-KR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저장소를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upstream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이라 부름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Fork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하면 그대로 복사해온 것이기 때문에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Fork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해온 </a:t>
            </a:r>
            <a:r>
              <a:rPr lang="en-US" altLang="ko-KR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 이름과 본인의 </a:t>
            </a:r>
            <a:r>
              <a:rPr lang="en-US" altLang="ko-KR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 이름은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origin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으로 같음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 둘을 구분하기 위하여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Fork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해온 </a:t>
            </a:r>
            <a:r>
              <a:rPr lang="en-US" altLang="ko-KR" sz="12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저장소를 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upstream</a:t>
            </a:r>
            <a:r>
              <a:rPr lang="ko-KR" altLang="en-US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이라 부름</a:t>
            </a:r>
            <a:r>
              <a:rPr lang="en-US" altLang="ko-KR" sz="12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57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pull vs clone</a:t>
            </a:r>
          </a:p>
          <a:p>
            <a:r>
              <a:rPr lang="en-US" altLang="ko-KR" dirty="0"/>
              <a:t>pull</a:t>
            </a:r>
            <a:r>
              <a:rPr lang="ko-KR" altLang="en-US" dirty="0"/>
              <a:t>은 폴더 생성은 되지 않고</a:t>
            </a:r>
            <a:r>
              <a:rPr lang="en-US" altLang="ko-KR" dirty="0"/>
              <a:t>, clone</a:t>
            </a:r>
            <a:r>
              <a:rPr lang="ko-KR" altLang="en-US" dirty="0"/>
              <a:t>은 폴더 생성됨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0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173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j0rQ5uoxW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Git (2)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https://youtu.be/Aj0rQ5uoxWs</a:t>
            </a:r>
            <a:r>
              <a:rPr lang="en-US" altLang="ko-KR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**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Pull Request template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만들기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75A9358-25E5-43B0-9A73-0E594E562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52401"/>
            <a:ext cx="10187901" cy="39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Create new file &gt; pull_request_template.md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작성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AB6F0CE-7D20-412A-8430-ADF9F4AF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32" y="1951134"/>
            <a:ext cx="4532365" cy="4057274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9D1EA09-C16F-4075-9158-F018A36E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77" y="2036483"/>
            <a:ext cx="50958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협업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(7)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검토 및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merge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F3801D1-FA5F-4493-A11F-5612F94B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3" y="1588326"/>
            <a:ext cx="5527598" cy="2504788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1EF2548-4CF9-44F4-B22F-1A30D8FFD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822" y="1142011"/>
            <a:ext cx="2046459" cy="446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1. Pull requests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BA90322-6D80-43B8-A4BD-B9BF24647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25" y="1625248"/>
            <a:ext cx="5936083" cy="2358354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5C2F94E-C599-4E52-8C4A-D24133B4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13" y="4776461"/>
            <a:ext cx="5204912" cy="18014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6D1874-06F2-4F98-8E9D-175FEDB24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729" y="5114655"/>
            <a:ext cx="5325979" cy="930371"/>
          </a:xfrm>
          <a:prstGeom prst="rect">
            <a:avLst/>
          </a:prstGeom>
        </p:spPr>
      </p:pic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CF7661F8-750A-46BF-9D2A-64AFD9E08BE3}"/>
              </a:ext>
            </a:extLst>
          </p:cNvPr>
          <p:cNvSpPr txBox="1">
            <a:spLocks/>
          </p:cNvSpPr>
          <p:nvPr/>
        </p:nvSpPr>
        <p:spPr>
          <a:xfrm>
            <a:off x="7507420" y="1141022"/>
            <a:ext cx="3143963" cy="446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2. Click Merge pull request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8D15EF76-5AE7-4F1C-A336-6273361EBBD0}"/>
              </a:ext>
            </a:extLst>
          </p:cNvPr>
          <p:cNvSpPr txBox="1">
            <a:spLocks/>
          </p:cNvSpPr>
          <p:nvPr/>
        </p:nvSpPr>
        <p:spPr>
          <a:xfrm>
            <a:off x="1624593" y="4453792"/>
            <a:ext cx="3143963" cy="44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3. Click Conform merge</a:t>
            </a: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489B9B4B-7F13-407D-940A-EBA2C5E1AF2F}"/>
              </a:ext>
            </a:extLst>
          </p:cNvPr>
          <p:cNvSpPr txBox="1">
            <a:spLocks/>
          </p:cNvSpPr>
          <p:nvPr/>
        </p:nvSpPr>
        <p:spPr>
          <a:xfrm>
            <a:off x="1624592" y="4225635"/>
            <a:ext cx="3143963" cy="44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※ merge</a:t>
            </a:r>
            <a:r>
              <a:rPr lang="ko-KR" altLang="en-US" sz="1400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는 관리자만 가능한 작업</a:t>
            </a:r>
            <a:endParaRPr lang="en-US" altLang="ko-KR" sz="1400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80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01DAB0-806A-45FC-B5D9-809785AD956B}"/>
              </a:ext>
            </a:extLst>
          </p:cNvPr>
          <p:cNvSpPr/>
          <p:nvPr/>
        </p:nvSpPr>
        <p:spPr>
          <a:xfrm>
            <a:off x="819212" y="1615755"/>
            <a:ext cx="756928" cy="2852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8B1B8FF-7486-4466-8464-565F05E5DB94}"/>
              </a:ext>
            </a:extLst>
          </p:cNvPr>
          <p:cNvSpPr/>
          <p:nvPr/>
        </p:nvSpPr>
        <p:spPr>
          <a:xfrm>
            <a:off x="7787281" y="1231792"/>
            <a:ext cx="3975594" cy="270253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협업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(8) repository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동기화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-1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419AE66-7790-47B3-B171-1C49F9FF1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629085"/>
            <a:ext cx="8623023" cy="762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fetch upstream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upstream(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협업 </a:t>
            </a:r>
            <a:r>
              <a:rPr lang="en-US" altLang="ko-KR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원본 소스코드를 로컬로 가져옴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D95ED9E-5E7E-4020-A86D-0FE49082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2490787"/>
            <a:ext cx="6943725" cy="1876425"/>
          </a:xfrm>
          <a:prstGeom prst="rect">
            <a:avLst/>
          </a:prstGeom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57535B30-721D-4BFC-96A0-C5271FEDC699}"/>
              </a:ext>
            </a:extLst>
          </p:cNvPr>
          <p:cNvSpPr txBox="1">
            <a:spLocks/>
          </p:cNvSpPr>
          <p:nvPr/>
        </p:nvSpPr>
        <p:spPr>
          <a:xfrm>
            <a:off x="411920" y="4466750"/>
            <a:ext cx="8623023" cy="394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checkout main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52D721DE-1370-4BC2-9788-4BFCDA0B8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0" y="4960296"/>
            <a:ext cx="6867525" cy="914400"/>
          </a:xfrm>
          <a:prstGeom prst="rect">
            <a:avLst/>
          </a:prstGeom>
        </p:spPr>
      </p:pic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DAB0B373-2B01-4A85-80FF-EE7641F1D4DE}"/>
              </a:ext>
            </a:extLst>
          </p:cNvPr>
          <p:cNvSpPr txBox="1">
            <a:spLocks/>
          </p:cNvSpPr>
          <p:nvPr/>
        </p:nvSpPr>
        <p:spPr>
          <a:xfrm>
            <a:off x="7804486" y="1231793"/>
            <a:ext cx="3975594" cy="280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fetch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원격 저장소에서 코드를 받아오는 작업만 함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(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자동 병합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X)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연결된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remote repository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코드를 받아와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(fetch)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자동으로 병합하여 줌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(merge)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clone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지정한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remote repository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코드를 받아와 자동으로 병합하여 줌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308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Git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협업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(8) repository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동기화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-2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12841-7002-49E8-B7A2-C6D2F7786A47}"/>
              </a:ext>
            </a:extLst>
          </p:cNvPr>
          <p:cNvSpPr txBox="1">
            <a:spLocks/>
          </p:cNvSpPr>
          <p:nvPr/>
        </p:nvSpPr>
        <p:spPr>
          <a:xfrm>
            <a:off x="2397129" y="1327490"/>
            <a:ext cx="8623023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merge upstream/main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upstream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local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repository(main)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merge </a:t>
            </a:r>
            <a:r>
              <a:rPr lang="ko-KR" altLang="en-US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시켜줌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5BB85AC8-6EFF-4701-91A9-F12DC8A9B5E3}"/>
              </a:ext>
            </a:extLst>
          </p:cNvPr>
          <p:cNvSpPr txBox="1">
            <a:spLocks/>
          </p:cNvSpPr>
          <p:nvPr/>
        </p:nvSpPr>
        <p:spPr>
          <a:xfrm>
            <a:off x="2397129" y="4150563"/>
            <a:ext cx="8623023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push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원격저장소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origin repository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반영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65DFF38-9EA6-4405-A49D-C265F055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310647"/>
            <a:ext cx="6848475" cy="157162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9129D51-D86F-4F68-8D8B-CA7AAD09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87" y="5150379"/>
            <a:ext cx="6800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Git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협업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(8) repository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동기화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40DF315-D291-4AD2-88E9-36D095DB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00" y="3573079"/>
            <a:ext cx="4124325" cy="215265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650BBFCB-8D37-498C-BA99-8A72194F6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261" y="3425441"/>
            <a:ext cx="4333875" cy="2447925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FA31F649-80F6-42EC-A84B-E7919830D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24152" y="5873365"/>
            <a:ext cx="2042522" cy="446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 '</a:t>
            </a:r>
            <a:r>
              <a:rPr lang="en-US" altLang="ko-KR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yujin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'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B9C3057-A38F-46E9-92AA-755F6BE9CAF0}"/>
              </a:ext>
            </a:extLst>
          </p:cNvPr>
          <p:cNvSpPr txBox="1">
            <a:spLocks/>
          </p:cNvSpPr>
          <p:nvPr/>
        </p:nvSpPr>
        <p:spPr>
          <a:xfrm>
            <a:off x="7645990" y="5873365"/>
            <a:ext cx="3062116" cy="44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 'main’ 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병합됨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D9CE38-5296-49A6-BB61-2FB44619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325" y="1102712"/>
            <a:ext cx="4711350" cy="223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F3611818-A1B9-462B-BA3F-F67454C59FC1}"/>
              </a:ext>
            </a:extLst>
          </p:cNvPr>
          <p:cNvSpPr txBox="1">
            <a:spLocks/>
          </p:cNvSpPr>
          <p:nvPr/>
        </p:nvSpPr>
        <p:spPr>
          <a:xfrm>
            <a:off x="6354929" y="3071083"/>
            <a:ext cx="3747582" cy="446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출처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https://deepinsight.tistory.com/167</a:t>
            </a:r>
          </a:p>
        </p:txBody>
      </p:sp>
    </p:spTree>
    <p:extLst>
      <p:ext uri="{BB962C8B-B14F-4D97-AF65-F5344CB8AC3E}">
        <p14:creationId xmlns:p14="http://schemas.microsoft.com/office/powerpoint/2010/main" val="3125370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r>
              <a:rPr lang="ko-KR" altLang="en-US" dirty="0"/>
              <a:t>와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협업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7E6E6">
                      <a:lumMod val="2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–  (1)~(8)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5C9661-B9C3-40C2-A224-3A9E59E02F1E}"/>
              </a:ext>
            </a:extLst>
          </p:cNvPr>
          <p:cNvSpPr/>
          <p:nvPr/>
        </p:nvSpPr>
        <p:spPr>
          <a:xfrm>
            <a:off x="857282" y="3429000"/>
            <a:ext cx="10676770" cy="23664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Branch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와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merge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9A6DA241-A78C-4E32-810F-B4AF360FA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6033" y="1740659"/>
            <a:ext cx="5557895" cy="76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특정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가리키는 일종의 포인터</a:t>
            </a:r>
          </a:p>
          <a:p>
            <a:pPr marL="0" indent="0"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branch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담긴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중 가장 마지막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가리킴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DA8ACA31-C7D6-40F0-B020-055279FCADDC}"/>
              </a:ext>
            </a:extLst>
          </p:cNvPr>
          <p:cNvSpPr txBox="1">
            <a:spLocks/>
          </p:cNvSpPr>
          <p:nvPr/>
        </p:nvSpPr>
        <p:spPr>
          <a:xfrm>
            <a:off x="128401" y="1284865"/>
            <a:ext cx="3146527" cy="466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브랜치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(Branch)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8301C12-0F5D-490B-98FC-F6B6CBC098B3}"/>
              </a:ext>
            </a:extLst>
          </p:cNvPr>
          <p:cNvGrpSpPr/>
          <p:nvPr/>
        </p:nvGrpSpPr>
        <p:grpSpPr>
          <a:xfrm>
            <a:off x="1194127" y="4159923"/>
            <a:ext cx="3981940" cy="2245246"/>
            <a:chOff x="814138" y="3216200"/>
            <a:chExt cx="3981940" cy="2245246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29FE4E9-508D-43C6-A988-20E4BCB2119E}"/>
                </a:ext>
              </a:extLst>
            </p:cNvPr>
            <p:cNvCxnSpPr>
              <a:cxnSpLocks/>
              <a:stCxn id="62" idx="3"/>
              <a:endCxn id="65" idx="1"/>
            </p:cNvCxnSpPr>
            <p:nvPr/>
          </p:nvCxnSpPr>
          <p:spPr>
            <a:xfrm>
              <a:off x="3351767" y="4525521"/>
              <a:ext cx="770369" cy="71265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E242429-29C0-4315-8029-D318E15C495D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 flipV="1">
              <a:off x="3351767" y="3768496"/>
              <a:ext cx="770369" cy="75702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484DD9C-DF6A-47CC-AB5F-D61C0F21643C}"/>
                </a:ext>
              </a:extLst>
            </p:cNvPr>
            <p:cNvCxnSpPr>
              <a:cxnSpLocks/>
              <a:stCxn id="57" idx="1"/>
              <a:endCxn id="61" idx="3"/>
            </p:cNvCxnSpPr>
            <p:nvPr/>
          </p:nvCxnSpPr>
          <p:spPr>
            <a:xfrm>
              <a:off x="814138" y="4466762"/>
              <a:ext cx="2550008" cy="0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6F8A750-FFF2-4552-9EB4-31C22CC95640}"/>
                </a:ext>
              </a:extLst>
            </p:cNvPr>
            <p:cNvSpPr/>
            <p:nvPr/>
          </p:nvSpPr>
          <p:spPr>
            <a:xfrm>
              <a:off x="814138" y="4243490"/>
              <a:ext cx="577516" cy="44654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텍스트 개체 틀 2">
              <a:extLst>
                <a:ext uri="{FF2B5EF4-FFF2-40B4-BE49-F238E27FC236}">
                  <a16:creationId xmlns:a16="http://schemas.microsoft.com/office/drawing/2014/main" id="{C428BADC-907A-4E9F-8536-503382D4DCA9}"/>
                </a:ext>
              </a:extLst>
            </p:cNvPr>
            <p:cNvSpPr txBox="1">
              <a:spLocks/>
            </p:cNvSpPr>
            <p:nvPr/>
          </p:nvSpPr>
          <p:spPr>
            <a:xfrm>
              <a:off x="826517" y="4361009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C1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8A750C-4501-41E5-A651-4BAD564C35F1}"/>
                </a:ext>
              </a:extLst>
            </p:cNvPr>
            <p:cNvSpPr/>
            <p:nvPr/>
          </p:nvSpPr>
          <p:spPr>
            <a:xfrm>
              <a:off x="1784519" y="4243490"/>
              <a:ext cx="577516" cy="44654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텍스트 개체 틀 2">
              <a:extLst>
                <a:ext uri="{FF2B5EF4-FFF2-40B4-BE49-F238E27FC236}">
                  <a16:creationId xmlns:a16="http://schemas.microsoft.com/office/drawing/2014/main" id="{2020BFD1-51D0-47DF-AB06-60D6F6EA88B1}"/>
                </a:ext>
              </a:extLst>
            </p:cNvPr>
            <p:cNvSpPr txBox="1">
              <a:spLocks/>
            </p:cNvSpPr>
            <p:nvPr/>
          </p:nvSpPr>
          <p:spPr>
            <a:xfrm>
              <a:off x="1796898" y="4361009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C2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84331F3-6CFA-4007-9FB9-CBEDC6794AB7}"/>
                </a:ext>
              </a:extLst>
            </p:cNvPr>
            <p:cNvSpPr/>
            <p:nvPr/>
          </p:nvSpPr>
          <p:spPr>
            <a:xfrm>
              <a:off x="2786630" y="4243490"/>
              <a:ext cx="577516" cy="44654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텍스트 개체 틀 2">
              <a:extLst>
                <a:ext uri="{FF2B5EF4-FFF2-40B4-BE49-F238E27FC236}">
                  <a16:creationId xmlns:a16="http://schemas.microsoft.com/office/drawing/2014/main" id="{D7E9A739-58A9-42D5-A9AB-F27A5A76F32E}"/>
                </a:ext>
              </a:extLst>
            </p:cNvPr>
            <p:cNvSpPr txBox="1">
              <a:spLocks/>
            </p:cNvSpPr>
            <p:nvPr/>
          </p:nvSpPr>
          <p:spPr>
            <a:xfrm>
              <a:off x="2799009" y="4361009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C3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45406CE-EE8B-4462-BB0A-CC8B7994A91C}"/>
                </a:ext>
              </a:extLst>
            </p:cNvPr>
            <p:cNvSpPr/>
            <p:nvPr/>
          </p:nvSpPr>
          <p:spPr>
            <a:xfrm>
              <a:off x="4122136" y="3545224"/>
              <a:ext cx="577516" cy="446543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텍스트 개체 틀 2">
              <a:extLst>
                <a:ext uri="{FF2B5EF4-FFF2-40B4-BE49-F238E27FC236}">
                  <a16:creationId xmlns:a16="http://schemas.microsoft.com/office/drawing/2014/main" id="{7097535B-B729-4E90-8A01-562D2B50BDA3}"/>
                </a:ext>
              </a:extLst>
            </p:cNvPr>
            <p:cNvSpPr txBox="1">
              <a:spLocks/>
            </p:cNvSpPr>
            <p:nvPr/>
          </p:nvSpPr>
          <p:spPr>
            <a:xfrm>
              <a:off x="4134515" y="3662743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C4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14BD2A7-903D-4490-829B-0DA6C7846F91}"/>
                </a:ext>
              </a:extLst>
            </p:cNvPr>
            <p:cNvSpPr/>
            <p:nvPr/>
          </p:nvSpPr>
          <p:spPr>
            <a:xfrm>
              <a:off x="4122136" y="5014903"/>
              <a:ext cx="577516" cy="44654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텍스트 개체 틀 2">
              <a:extLst>
                <a:ext uri="{FF2B5EF4-FFF2-40B4-BE49-F238E27FC236}">
                  <a16:creationId xmlns:a16="http://schemas.microsoft.com/office/drawing/2014/main" id="{5A179EA3-8C43-4FAE-B28C-B28985876361}"/>
                </a:ext>
              </a:extLst>
            </p:cNvPr>
            <p:cNvSpPr txBox="1">
              <a:spLocks/>
            </p:cNvSpPr>
            <p:nvPr/>
          </p:nvSpPr>
          <p:spPr>
            <a:xfrm>
              <a:off x="4134515" y="5132422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A1</a:t>
              </a:r>
            </a:p>
          </p:txBody>
        </p:sp>
        <p:sp>
          <p:nvSpPr>
            <p:cNvPr id="69" name="텍스트 개체 틀 2">
              <a:extLst>
                <a:ext uri="{FF2B5EF4-FFF2-40B4-BE49-F238E27FC236}">
                  <a16:creationId xmlns:a16="http://schemas.microsoft.com/office/drawing/2014/main" id="{8B9F1984-A5D9-4785-89FF-90061DEEF6B3}"/>
                </a:ext>
              </a:extLst>
            </p:cNvPr>
            <p:cNvSpPr txBox="1">
              <a:spLocks/>
            </p:cNvSpPr>
            <p:nvPr/>
          </p:nvSpPr>
          <p:spPr>
            <a:xfrm>
              <a:off x="4025710" y="3216200"/>
              <a:ext cx="77036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rgbClr val="FF0000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main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EE916B0-5B80-46A3-8CC3-71764C538B89}"/>
              </a:ext>
            </a:extLst>
          </p:cNvPr>
          <p:cNvGrpSpPr/>
          <p:nvPr/>
        </p:nvGrpSpPr>
        <p:grpSpPr>
          <a:xfrm>
            <a:off x="6222185" y="4488947"/>
            <a:ext cx="5382605" cy="1916222"/>
            <a:chOff x="6397475" y="3545224"/>
            <a:chExt cx="5382605" cy="1916222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04E1312-563E-4CC4-81C6-CD44EA9E56A9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10282989" y="4466762"/>
              <a:ext cx="806115" cy="77141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31F6E26-9E26-4E5E-97B5-B3EC1FF02FDB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10282989" y="3768496"/>
              <a:ext cx="806115" cy="698266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9A2E76B-FB4D-4596-9F2C-805060B6EC5F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8935104" y="4525521"/>
              <a:ext cx="770369" cy="712654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FE843B9-CD6D-44F5-98E1-831218E009C1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 flipV="1">
              <a:off x="8935104" y="3768496"/>
              <a:ext cx="770369" cy="757025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FA45F81-AEAD-462D-9AFC-75656C52C301}"/>
                </a:ext>
              </a:extLst>
            </p:cNvPr>
            <p:cNvCxnSpPr>
              <a:cxnSpLocks/>
              <a:stCxn id="17" idx="1"/>
              <a:endCxn id="22" idx="3"/>
            </p:cNvCxnSpPr>
            <p:nvPr/>
          </p:nvCxnSpPr>
          <p:spPr>
            <a:xfrm>
              <a:off x="6397475" y="4466762"/>
              <a:ext cx="2550008" cy="0"/>
            </a:xfrm>
            <a:prstGeom prst="lin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FB2EEF-A589-4CC5-8196-BB6B93DD7D14}"/>
                </a:ext>
              </a:extLst>
            </p:cNvPr>
            <p:cNvSpPr/>
            <p:nvPr/>
          </p:nvSpPr>
          <p:spPr>
            <a:xfrm>
              <a:off x="6397475" y="4243490"/>
              <a:ext cx="577516" cy="44654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텍스트 개체 틀 2">
              <a:extLst>
                <a:ext uri="{FF2B5EF4-FFF2-40B4-BE49-F238E27FC236}">
                  <a16:creationId xmlns:a16="http://schemas.microsoft.com/office/drawing/2014/main" id="{36D35D57-33BB-4E1C-AFC6-23F18A36F722}"/>
                </a:ext>
              </a:extLst>
            </p:cNvPr>
            <p:cNvSpPr txBox="1">
              <a:spLocks/>
            </p:cNvSpPr>
            <p:nvPr/>
          </p:nvSpPr>
          <p:spPr>
            <a:xfrm>
              <a:off x="6409854" y="4361009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C1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3F8988-EB4F-4321-9F61-86EC10759A4D}"/>
                </a:ext>
              </a:extLst>
            </p:cNvPr>
            <p:cNvSpPr/>
            <p:nvPr/>
          </p:nvSpPr>
          <p:spPr>
            <a:xfrm>
              <a:off x="7367856" y="4243490"/>
              <a:ext cx="577516" cy="44654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텍스트 개체 틀 2">
              <a:extLst>
                <a:ext uri="{FF2B5EF4-FFF2-40B4-BE49-F238E27FC236}">
                  <a16:creationId xmlns:a16="http://schemas.microsoft.com/office/drawing/2014/main" id="{A854C2B4-686B-4FA0-9482-5294EB55A38C}"/>
                </a:ext>
              </a:extLst>
            </p:cNvPr>
            <p:cNvSpPr txBox="1">
              <a:spLocks/>
            </p:cNvSpPr>
            <p:nvPr/>
          </p:nvSpPr>
          <p:spPr>
            <a:xfrm>
              <a:off x="7380235" y="4361009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C2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B4E4E03-ECB8-46D2-95AA-C2D9E0175907}"/>
                </a:ext>
              </a:extLst>
            </p:cNvPr>
            <p:cNvSpPr/>
            <p:nvPr/>
          </p:nvSpPr>
          <p:spPr>
            <a:xfrm>
              <a:off x="8369967" y="4243490"/>
              <a:ext cx="577516" cy="44654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텍스트 개체 틀 2">
              <a:extLst>
                <a:ext uri="{FF2B5EF4-FFF2-40B4-BE49-F238E27FC236}">
                  <a16:creationId xmlns:a16="http://schemas.microsoft.com/office/drawing/2014/main" id="{7ED3F75C-0E69-411E-80C5-364EA45D8F3E}"/>
                </a:ext>
              </a:extLst>
            </p:cNvPr>
            <p:cNvSpPr txBox="1">
              <a:spLocks/>
            </p:cNvSpPr>
            <p:nvPr/>
          </p:nvSpPr>
          <p:spPr>
            <a:xfrm>
              <a:off x="8382346" y="4361009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C3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EAC3794-C209-4B6F-9702-6C6551E85D78}"/>
                </a:ext>
              </a:extLst>
            </p:cNvPr>
            <p:cNvSpPr/>
            <p:nvPr/>
          </p:nvSpPr>
          <p:spPr>
            <a:xfrm>
              <a:off x="9705473" y="3545224"/>
              <a:ext cx="577516" cy="446543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텍스트 개체 틀 2">
              <a:extLst>
                <a:ext uri="{FF2B5EF4-FFF2-40B4-BE49-F238E27FC236}">
                  <a16:creationId xmlns:a16="http://schemas.microsoft.com/office/drawing/2014/main" id="{2E5EBDC9-5CA8-4A0E-98D9-4C1AA08910F2}"/>
                </a:ext>
              </a:extLst>
            </p:cNvPr>
            <p:cNvSpPr txBox="1">
              <a:spLocks/>
            </p:cNvSpPr>
            <p:nvPr/>
          </p:nvSpPr>
          <p:spPr>
            <a:xfrm>
              <a:off x="9717852" y="3662743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C4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81A48D2-79AA-45B0-A957-32BE908F7824}"/>
                </a:ext>
              </a:extLst>
            </p:cNvPr>
            <p:cNvSpPr/>
            <p:nvPr/>
          </p:nvSpPr>
          <p:spPr>
            <a:xfrm>
              <a:off x="9705473" y="5014903"/>
              <a:ext cx="577516" cy="44654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텍스트 개체 틀 2">
              <a:extLst>
                <a:ext uri="{FF2B5EF4-FFF2-40B4-BE49-F238E27FC236}">
                  <a16:creationId xmlns:a16="http://schemas.microsoft.com/office/drawing/2014/main" id="{B9EDA758-A1AA-4ABE-A080-26E8050C544A}"/>
                </a:ext>
              </a:extLst>
            </p:cNvPr>
            <p:cNvSpPr txBox="1">
              <a:spLocks/>
            </p:cNvSpPr>
            <p:nvPr/>
          </p:nvSpPr>
          <p:spPr>
            <a:xfrm>
              <a:off x="9717852" y="5132422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A1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3B3231C-836F-426C-B8B2-1E59CC7B7450}"/>
                </a:ext>
              </a:extLst>
            </p:cNvPr>
            <p:cNvSpPr/>
            <p:nvPr/>
          </p:nvSpPr>
          <p:spPr>
            <a:xfrm>
              <a:off x="11089104" y="4243490"/>
              <a:ext cx="577516" cy="446543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텍스트 개체 틀 2">
              <a:extLst>
                <a:ext uri="{FF2B5EF4-FFF2-40B4-BE49-F238E27FC236}">
                  <a16:creationId xmlns:a16="http://schemas.microsoft.com/office/drawing/2014/main" id="{098A0788-EA6B-4F6B-9032-8F96B9503E50}"/>
                </a:ext>
              </a:extLst>
            </p:cNvPr>
            <p:cNvSpPr txBox="1">
              <a:spLocks/>
            </p:cNvSpPr>
            <p:nvPr/>
          </p:nvSpPr>
          <p:spPr>
            <a:xfrm>
              <a:off x="11101483" y="4361009"/>
              <a:ext cx="55275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chemeClr val="bg1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M</a:t>
              </a:r>
            </a:p>
          </p:txBody>
        </p:sp>
        <p:sp>
          <p:nvSpPr>
            <p:cNvPr id="51" name="텍스트 개체 틀 2">
              <a:extLst>
                <a:ext uri="{FF2B5EF4-FFF2-40B4-BE49-F238E27FC236}">
                  <a16:creationId xmlns:a16="http://schemas.microsoft.com/office/drawing/2014/main" id="{3920763F-C88A-4D42-90DD-E413722D04CE}"/>
                </a:ext>
              </a:extLst>
            </p:cNvPr>
            <p:cNvSpPr txBox="1">
              <a:spLocks/>
            </p:cNvSpPr>
            <p:nvPr/>
          </p:nvSpPr>
          <p:spPr>
            <a:xfrm>
              <a:off x="11009712" y="4717336"/>
              <a:ext cx="77036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rgbClr val="FF0000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main</a:t>
              </a:r>
            </a:p>
          </p:txBody>
        </p:sp>
        <p:sp>
          <p:nvSpPr>
            <p:cNvPr id="70" name="텍스트 개체 틀 2">
              <a:extLst>
                <a:ext uri="{FF2B5EF4-FFF2-40B4-BE49-F238E27FC236}">
                  <a16:creationId xmlns:a16="http://schemas.microsoft.com/office/drawing/2014/main" id="{E8FD29F4-8061-4530-B2B0-A1CE612262EA}"/>
                </a:ext>
              </a:extLst>
            </p:cNvPr>
            <p:cNvSpPr txBox="1">
              <a:spLocks/>
            </p:cNvSpPr>
            <p:nvPr/>
          </p:nvSpPr>
          <p:spPr>
            <a:xfrm>
              <a:off x="10992678" y="3906698"/>
              <a:ext cx="770368" cy="32902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700" dirty="0">
                  <a:solidFill>
                    <a:srgbClr val="2E75B6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merge</a:t>
              </a:r>
            </a:p>
          </p:txBody>
        </p:sp>
      </p:grpSp>
      <p:sp>
        <p:nvSpPr>
          <p:cNvPr id="73" name="텍스트 개체 틀 2">
            <a:extLst>
              <a:ext uri="{FF2B5EF4-FFF2-40B4-BE49-F238E27FC236}">
                <a16:creationId xmlns:a16="http://schemas.microsoft.com/office/drawing/2014/main" id="{7E232E6E-FA80-4FB9-9165-A091F3050C6D}"/>
              </a:ext>
            </a:extLst>
          </p:cNvPr>
          <p:cNvSpPr txBox="1">
            <a:spLocks/>
          </p:cNvSpPr>
          <p:nvPr/>
        </p:nvSpPr>
        <p:spPr>
          <a:xfrm>
            <a:off x="6222185" y="1741322"/>
            <a:ext cx="5557895" cy="3074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branch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하나로 합치는 방법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1) fast-forward(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빨리 감기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병합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7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브랜치가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main </a:t>
            </a:r>
            <a:r>
              <a:rPr lang="ko-KR" altLang="en-US" sz="17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브랜치의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이력을 모두 포함하고 있어 단순히 이동하기만 하면 되는 병합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2) non fast-forward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병합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각 </a:t>
            </a:r>
            <a:r>
              <a:rPr lang="ko-KR" altLang="en-US" sz="17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브랜치의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변경 내용을 하나로 통합하는 병합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7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브랜치를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삭제하지 않는 한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통합하더라도 그대로 남음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74" name="텍스트 개체 틀 2">
            <a:extLst>
              <a:ext uri="{FF2B5EF4-FFF2-40B4-BE49-F238E27FC236}">
                <a16:creationId xmlns:a16="http://schemas.microsoft.com/office/drawing/2014/main" id="{7A8A1F22-7DEA-4BAE-BE74-AF7846C2A983}"/>
              </a:ext>
            </a:extLst>
          </p:cNvPr>
          <p:cNvSpPr txBox="1">
            <a:spLocks/>
          </p:cNvSpPr>
          <p:nvPr/>
        </p:nvSpPr>
        <p:spPr>
          <a:xfrm>
            <a:off x="6096000" y="1284865"/>
            <a:ext cx="3146527" cy="466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브랜치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병합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(Merge)</a:t>
            </a:r>
          </a:p>
        </p:txBody>
      </p:sp>
      <p:pic>
        <p:nvPicPr>
          <p:cNvPr id="3074" name="Picture 2" descr="브랜치">
            <a:extLst>
              <a:ext uri="{FF2B5EF4-FFF2-40B4-BE49-F238E27FC236}">
                <a16:creationId xmlns:a16="http://schemas.microsoft.com/office/drawing/2014/main" id="{5D667F03-38F8-40FC-A535-F4A410DA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6" y="2778217"/>
            <a:ext cx="41052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협업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(1)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초대하기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96128-C98B-4C29-9EFB-46ED77DBD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931" y="1247524"/>
            <a:ext cx="10187901" cy="446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Settings &gt; Manage access &gt; Invite a collaborator &gt;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초대할 계정 이메일 입력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86FCAB-F979-4754-88EE-156B9943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80" y="2073343"/>
            <a:ext cx="6497053" cy="33827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EBC3F3-D080-4726-B2DF-A02E68985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402" y="3056460"/>
            <a:ext cx="4302042" cy="23483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42C658-559F-4942-8D5F-173178755E8D}"/>
              </a:ext>
            </a:extLst>
          </p:cNvPr>
          <p:cNvSpPr/>
          <p:nvPr/>
        </p:nvSpPr>
        <p:spPr>
          <a:xfrm>
            <a:off x="582779" y="2388898"/>
            <a:ext cx="1739315" cy="288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682A0-46C6-457D-B1F8-7F5597AECB6D}"/>
              </a:ext>
            </a:extLst>
          </p:cNvPr>
          <p:cNvSpPr/>
          <p:nvPr/>
        </p:nvSpPr>
        <p:spPr>
          <a:xfrm>
            <a:off x="4824749" y="5116735"/>
            <a:ext cx="1058693" cy="288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8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D09F5340-A135-459D-ADEC-660B6E4D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협업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(2) Fork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5B10FE3B-F30F-4FF3-A3E8-C7F56F266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55702" y="2048472"/>
            <a:ext cx="5880596" cy="446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원본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Project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본인의 </a:t>
            </a:r>
            <a:r>
              <a:rPr lang="en-US" altLang="ko-KR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복제해 오는 것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D9263171-5ED2-41C1-891F-94D41E01D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36" y="2790236"/>
            <a:ext cx="5859125" cy="19742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741E8C-F187-4970-B6D2-BB4BF8B41079}"/>
              </a:ext>
            </a:extLst>
          </p:cNvPr>
          <p:cNvSpPr/>
          <p:nvPr/>
        </p:nvSpPr>
        <p:spPr>
          <a:xfrm>
            <a:off x="5486487" y="2876249"/>
            <a:ext cx="868778" cy="2880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B8526F3E-31E0-4790-8AF8-1AB536ED8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212" y="2790236"/>
            <a:ext cx="5002290" cy="21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5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EF1BFB3-2DE7-449E-90E9-C51F557F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531" y="3285284"/>
            <a:ext cx="6457950" cy="1590675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E64C0571-386D-4050-86CB-E5B1F61A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협업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(3) Clone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B17456A9-E591-408E-ACBA-993C65A308B8}"/>
              </a:ext>
            </a:extLst>
          </p:cNvPr>
          <p:cNvSpPr txBox="1">
            <a:spLocks/>
          </p:cNvSpPr>
          <p:nvPr/>
        </p:nvSpPr>
        <p:spPr>
          <a:xfrm>
            <a:off x="1647299" y="2015216"/>
            <a:ext cx="9844038" cy="7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clone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본인의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repository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주소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특정 원격 저장소와 로컬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PC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저장소를 연결하고 데이터를 복사하여 가져옴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16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E64C0571-386D-4050-86CB-E5B1F61A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협업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(4) upstream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저장소 추가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4053582-2628-4261-A7BC-AB4669AB145D}"/>
              </a:ext>
            </a:extLst>
          </p:cNvPr>
          <p:cNvSpPr txBox="1">
            <a:spLocks/>
          </p:cNvSpPr>
          <p:nvPr/>
        </p:nvSpPr>
        <p:spPr>
          <a:xfrm>
            <a:off x="2695100" y="1281751"/>
            <a:ext cx="6621379" cy="116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upstream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- [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상대적개념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]Fork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해온 </a:t>
            </a:r>
            <a:r>
              <a:rPr lang="en-US" altLang="ko-KR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Fork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해온 </a:t>
            </a:r>
            <a:r>
              <a:rPr lang="en-US" altLang="ko-KR" sz="16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 이름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=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복제한 </a:t>
            </a:r>
            <a:r>
              <a:rPr lang="en-US" altLang="ko-KR" sz="16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 이름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=origin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경우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둘을 구분하기 위하여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Fork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해온 </a:t>
            </a:r>
            <a:r>
              <a:rPr lang="en-US" altLang="ko-KR" sz="16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Github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저장소를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upstream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이라 부름</a:t>
            </a:r>
            <a:r>
              <a:rPr lang="en-US" altLang="ko-KR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68F32932-77CC-40A6-A6FA-CB2832CCA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5100" y="2683852"/>
            <a:ext cx="5981164" cy="76216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remote add upstream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협업하는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repository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주소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lang="en-US" altLang="ko-KR" sz="20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upstream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 추가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699648A1-B805-44F1-8798-55514C4E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00" y="3452729"/>
            <a:ext cx="6982799" cy="581106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0983216-DFB2-495A-81F8-0E4628074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00" y="5091725"/>
            <a:ext cx="6801799" cy="1352739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C737A82-78B2-4E70-9E87-7514DF88963E}"/>
              </a:ext>
            </a:extLst>
          </p:cNvPr>
          <p:cNvSpPr txBox="1">
            <a:spLocks/>
          </p:cNvSpPr>
          <p:nvPr/>
        </p:nvSpPr>
        <p:spPr>
          <a:xfrm>
            <a:off x="2695100" y="4341518"/>
            <a:ext cx="5981164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remote -v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remote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 목록 확인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72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8C31E6-5208-49E0-A09F-D8BDB5D271A8}"/>
              </a:ext>
            </a:extLst>
          </p:cNvPr>
          <p:cNvSpPr/>
          <p:nvPr/>
        </p:nvSpPr>
        <p:spPr>
          <a:xfrm>
            <a:off x="2180562" y="3233354"/>
            <a:ext cx="8250816" cy="295962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협업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(5) branch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생성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&amp; remote repository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에 반영 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446C8F13-3522-41CE-912C-CE3245783BA5}"/>
              </a:ext>
            </a:extLst>
          </p:cNvPr>
          <p:cNvSpPr txBox="1">
            <a:spLocks/>
          </p:cNvSpPr>
          <p:nvPr/>
        </p:nvSpPr>
        <p:spPr>
          <a:xfrm>
            <a:off x="2180562" y="1148529"/>
            <a:ext cx="8623023" cy="1176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checkout –b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[branch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새로운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생성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생성과 동시에 새로 생성된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변경됨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06D81E-7FA4-4C57-8D64-D58D17682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2" y="2455160"/>
            <a:ext cx="6858000" cy="647700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878CEC7-F263-4F6A-B470-2CCCB51603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6814" y="3233353"/>
            <a:ext cx="2932859" cy="446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add &gt; commit &gt; push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75AF4969-3ACA-4343-B9EC-D5511907FA31}"/>
              </a:ext>
            </a:extLst>
          </p:cNvPr>
          <p:cNvSpPr txBox="1">
            <a:spLocks/>
          </p:cNvSpPr>
          <p:nvPr/>
        </p:nvSpPr>
        <p:spPr>
          <a:xfrm>
            <a:off x="2276814" y="3679668"/>
            <a:ext cx="8623023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add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untracked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전부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working directory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staging area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추가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6B3D9955-7AC0-4A1F-AA01-309911D506E8}"/>
              </a:ext>
            </a:extLst>
          </p:cNvPr>
          <p:cNvSpPr txBox="1">
            <a:spLocks/>
          </p:cNvSpPr>
          <p:nvPr/>
        </p:nvSpPr>
        <p:spPr>
          <a:xfrm>
            <a:off x="2276813" y="4507065"/>
            <a:ext cx="8623023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commit –m “</a:t>
            </a:r>
            <a:r>
              <a:rPr lang="en-US" altLang="ko-KR" sz="2000" b="1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[commit message]</a:t>
            </a:r>
            <a:r>
              <a:rPr lang="en-US" altLang="ko-KR" sz="2000" b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”</a:t>
            </a:r>
            <a:endParaRPr lang="en-US" altLang="ko-KR" sz="200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staging area</a:t>
            </a:r>
            <a:r>
              <a:rPr lang="ko-KR" altLang="en-US" sz="20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있는 정보 </a:t>
            </a:r>
            <a:r>
              <a:rPr lang="en-US" altLang="ko-KR" sz="20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</a:t>
            </a:r>
            <a:r>
              <a:rPr lang="ko-KR" altLang="en-US" sz="20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하여 </a:t>
            </a:r>
            <a:r>
              <a:rPr lang="en-US" altLang="ko-KR" sz="20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local repository</a:t>
            </a:r>
            <a:r>
              <a:rPr lang="ko-KR" altLang="en-US" sz="20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변경사항 적용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FF526336-A93C-48B7-B30D-C60E13BB5694}"/>
              </a:ext>
            </a:extLst>
          </p:cNvPr>
          <p:cNvSpPr txBox="1">
            <a:spLocks/>
          </p:cNvSpPr>
          <p:nvPr/>
        </p:nvSpPr>
        <p:spPr>
          <a:xfrm>
            <a:off x="2276813" y="5334462"/>
            <a:ext cx="8623023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push origin </a:t>
            </a:r>
            <a:r>
              <a:rPr lang="en-US" altLang="ko-KR" sz="2000" b="1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[branch</a:t>
            </a:r>
            <a:r>
              <a:rPr lang="ko-KR" altLang="en-US" sz="2000" b="1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</a:t>
            </a:r>
            <a:r>
              <a:rPr lang="en-US" altLang="ko-KR" sz="2000" b="1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lang="en-US" altLang="ko-KR" sz="200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remote repository(origin)</a:t>
            </a:r>
            <a:r>
              <a:rPr lang="ko-KR" altLang="en-US" sz="200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파일 업로드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7800F9-E39C-45F9-83F7-FBEB6289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562" y="6076215"/>
            <a:ext cx="68770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3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협업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(6) PR(Pull Request)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A78C2D-4FE8-4A70-BC8E-DCB5A51DE488}"/>
              </a:ext>
            </a:extLst>
          </p:cNvPr>
          <p:cNvGrpSpPr/>
          <p:nvPr/>
        </p:nvGrpSpPr>
        <p:grpSpPr>
          <a:xfrm>
            <a:off x="2998370" y="3429000"/>
            <a:ext cx="5734050" cy="533400"/>
            <a:chOff x="3228975" y="1189121"/>
            <a:chExt cx="5734050" cy="533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FB0D8DF-0A67-413B-A305-FA1E53ECB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975" y="1189121"/>
              <a:ext cx="5734050" cy="5334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F2B205-AEDE-47FB-AD15-8EF195596B24}"/>
                </a:ext>
              </a:extLst>
            </p:cNvPr>
            <p:cNvSpPr/>
            <p:nvPr/>
          </p:nvSpPr>
          <p:spPr>
            <a:xfrm>
              <a:off x="7098718" y="1311791"/>
              <a:ext cx="1768556" cy="31247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1E5835D7-A4D0-49AC-BE41-C701D985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23" y="4142874"/>
            <a:ext cx="7139811" cy="754895"/>
          </a:xfrm>
          <a:prstGeom prst="rect">
            <a:avLst/>
          </a:prstGeom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FFF4F3A-7476-4895-AF7E-B960E00CF816}"/>
              </a:ext>
            </a:extLst>
          </p:cNvPr>
          <p:cNvSpPr txBox="1">
            <a:spLocks/>
          </p:cNvSpPr>
          <p:nvPr/>
        </p:nvSpPr>
        <p:spPr>
          <a:xfrm>
            <a:off x="537339" y="1317111"/>
            <a:ext cx="8701911" cy="193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Pull Request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원본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Repository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반영할 것을 요청하는 작업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협업에서 가장 중요한 기능</a:t>
            </a:r>
            <a:endParaRPr lang="en-US" altLang="ko-KR" sz="18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팀원들에게 확인을 받을 수도 있고</a:t>
            </a:r>
            <a:r>
              <a:rPr lang="en-US" altLang="ko-KR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(PR review), </a:t>
            </a:r>
            <a:r>
              <a:rPr lang="ko-KR" altLang="en-US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자동으로 확인을 받을 수도 있다</a:t>
            </a:r>
            <a:r>
              <a:rPr lang="en-US" altLang="ko-KR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.(Action)</a:t>
            </a:r>
          </a:p>
          <a:p>
            <a:pPr marL="0" indent="0">
              <a:buNone/>
            </a:pPr>
            <a:r>
              <a:rPr lang="en-US" altLang="ko-KR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리뷰할 팀원을 지정할 수도 있음</a:t>
            </a:r>
            <a:r>
              <a:rPr lang="en-US" altLang="ko-KR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Reviewer</a:t>
            </a:r>
            <a:r>
              <a:rPr lang="ko-KR" altLang="en-US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지정된 팀원은 </a:t>
            </a:r>
            <a:r>
              <a:rPr lang="en-US" altLang="ko-KR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Add your review </a:t>
            </a:r>
            <a:r>
              <a:rPr lang="ko-KR" altLang="en-US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버튼을 눌러 의견을 남길 수 있음</a:t>
            </a:r>
            <a:r>
              <a:rPr lang="en-US" altLang="ko-KR" sz="18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E0ADB2C-91D5-44CE-A5F5-68120E515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128" y="5096080"/>
            <a:ext cx="5438775" cy="2762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5B06039-9315-4AB8-BC52-839F663FAB83}"/>
              </a:ext>
            </a:extLst>
          </p:cNvPr>
          <p:cNvSpPr/>
          <p:nvPr/>
        </p:nvSpPr>
        <p:spPr>
          <a:xfrm>
            <a:off x="2811128" y="4520320"/>
            <a:ext cx="3649830" cy="3364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3066E0BF-F837-42C0-90F8-78ECC9B3E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1128" y="5414763"/>
            <a:ext cx="5438775" cy="754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Conflict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 발생한 경우 해당 메시지가 뜸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여러 사람이 같은 파일을 작업하여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merge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하면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conflict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발생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0D95DC-5E55-40AA-8D6D-E73E933C1D39}"/>
              </a:ext>
            </a:extLst>
          </p:cNvPr>
          <p:cNvSpPr/>
          <p:nvPr/>
        </p:nvSpPr>
        <p:spPr>
          <a:xfrm>
            <a:off x="2719136" y="5053622"/>
            <a:ext cx="5666875" cy="111603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35653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733</Words>
  <Application>Microsoft Office PowerPoint</Application>
  <PresentationFormat>와이드스크린</PresentationFormat>
  <Paragraphs>100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서울남산체 B</vt:lpstr>
      <vt:lpstr>서울남산체 EB</vt:lpstr>
      <vt:lpstr>서울남산체 L</vt:lpstr>
      <vt:lpstr>서울남산체 M</vt:lpstr>
      <vt:lpstr>Arial</vt:lpstr>
      <vt:lpstr>CryptoCraft 테마</vt:lpstr>
      <vt:lpstr>제목 테마</vt:lpstr>
      <vt:lpstr>Git (2)</vt:lpstr>
      <vt:lpstr>PowerPoint 프레젠테이션</vt:lpstr>
      <vt:lpstr>Git Branch와 merge</vt:lpstr>
      <vt:lpstr>Git 협업 (1) 초대하기</vt:lpstr>
      <vt:lpstr>Git 협업 (2) Fork</vt:lpstr>
      <vt:lpstr>Git 협업 (3) Clone</vt:lpstr>
      <vt:lpstr>Git 협업 (4) upstream 저장소 추가</vt:lpstr>
      <vt:lpstr>Git 협업 (5) branch 생성 &amp; remote repository에 반영 </vt:lpstr>
      <vt:lpstr>Git 협업 (6) PR(Pull Request) 생성</vt:lpstr>
      <vt:lpstr>**Pull Request template 만들기</vt:lpstr>
      <vt:lpstr>Git 협업 (7) 검토 및 merge</vt:lpstr>
      <vt:lpstr>Git 협업 (8) repository 동기화-1</vt:lpstr>
      <vt:lpstr>Git 협업 (8) repository 동기화-2</vt:lpstr>
      <vt:lpstr>Git 협업 (8) repository 동기화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98</cp:revision>
  <dcterms:created xsi:type="dcterms:W3CDTF">2019-03-05T04:29:07Z</dcterms:created>
  <dcterms:modified xsi:type="dcterms:W3CDTF">2021-08-15T18:47:36Z</dcterms:modified>
</cp:coreProperties>
</file>