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  <p:sldMasterId id="2147483652" r:id="rId2"/>
  </p:sldMasterIdLst>
  <p:notesMasterIdLst>
    <p:notesMasterId r:id="rId19"/>
  </p:notesMasterIdLst>
  <p:sldIdLst>
    <p:sldId id="256" r:id="rId3"/>
    <p:sldId id="258" r:id="rId4"/>
    <p:sldId id="260" r:id="rId5"/>
    <p:sldId id="274" r:id="rId6"/>
    <p:sldId id="273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59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0WWJvtiyXJ/WPdgG8GQ7DOslN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94"/>
  </p:normalViewPr>
  <p:slideViewPr>
    <p:cSldViewPr snapToGrid="0">
      <p:cViewPr varScale="1">
        <p:scale>
          <a:sx n="121" d="100"/>
          <a:sy n="121" d="100"/>
        </p:scale>
        <p:origin x="79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5606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7368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16484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69754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8340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3852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6487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005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7597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146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1236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7396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4221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">
  <p:cSld name="제목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-2" y="3794871"/>
            <a:ext cx="12192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8" name="Google Shape;18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896" y="6195047"/>
            <a:ext cx="3026852" cy="6427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202" y="6215220"/>
            <a:ext cx="1311798" cy="642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종료">
  <p:cSld name="종료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0"/>
          <p:cNvSpPr/>
          <p:nvPr/>
        </p:nvSpPr>
        <p:spPr>
          <a:xfrm>
            <a:off x="0" y="2767280"/>
            <a:ext cx="12191999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 sz="8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8"/>
          <p:cNvSpPr/>
          <p:nvPr/>
        </p:nvSpPr>
        <p:spPr>
          <a:xfrm>
            <a:off x="8623390" y="6412231"/>
            <a:ext cx="35686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orge.rust-lang.org/infra/other-installation-methods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 dirty="0"/>
              <a:t>Rust language</a:t>
            </a:r>
            <a:endParaRPr dirty="0"/>
          </a:p>
        </p:txBody>
      </p:sp>
      <p:sp>
        <p:nvSpPr>
          <p:cNvPr id="45" name="Google Shape;45;p1"/>
          <p:cNvSpPr txBox="1">
            <a:spLocks noGrp="1"/>
          </p:cNvSpPr>
          <p:nvPr>
            <p:ph type="subTitle" idx="1"/>
          </p:nvPr>
        </p:nvSpPr>
        <p:spPr>
          <a:xfrm>
            <a:off x="-2" y="3794871"/>
            <a:ext cx="12192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>
              <a:spcBef>
                <a:spcPts val="0"/>
              </a:spcBef>
            </a:pPr>
            <a:r>
              <a:rPr lang="en" dirty="0"/>
              <a:t>https://</a:t>
            </a:r>
            <a:r>
              <a:rPr lang="en" dirty="0" err="1"/>
              <a:t>youtu.be</a:t>
            </a:r>
            <a:r>
              <a:rPr lang="en"/>
              <a:t>/El5FLlpaMSw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dirty="0"/>
              <a:t>Rust language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데이터 타입</a:t>
            </a:r>
            <a:endParaRPr dirty="0"/>
          </a:p>
        </p:txBody>
      </p:sp>
      <p:sp>
        <p:nvSpPr>
          <p:cNvPr id="59" name="Google Shape;59;p3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ko-KR" altLang="en-US" dirty="0"/>
              <a:t>데이터 타입</a:t>
            </a:r>
            <a:endParaRPr lang="en-US" altLang="ko-KR" dirty="0"/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ko-KR" altLang="en-US" dirty="0"/>
              <a:t>정수형</a:t>
            </a:r>
            <a:endParaRPr lang="en-US" altLang="ko-KR" dirty="0"/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endParaRPr lang="en-US" altLang="ko-KR" dirty="0"/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endParaRPr lang="en-US" altLang="ko-KR" dirty="0"/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endParaRPr lang="en-US" altLang="ko-KR" dirty="0"/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ko-KR" altLang="en-US" dirty="0"/>
              <a:t>부동 소수점 타입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f32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f64</a:t>
            </a:r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altLang="ko-KR" dirty="0"/>
              <a:t>Boolean</a:t>
            </a:r>
            <a:r>
              <a:rPr lang="ko-KR" altLang="en-US" dirty="0"/>
              <a:t> 타입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true / false</a:t>
            </a:r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ko-KR" altLang="en-US" dirty="0"/>
              <a:t>문자 타입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char </a:t>
            </a:r>
            <a:r>
              <a:rPr lang="ko-KR" altLang="en-US" dirty="0"/>
              <a:t>형은 </a:t>
            </a:r>
            <a:r>
              <a:rPr lang="en-US" altLang="ko-KR" dirty="0"/>
              <a:t>‘’</a:t>
            </a:r>
            <a:r>
              <a:rPr lang="ko-KR" altLang="en-US" dirty="0"/>
              <a:t> 작은 따옴표 </a:t>
            </a:r>
            <a:r>
              <a:rPr lang="en-US" altLang="ko-KR" dirty="0"/>
              <a:t>String </a:t>
            </a:r>
            <a:r>
              <a:rPr lang="ko-KR" altLang="en-US" dirty="0"/>
              <a:t>은 </a:t>
            </a:r>
            <a:r>
              <a:rPr lang="en-US" altLang="ko-KR" dirty="0"/>
              <a:t>“” </a:t>
            </a:r>
            <a:r>
              <a:rPr lang="ko-KR" altLang="en-US" dirty="0"/>
              <a:t>큰 따옴표를 사용함</a:t>
            </a:r>
            <a:endParaRPr lang="en-US" altLang="ko-KR" dirty="0"/>
          </a:p>
          <a:p>
            <a:pPr marL="1549400" lvl="2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altLang="ko-KR" dirty="0"/>
              <a:t>Rust</a:t>
            </a:r>
            <a:r>
              <a:rPr lang="ko-KR" altLang="en-US" dirty="0"/>
              <a:t>에서는 유니코드를 사용하여 아스키 코드와의 차이점이 있음</a:t>
            </a:r>
            <a:r>
              <a:rPr lang="en-US" altLang="ko-KR" dirty="0"/>
              <a:t>.</a:t>
            </a:r>
          </a:p>
          <a:p>
            <a:pPr marL="1549400" lvl="2" indent="-457200">
              <a:lnSpc>
                <a:spcPct val="150000"/>
              </a:lnSpc>
              <a:spcBef>
                <a:spcPts val="0"/>
              </a:spcBef>
              <a:buSzPts val="2800"/>
            </a:pPr>
            <a:endParaRPr lang="en-US" altLang="ko-KR" dirty="0"/>
          </a:p>
          <a:p>
            <a:pPr marL="635000" indent="-457200">
              <a:lnSpc>
                <a:spcPct val="150000"/>
              </a:lnSpc>
              <a:spcBef>
                <a:spcPts val="0"/>
              </a:spcBef>
              <a:buSzPts val="2800"/>
            </a:pPr>
            <a:endParaRPr lang="en-US" altLang="ko-KR" dirty="0"/>
          </a:p>
          <a:p>
            <a:pPr marL="635000" indent="-457200">
              <a:lnSpc>
                <a:spcPct val="150000"/>
              </a:lnSpc>
              <a:spcBef>
                <a:spcPts val="0"/>
              </a:spcBef>
              <a:buSzPts val="2800"/>
            </a:pPr>
            <a:endParaRPr lang="en-US" altLang="ko-KR" dirty="0"/>
          </a:p>
          <a:p>
            <a:pPr marL="635000" indent="-457200">
              <a:lnSpc>
                <a:spcPct val="150000"/>
              </a:lnSpc>
              <a:spcBef>
                <a:spcPts val="0"/>
              </a:spcBef>
              <a:buSzPts val="2800"/>
            </a:pPr>
            <a:endParaRPr lang="en-US" altLang="ko-KR" dirty="0"/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endParaRPr lang="en-US" altLang="ko-KR" dirty="0"/>
          </a:p>
          <a:p>
            <a:pPr marL="635000" indent="-457200">
              <a:lnSpc>
                <a:spcPct val="150000"/>
              </a:lnSpc>
              <a:spcBef>
                <a:spcPts val="0"/>
              </a:spcBef>
              <a:buSzPts val="2800"/>
            </a:pPr>
            <a:endParaRPr lang="en-US" altLang="ko-KR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62EA928-A51B-A741-BEC0-318BF4613D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330440"/>
              </p:ext>
            </p:extLst>
          </p:nvPr>
        </p:nvGraphicFramePr>
        <p:xfrm>
          <a:off x="3865487" y="1938012"/>
          <a:ext cx="5340657" cy="2030304"/>
        </p:xfrm>
        <a:graphic>
          <a:graphicData uri="http://schemas.openxmlformats.org/drawingml/2006/table">
            <a:tbl>
              <a:tblPr/>
              <a:tblGrid>
                <a:gridCol w="1780219">
                  <a:extLst>
                    <a:ext uri="{9D8B030D-6E8A-4147-A177-3AD203B41FA5}">
                      <a16:colId xmlns:a16="http://schemas.microsoft.com/office/drawing/2014/main" val="3683243508"/>
                    </a:ext>
                  </a:extLst>
                </a:gridCol>
                <a:gridCol w="1780219">
                  <a:extLst>
                    <a:ext uri="{9D8B030D-6E8A-4147-A177-3AD203B41FA5}">
                      <a16:colId xmlns:a16="http://schemas.microsoft.com/office/drawing/2014/main" val="4293109640"/>
                    </a:ext>
                  </a:extLst>
                </a:gridCol>
                <a:gridCol w="1780219">
                  <a:extLst>
                    <a:ext uri="{9D8B030D-6E8A-4147-A177-3AD203B41FA5}">
                      <a16:colId xmlns:a16="http://schemas.microsoft.com/office/drawing/2014/main" val="4060138644"/>
                    </a:ext>
                  </a:extLst>
                </a:gridCol>
              </a:tblGrid>
              <a:tr h="338384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</a:rPr>
                        <a:t>Length</a:t>
                      </a:r>
                    </a:p>
                  </a:txBody>
                  <a:tcPr marL="190500" marR="190500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</a:rPr>
                        <a:t>Signed</a:t>
                      </a:r>
                    </a:p>
                  </a:txBody>
                  <a:tcPr marL="190500" marR="190500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</a:rPr>
                        <a:t>Unsigned</a:t>
                      </a:r>
                    </a:p>
                  </a:txBody>
                  <a:tcPr marL="190500" marR="190500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428688"/>
                  </a:ext>
                </a:extLst>
              </a:tr>
              <a:tr h="338384"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</a:rPr>
                        <a:t>8-bit</a:t>
                      </a:r>
                    </a:p>
                  </a:txBody>
                  <a:tcPr marL="190500" marR="190500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</a:rPr>
                        <a:t>i8</a:t>
                      </a:r>
                    </a:p>
                  </a:txBody>
                  <a:tcPr marL="190500" marR="190500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</a:rPr>
                        <a:t>u8</a:t>
                      </a:r>
                    </a:p>
                  </a:txBody>
                  <a:tcPr marL="190500" marR="190500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63178"/>
                  </a:ext>
                </a:extLst>
              </a:tr>
              <a:tr h="338384"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</a:rPr>
                        <a:t>16-bit</a:t>
                      </a:r>
                    </a:p>
                  </a:txBody>
                  <a:tcPr marL="190500" marR="190500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</a:rPr>
                        <a:t>i16</a:t>
                      </a:r>
                    </a:p>
                  </a:txBody>
                  <a:tcPr marL="190500" marR="190500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</a:rPr>
                        <a:t>u16</a:t>
                      </a:r>
                    </a:p>
                  </a:txBody>
                  <a:tcPr marL="190500" marR="190500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404345"/>
                  </a:ext>
                </a:extLst>
              </a:tr>
              <a:tr h="338384"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</a:rPr>
                        <a:t>32-bit</a:t>
                      </a:r>
                    </a:p>
                  </a:txBody>
                  <a:tcPr marL="190500" marR="190500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</a:rPr>
                        <a:t>i32</a:t>
                      </a:r>
                    </a:p>
                  </a:txBody>
                  <a:tcPr marL="190500" marR="190500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</a:rPr>
                        <a:t>u32</a:t>
                      </a:r>
                    </a:p>
                  </a:txBody>
                  <a:tcPr marL="190500" marR="190500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095356"/>
                  </a:ext>
                </a:extLst>
              </a:tr>
              <a:tr h="338384"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</a:rPr>
                        <a:t>64-bit</a:t>
                      </a:r>
                    </a:p>
                  </a:txBody>
                  <a:tcPr marL="190500" marR="190500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</a:rPr>
                        <a:t>i64</a:t>
                      </a:r>
                    </a:p>
                  </a:txBody>
                  <a:tcPr marL="190500" marR="190500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</a:rPr>
                        <a:t>u64</a:t>
                      </a:r>
                    </a:p>
                  </a:txBody>
                  <a:tcPr marL="190500" marR="190500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26583"/>
                  </a:ext>
                </a:extLst>
              </a:tr>
              <a:tr h="338384">
                <a:tc>
                  <a:txBody>
                    <a:bodyPr/>
                    <a:lstStyle/>
                    <a:p>
                      <a:pPr algn="ctr"/>
                      <a:r>
                        <a:rPr lang="en" dirty="0">
                          <a:effectLst/>
                        </a:rPr>
                        <a:t>arch</a:t>
                      </a:r>
                    </a:p>
                  </a:txBody>
                  <a:tcPr marL="190500" marR="190500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>
                          <a:effectLst/>
                        </a:rPr>
                        <a:t>isize</a:t>
                      </a:r>
                    </a:p>
                  </a:txBody>
                  <a:tcPr marL="190500" marR="190500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 err="1">
                          <a:effectLst/>
                        </a:rPr>
                        <a:t>usize</a:t>
                      </a:r>
                      <a:endParaRPr lang="en" dirty="0">
                        <a:effectLst/>
                      </a:endParaRPr>
                    </a:p>
                  </a:txBody>
                  <a:tcPr marL="190500" marR="190500" marT="28575" marB="285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617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41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dirty="0"/>
              <a:t>Rust language – </a:t>
            </a:r>
            <a:r>
              <a:rPr lang="ko-KR" altLang="en-US" dirty="0" err="1"/>
              <a:t>튜플과</a:t>
            </a:r>
            <a:r>
              <a:rPr lang="ko-KR" altLang="en-US" dirty="0"/>
              <a:t> 배열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192767-3939-D34F-9DA0-ED52D0BF4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48" y="1769646"/>
            <a:ext cx="3889372" cy="54591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DBF106-00D2-874A-9041-2D21E6F4A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083" y="2691473"/>
            <a:ext cx="3889372" cy="140822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0741E7B-1806-6649-A7D7-10CFDC52A2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83" y="4542442"/>
            <a:ext cx="3908437" cy="17022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CCE4DB2-177C-384E-802A-F313921564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2818" y="1882717"/>
            <a:ext cx="3381446" cy="7890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66D048-7907-E445-B7D1-C0A3D03ECD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2818" y="4271313"/>
            <a:ext cx="3373556" cy="15613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9E58ADE-D0ED-A34E-A6E7-517F1EF9A8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32818" y="3039514"/>
            <a:ext cx="3371295" cy="3548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DFBE23-9E4F-6448-BF24-AB6516C0911D}"/>
              </a:ext>
            </a:extLst>
          </p:cNvPr>
          <p:cNvSpPr txBox="1"/>
          <p:nvPr/>
        </p:nvSpPr>
        <p:spPr>
          <a:xfrm>
            <a:off x="2411899" y="12158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 err="1"/>
              <a:t>튜플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98BECC-6579-A542-9F7B-FAB4651AD53E}"/>
              </a:ext>
            </a:extLst>
          </p:cNvPr>
          <p:cNvSpPr txBox="1"/>
          <p:nvPr/>
        </p:nvSpPr>
        <p:spPr>
          <a:xfrm>
            <a:off x="9146594" y="1215889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배열</a:t>
            </a:r>
          </a:p>
        </p:txBody>
      </p:sp>
    </p:spTree>
    <p:extLst>
      <p:ext uri="{BB962C8B-B14F-4D97-AF65-F5344CB8AC3E}">
        <p14:creationId xmlns:p14="http://schemas.microsoft.com/office/powerpoint/2010/main" val="2390643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CAD1697-DABF-CB4B-8290-618A1B61D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76" y="1509968"/>
            <a:ext cx="4626286" cy="25806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D45F77D-AFE4-A94B-A111-E7F2BCB3A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076" y="4630675"/>
            <a:ext cx="4626286" cy="1897297"/>
          </a:xfrm>
          <a:prstGeom prst="rect">
            <a:avLst/>
          </a:prstGeom>
        </p:spPr>
      </p:pic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dirty="0"/>
              <a:t>Rust language - </a:t>
            </a:r>
            <a:r>
              <a:rPr lang="ko-KR" altLang="en-US" dirty="0"/>
              <a:t>함수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E8865C-8DE7-634F-975E-5E2A91D32E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7638" y="1509968"/>
            <a:ext cx="4307339" cy="20084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D7F3121-EB80-2348-A672-0BAA4D31ED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7639" y="4630674"/>
            <a:ext cx="4307339" cy="18972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4F52BF-FDF2-DE42-976D-D6D7B8AD920E}"/>
              </a:ext>
            </a:extLst>
          </p:cNvPr>
          <p:cNvSpPr txBox="1"/>
          <p:nvPr/>
        </p:nvSpPr>
        <p:spPr>
          <a:xfrm>
            <a:off x="448076" y="1116268"/>
            <a:ext cx="1330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void </a:t>
            </a:r>
            <a:r>
              <a:rPr kumimoji="1" lang="ko-KR" altLang="en-US" dirty="0"/>
              <a:t>함수 형태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FF4890-CF91-C44E-9C03-51CA250554F1}"/>
              </a:ext>
            </a:extLst>
          </p:cNvPr>
          <p:cNvSpPr txBox="1"/>
          <p:nvPr/>
        </p:nvSpPr>
        <p:spPr>
          <a:xfrm>
            <a:off x="411920" y="4322898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함수 매개변수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DDF911-76EE-EF46-82E7-B96F30AAC75B}"/>
              </a:ext>
            </a:extLst>
          </p:cNvPr>
          <p:cNvSpPr txBox="1"/>
          <p:nvPr/>
        </p:nvSpPr>
        <p:spPr>
          <a:xfrm>
            <a:off x="7117638" y="1119242"/>
            <a:ext cx="17700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반환 값을 갖는 함수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B260D0-8FE3-214D-9B75-C5F176A0AC0E}"/>
              </a:ext>
            </a:extLst>
          </p:cNvPr>
          <p:cNvSpPr txBox="1"/>
          <p:nvPr/>
        </p:nvSpPr>
        <p:spPr>
          <a:xfrm>
            <a:off x="7039218" y="4310145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표현식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318668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dirty="0"/>
              <a:t>Rust language – </a:t>
            </a:r>
            <a:r>
              <a:rPr lang="ko-KR" altLang="en-US" dirty="0" err="1"/>
              <a:t>조건문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A465A3-8386-6F43-8825-52AFAF96B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8979" y="1519253"/>
            <a:ext cx="5026069" cy="243131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3C53C6F-808D-F947-9890-5B8F67BCD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979" y="4379373"/>
            <a:ext cx="5026816" cy="206581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C16E3C-1A3E-A746-8CD9-EADA4C8BF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8132" y="2562954"/>
            <a:ext cx="3542251" cy="34390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6CF50B4-DEDB-3F44-8400-579F3D4484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9566" y="5479491"/>
            <a:ext cx="3700817" cy="27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50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dirty="0"/>
              <a:t>Rust language - </a:t>
            </a:r>
            <a:r>
              <a:rPr lang="ko-KR" altLang="en-US" dirty="0" err="1"/>
              <a:t>반복문</a:t>
            </a:r>
            <a:endParaRPr dirty="0"/>
          </a:p>
        </p:txBody>
      </p:sp>
      <p:sp>
        <p:nvSpPr>
          <p:cNvPr id="59" name="Google Shape;59;p3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/>
              <a:t>loop / while / for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BA9DA9-BDA2-864D-B9A3-289D08C5F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07" y="3551900"/>
            <a:ext cx="2593187" cy="10242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506C174-490B-FD42-85BA-293BF4D98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640" y="3137393"/>
            <a:ext cx="2575967" cy="18532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746703A-7634-1041-998B-48BB8030E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8762" y="3872459"/>
            <a:ext cx="3777101" cy="12527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45F6E7D-21E8-9E42-8F00-CFE99EDABB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55613" y="2789738"/>
            <a:ext cx="2003397" cy="7621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6CD7D2-6265-FA4C-B285-9A5C0B86106B}"/>
              </a:ext>
            </a:extLst>
          </p:cNvPr>
          <p:cNvSpPr txBox="1"/>
          <p:nvPr/>
        </p:nvSpPr>
        <p:spPr>
          <a:xfrm>
            <a:off x="546407" y="3121223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loop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EF6C0-315B-624C-BB11-6CC3FF11F75F}"/>
              </a:ext>
            </a:extLst>
          </p:cNvPr>
          <p:cNvSpPr txBox="1"/>
          <p:nvPr/>
        </p:nvSpPr>
        <p:spPr>
          <a:xfrm>
            <a:off x="4260640" y="2738936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while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C9501A-B9EB-5243-B718-224F1F0E4E1E}"/>
              </a:ext>
            </a:extLst>
          </p:cNvPr>
          <p:cNvSpPr txBox="1"/>
          <p:nvPr/>
        </p:nvSpPr>
        <p:spPr>
          <a:xfrm>
            <a:off x="7774647" y="2233951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for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36145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dirty="0"/>
              <a:t>Rust language – </a:t>
            </a:r>
            <a:r>
              <a:rPr lang="en-US" dirty="0" err="1"/>
              <a:t>Simpira</a:t>
            </a:r>
            <a:r>
              <a:rPr lang="en-US" dirty="0"/>
              <a:t> </a:t>
            </a:r>
            <a:r>
              <a:rPr lang="ko-KR" altLang="en-US" dirty="0"/>
              <a:t>구현 실습</a:t>
            </a:r>
            <a:endParaRPr dirty="0"/>
          </a:p>
        </p:txBody>
      </p:sp>
      <p:sp>
        <p:nvSpPr>
          <p:cNvPr id="59" name="Google Shape;59;p3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/>
              <a:t>AES </a:t>
            </a:r>
            <a:r>
              <a:rPr lang="ko-KR" altLang="en-US" dirty="0"/>
              <a:t>알고리즘을 활용하여 </a:t>
            </a:r>
            <a:r>
              <a:rPr lang="en-US" altLang="ko-KR" dirty="0"/>
              <a:t>Permutation </a:t>
            </a:r>
            <a:r>
              <a:rPr lang="ko-KR" altLang="en-US" dirty="0"/>
              <a:t>을 구현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9BEA37-7262-6849-889E-6D7331C67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281" y="1867396"/>
            <a:ext cx="6463643" cy="452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91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dirty="0"/>
              <a:t>Rust </a:t>
            </a:r>
            <a:r>
              <a:rPr lang="en-US" dirty="0" err="1"/>
              <a:t>laguage</a:t>
            </a:r>
            <a:endParaRPr dirty="0"/>
          </a:p>
        </p:txBody>
      </p:sp>
      <p:sp>
        <p:nvSpPr>
          <p:cNvPr id="59" name="Google Shape;59;p3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endParaRPr lang="en-US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sz="2400" dirty="0"/>
              <a:t>모질라 리서치에서 개발한 범용 프로그래밍 언어</a:t>
            </a:r>
            <a:endParaRPr lang="en-US" altLang="ko-KR" sz="2400" dirty="0"/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ko-KR" altLang="en-US" sz="2000" dirty="0"/>
              <a:t>안전하고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병렬적이며</a:t>
            </a:r>
            <a:r>
              <a:rPr lang="en-US" altLang="ko-KR" sz="2000" dirty="0"/>
              <a:t>,</a:t>
            </a:r>
            <a:r>
              <a:rPr lang="ko-KR" altLang="en-US" sz="2000" dirty="0"/>
              <a:t> 실용적인 언어로 디자인</a:t>
            </a:r>
            <a:endParaRPr lang="en-US" altLang="ko-KR" sz="2000" dirty="0"/>
          </a:p>
          <a:p>
            <a:pPr marL="1092200" lvl="1" indent="-457200">
              <a:spcBef>
                <a:spcPts val="0"/>
              </a:spcBef>
              <a:buSzPts val="2800"/>
            </a:pPr>
            <a:endParaRPr lang="en-US" altLang="ko-KR" sz="2000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sz="2400" dirty="0"/>
              <a:t>모질라 정책에 따라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Rust</a:t>
            </a:r>
            <a:r>
              <a:rPr lang="ko-KR" altLang="en-US" sz="2400" dirty="0"/>
              <a:t>는 전적으로 오픈 소스로 개발되고 있으며</a:t>
            </a:r>
            <a:r>
              <a:rPr lang="en-US" altLang="ko-KR" sz="2400" dirty="0"/>
              <a:t>,</a:t>
            </a:r>
            <a:r>
              <a:rPr lang="ko-KR" altLang="en-US" sz="2400" dirty="0"/>
              <a:t> 커뮤니티로부터 피드백을 받고 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635000" indent="-457200">
              <a:spcBef>
                <a:spcPts val="0"/>
              </a:spcBef>
              <a:buSzPts val="2800"/>
            </a:pPr>
            <a:endParaRPr lang="en-US" altLang="ko-KR" sz="2400" dirty="0"/>
          </a:p>
          <a:p>
            <a:pPr marL="635000" indent="-457200">
              <a:spcBef>
                <a:spcPts val="0"/>
              </a:spcBef>
              <a:buSzPts val="2800"/>
            </a:pPr>
            <a:endParaRPr lang="en-US" altLang="ko-KR" sz="2400" dirty="0"/>
          </a:p>
          <a:p>
            <a:pPr marL="635000" indent="-457200">
              <a:spcBef>
                <a:spcPts val="0"/>
              </a:spcBef>
              <a:buSzPts val="2800"/>
            </a:pPr>
            <a:endParaRPr lang="en-US" altLang="ko-KR" sz="2400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sz="2400" dirty="0" err="1"/>
              <a:t>카고</a:t>
            </a:r>
            <a:r>
              <a:rPr lang="en-US" altLang="ko-KR" sz="2400" dirty="0"/>
              <a:t>(cargo)</a:t>
            </a:r>
            <a:r>
              <a:rPr lang="ko-KR" altLang="en-US" sz="2400" dirty="0"/>
              <a:t>는 </a:t>
            </a:r>
            <a:r>
              <a:rPr lang="ko-KR" altLang="en-US" sz="2400" dirty="0" err="1"/>
              <a:t>러스트의</a:t>
            </a:r>
            <a:r>
              <a:rPr lang="ko-KR" altLang="en-US" sz="2400" dirty="0"/>
              <a:t> 빌드 시스템이다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  <a:r>
              <a:rPr lang="ko-KR" altLang="en-US" sz="2400" dirty="0" err="1"/>
              <a:t>러스트는</a:t>
            </a:r>
            <a:r>
              <a:rPr lang="ko-KR" altLang="en-US" sz="2400" dirty="0"/>
              <a:t> </a:t>
            </a:r>
            <a:r>
              <a:rPr lang="en-US" altLang="ko-KR" sz="2400" dirty="0" err="1"/>
              <a:t>cpu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병행처리</a:t>
            </a:r>
            <a:r>
              <a:rPr lang="ko-KR" altLang="en-US" sz="2400" dirty="0"/>
              <a:t> 및 메모리 자원 누수 방지 등의 언어 철학 바탕 위에 설계된 취지에 맞게</a:t>
            </a:r>
            <a:r>
              <a:rPr lang="en-US" altLang="ko-KR" sz="2400" dirty="0"/>
              <a:t>,</a:t>
            </a:r>
            <a:r>
              <a:rPr lang="ko-KR" altLang="en-US" sz="2400" dirty="0"/>
              <a:t> 안전성으로 제작된 프로그램은 빌드 과정에서 사전에 불안정한 결과를 방지할 수 있다는 </a:t>
            </a:r>
            <a:r>
              <a:rPr lang="ko-KR" altLang="en-US" sz="2400" dirty="0" err="1"/>
              <a:t>빌드시스템으로까지</a:t>
            </a:r>
            <a:r>
              <a:rPr lang="ko-KR" altLang="en-US" sz="2400" dirty="0"/>
              <a:t> 이어지는 완전한 안정성을 실현하고 있다</a:t>
            </a:r>
            <a:r>
              <a:rPr lang="en-US" altLang="ko-KR" sz="2400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EA10F3-DCEE-454C-8A14-063010CF1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332" y="3402012"/>
            <a:ext cx="2971800" cy="5588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ore-KR" dirty="0"/>
              <a:t>Rust </a:t>
            </a:r>
            <a:r>
              <a:rPr lang="en-US" altLang="ko-Kore-KR" dirty="0" err="1"/>
              <a:t>laguage</a:t>
            </a:r>
            <a:endParaRPr dirty="0"/>
          </a:p>
        </p:txBody>
      </p:sp>
      <p:sp>
        <p:nvSpPr>
          <p:cNvPr id="59" name="Google Shape;59;p3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sz="2400" dirty="0" err="1"/>
              <a:t>러스트는</a:t>
            </a:r>
            <a:r>
              <a:rPr lang="ko-KR" altLang="en-US" sz="2400" dirty="0"/>
              <a:t> 인터넷에서 실행되는 서버 및 클라이언트 프로그램을 개발하는데 적합한 언어를 목표로 설계되었다</a:t>
            </a:r>
            <a:r>
              <a:rPr lang="en-US" altLang="ko-KR" sz="2400" dirty="0"/>
              <a:t>. </a:t>
            </a:r>
            <a:r>
              <a:rPr lang="ko-KR" altLang="en-US" sz="2400" dirty="0"/>
              <a:t>이 목표에 따라 </a:t>
            </a:r>
            <a:r>
              <a:rPr lang="ko-KR" altLang="en-US" sz="2400" dirty="0" err="1"/>
              <a:t>러스트는</a:t>
            </a:r>
            <a:r>
              <a:rPr lang="ko-KR" altLang="en-US" sz="2400" dirty="0"/>
              <a:t> 안전성과 병행 프로그래밍</a:t>
            </a:r>
            <a:r>
              <a:rPr lang="en-US" altLang="ko-KR" sz="2400" dirty="0"/>
              <a:t>, </a:t>
            </a:r>
            <a:r>
              <a:rPr lang="ko-KR" altLang="en-US" sz="2400" dirty="0"/>
              <a:t>그리고 메모리 관리의 직접 제어에 초점을 맞추고 있다</a:t>
            </a:r>
            <a:r>
              <a:rPr lang="en-US" altLang="ko-KR" sz="2400" dirty="0"/>
              <a:t>. </a:t>
            </a:r>
            <a:r>
              <a:rPr lang="ko-KR" altLang="en-US" sz="2400" dirty="0"/>
              <a:t>또한 성능 면에서는 </a:t>
            </a:r>
            <a:r>
              <a:rPr lang="en" altLang="ko-KR" sz="2400" dirty="0"/>
              <a:t>C++</a:t>
            </a:r>
            <a:r>
              <a:rPr lang="ko-KR" altLang="en-US" sz="2400" dirty="0"/>
              <a:t>와 비슷한 수준을 목표로 하고 있다</a:t>
            </a:r>
            <a:r>
              <a:rPr lang="en-US" altLang="ko-KR" sz="2400" dirty="0"/>
              <a:t>.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lang="en-US" altLang="ko-KR" sz="2400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sz="2400" dirty="0" err="1"/>
              <a:t>러스트의</a:t>
            </a:r>
            <a:r>
              <a:rPr lang="ko-KR" altLang="en-US" sz="2400" dirty="0"/>
              <a:t> 문법은 중괄호로 코드 블록을 구분하고</a:t>
            </a:r>
            <a:r>
              <a:rPr lang="en-US" altLang="ko-KR" sz="2400" dirty="0"/>
              <a:t>, </a:t>
            </a:r>
            <a:r>
              <a:rPr lang="en" altLang="ko-Kore-KR" sz="2400" dirty="0"/>
              <a:t>if, else, while </a:t>
            </a:r>
            <a:r>
              <a:rPr lang="ko-KR" altLang="en-US" sz="2400" dirty="0"/>
              <a:t>등의 키워드를 사용하는 등 </a:t>
            </a:r>
            <a:r>
              <a:rPr lang="en" altLang="ko-KR" sz="2400" dirty="0"/>
              <a:t>C</a:t>
            </a:r>
            <a:r>
              <a:rPr lang="en" altLang="ko-Kore-KR" sz="2400" dirty="0"/>
              <a:t> </a:t>
            </a:r>
            <a:r>
              <a:rPr lang="ko-KR" altLang="en-US" sz="2400" dirty="0"/>
              <a:t>및 </a:t>
            </a:r>
            <a:r>
              <a:rPr lang="en" altLang="ko-KR" sz="2400" dirty="0"/>
              <a:t>C++</a:t>
            </a:r>
            <a:r>
              <a:rPr lang="ko-KR" altLang="en-US" sz="2400" dirty="0"/>
              <a:t>와 유사한 모양을 하고 있다</a:t>
            </a:r>
            <a:r>
              <a:rPr lang="en-US" altLang="ko-KR" sz="2400" dirty="0"/>
              <a:t>. </a:t>
            </a:r>
            <a:r>
              <a:rPr lang="ko-KR" altLang="en-US" sz="2400" dirty="0"/>
              <a:t>그러나 </a:t>
            </a:r>
            <a:r>
              <a:rPr lang="ko-KR" altLang="en-US" sz="2400" dirty="0" err="1"/>
              <a:t>러스트와</a:t>
            </a:r>
            <a:r>
              <a:rPr lang="ko-KR" altLang="en-US" sz="2400" dirty="0"/>
              <a:t> </a:t>
            </a:r>
            <a:r>
              <a:rPr lang="en" altLang="ko-Kore-KR" sz="2400" dirty="0"/>
              <a:t>C/C++</a:t>
            </a:r>
            <a:r>
              <a:rPr lang="ko-KR" altLang="en-US" sz="2400" dirty="0"/>
              <a:t>는 의미상으로는 크게 다른 문법을 갖고 있다</a:t>
            </a:r>
            <a:r>
              <a:rPr lang="en-US" altLang="ko-KR" sz="2400" dirty="0"/>
              <a:t>.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lang="en-US" altLang="ko-KR" sz="2400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ko-KR" altLang="en-US" sz="2400" dirty="0" err="1"/>
              <a:t>러스트는</a:t>
            </a:r>
            <a:r>
              <a:rPr lang="ko-KR" altLang="en-US" sz="2400" dirty="0"/>
              <a:t> 메모리 오류를 발생시키지 않도록 설계되었다</a:t>
            </a:r>
            <a:r>
              <a:rPr lang="en-US" altLang="ko-KR" sz="2400" dirty="0"/>
              <a:t>. </a:t>
            </a:r>
            <a:r>
              <a:rPr lang="ko-KR" altLang="en-US" sz="2400" dirty="0" err="1"/>
              <a:t>러스트는</a:t>
            </a:r>
            <a:r>
              <a:rPr lang="ko-KR" altLang="en-US" sz="2400" dirty="0"/>
              <a:t> 널 포인터나 초기화되지 않은 포인터가 존재하지 않도록 강제하고 있다</a:t>
            </a:r>
            <a:r>
              <a:rPr lang="en-US" altLang="ko-KR" sz="2400" dirty="0"/>
              <a:t>. </a:t>
            </a:r>
            <a:r>
              <a:rPr lang="ko-KR" altLang="en-US" sz="2400" dirty="0"/>
              <a:t>모든 변수는 초기값을 가지고 할당되며</a:t>
            </a:r>
            <a:r>
              <a:rPr lang="en-US" altLang="ko-KR" sz="2400" dirty="0"/>
              <a:t>, </a:t>
            </a:r>
            <a:r>
              <a:rPr lang="ko-KR" altLang="en-US" sz="2400" dirty="0"/>
              <a:t>해제된 포인터에 접근하는 코드는 컴파일러가 미리 감지하여 컴파일 오류를 일으킨다</a:t>
            </a:r>
            <a:r>
              <a:rPr lang="en-US" altLang="ko-KR" sz="2400" dirty="0"/>
              <a:t>.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495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dirty="0"/>
              <a:t>Rust language – </a:t>
            </a:r>
            <a:r>
              <a:rPr lang="en-US" dirty="0" err="1"/>
              <a:t>stackoverflow</a:t>
            </a:r>
            <a:r>
              <a:rPr lang="en-US" dirty="0"/>
              <a:t> </a:t>
            </a:r>
            <a:r>
              <a:rPr lang="ko-KR" altLang="en-US" dirty="0"/>
              <a:t>설문조사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A588273-7924-3D4C-9BE7-D20EB2647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877" y="2171700"/>
            <a:ext cx="8801100" cy="41134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53E3EC-0B48-5D4C-85D6-70D380BCDCF9}"/>
              </a:ext>
            </a:extLst>
          </p:cNvPr>
          <p:cNvSpPr txBox="1"/>
          <p:nvPr/>
        </p:nvSpPr>
        <p:spPr>
          <a:xfrm>
            <a:off x="1265190" y="1534511"/>
            <a:ext cx="9661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dirty="0"/>
              <a:t>https://</a:t>
            </a:r>
            <a:r>
              <a:rPr kumimoji="1" lang="en" altLang="ko-Kore-KR" dirty="0" err="1"/>
              <a:t>insights.stackoverflow.com</a:t>
            </a:r>
            <a:r>
              <a:rPr kumimoji="1" lang="en" altLang="ko-Kore-KR" dirty="0"/>
              <a:t>/survey/2021/#top-paying-technologies-programming-scripting-and-markup-languages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518749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dirty="0"/>
              <a:t>Rust playground</a:t>
            </a:r>
            <a:endParaRPr dirty="0"/>
          </a:p>
        </p:txBody>
      </p:sp>
      <p:sp>
        <p:nvSpPr>
          <p:cNvPr id="59" name="Google Shape;59;p3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" dirty="0"/>
              <a:t>https://</a:t>
            </a:r>
            <a:r>
              <a:rPr lang="en" dirty="0" err="1"/>
              <a:t>play.rust-lang.org</a:t>
            </a:r>
            <a:r>
              <a:rPr lang="en" dirty="0"/>
              <a:t>/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B475A3-A7D6-7247-85D2-0FDAAB54A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3373" y="2192882"/>
            <a:ext cx="7625254" cy="428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9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ore-KR" dirty="0"/>
              <a:t>Rust </a:t>
            </a:r>
            <a:r>
              <a:rPr lang="ko-Kore-KR" altLang="en-US" dirty="0"/>
              <a:t>설치</a:t>
            </a:r>
            <a:r>
              <a:rPr lang="ko-KR" altLang="en-US" dirty="0"/>
              <a:t> 및 사용</a:t>
            </a:r>
            <a:endParaRPr dirty="0"/>
          </a:p>
        </p:txBody>
      </p:sp>
      <p:sp>
        <p:nvSpPr>
          <p:cNvPr id="4" name="Google Shape;59;p3">
            <a:extLst>
              <a:ext uri="{FF2B5EF4-FFF2-40B4-BE49-F238E27FC236}">
                <a16:creationId xmlns:a16="http://schemas.microsoft.com/office/drawing/2014/main" id="{B8BF9CD9-1471-9640-9D83-EDDB528648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20700">
              <a:lnSpc>
                <a:spcPct val="150000"/>
              </a:lnSpc>
              <a:spcBef>
                <a:spcPts val="0"/>
              </a:spcBef>
              <a:buSzPts val="2800"/>
            </a:pPr>
            <a:endParaRPr lang="en-US" altLang="ko-Kore-KR" sz="2000" dirty="0"/>
          </a:p>
          <a:p>
            <a:pPr marL="520700">
              <a:lnSpc>
                <a:spcPct val="150000"/>
              </a:lnSpc>
              <a:spcBef>
                <a:spcPts val="0"/>
              </a:spcBef>
              <a:buSzPts val="2800"/>
            </a:pPr>
            <a:endParaRPr lang="en-US" altLang="ko-Kore-KR" sz="2000" dirty="0"/>
          </a:p>
          <a:p>
            <a:pPr marL="5207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altLang="ko-Kore-KR" sz="2000" dirty="0"/>
              <a:t>Linux / MacOS</a:t>
            </a:r>
            <a:endParaRPr lang="en-US" altLang="ko-KR" sz="2000" dirty="0"/>
          </a:p>
          <a:p>
            <a:pPr marL="977900" lvl="1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ko-KR" altLang="en-US" sz="1600" dirty="0"/>
              <a:t>터미널에서 </a:t>
            </a:r>
            <a:r>
              <a:rPr lang="en" altLang="ko-Kore-KR" sz="1600" dirty="0"/>
              <a:t>$ curl https://</a:t>
            </a:r>
            <a:r>
              <a:rPr lang="en" altLang="ko-Kore-KR" sz="1600" dirty="0" err="1"/>
              <a:t>sh.rustup.rs</a:t>
            </a:r>
            <a:r>
              <a:rPr lang="en" altLang="ko-Kore-KR" sz="1600" dirty="0"/>
              <a:t> -</a:t>
            </a:r>
            <a:r>
              <a:rPr lang="en" altLang="ko-Kore-KR" sz="1600" dirty="0" err="1"/>
              <a:t>sSf</a:t>
            </a:r>
            <a:r>
              <a:rPr lang="en" altLang="ko-Kore-KR" sz="1600" dirty="0"/>
              <a:t> | </a:t>
            </a:r>
            <a:r>
              <a:rPr lang="en" altLang="ko-Kore-KR" sz="1600" dirty="0" err="1"/>
              <a:t>sh</a:t>
            </a:r>
            <a:endParaRPr lang="en" altLang="ko-Kore-KR" sz="1600" dirty="0"/>
          </a:p>
          <a:p>
            <a:pPr marL="977900" lvl="1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" altLang="ko-Kore-KR" sz="1600" dirty="0"/>
              <a:t>Rust is installed now. Great!</a:t>
            </a:r>
            <a:r>
              <a:rPr lang="ko-KR" altLang="en-US" sz="1600" dirty="0"/>
              <a:t>  가 뜨면 설치 완료</a:t>
            </a:r>
            <a:endParaRPr lang="en-US" altLang="ko-KR" sz="1600" dirty="0"/>
          </a:p>
          <a:p>
            <a:pPr marL="977900" lvl="1">
              <a:lnSpc>
                <a:spcPct val="150000"/>
              </a:lnSpc>
              <a:spcBef>
                <a:spcPts val="0"/>
              </a:spcBef>
              <a:buSzPts val="2800"/>
            </a:pPr>
            <a:endParaRPr lang="en" altLang="ko-Kore-KR" sz="1600" dirty="0"/>
          </a:p>
          <a:p>
            <a:pPr marL="977900" lvl="1">
              <a:lnSpc>
                <a:spcPct val="150000"/>
              </a:lnSpc>
              <a:spcBef>
                <a:spcPts val="0"/>
              </a:spcBef>
              <a:buSzPts val="2800"/>
            </a:pPr>
            <a:endParaRPr lang="en" altLang="ko-Kore-KR" sz="1600" dirty="0"/>
          </a:p>
          <a:p>
            <a:pPr marL="5207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2000" dirty="0"/>
              <a:t>Windows </a:t>
            </a:r>
          </a:p>
          <a:p>
            <a:pPr marL="977900" lvl="1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1600" dirty="0">
                <a:hlinkClick r:id="rId3"/>
              </a:rPr>
              <a:t>https://forge.rust-lang.org/infra/other-installation-methods.html</a:t>
            </a:r>
            <a:r>
              <a:rPr lang="ko-KR" altLang="en-US" sz="1600" dirty="0"/>
              <a:t> 해당 설치 지침에 따라서 설치 진행</a:t>
            </a:r>
            <a:endParaRPr lang="en-US" sz="1600" dirty="0"/>
          </a:p>
          <a:p>
            <a:pPr marL="635000" indent="-457200">
              <a:spcBef>
                <a:spcPts val="0"/>
              </a:spcBef>
              <a:buSzPts val="2800"/>
            </a:pPr>
            <a:endParaRPr sz="2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4AE9296-C87D-B546-B3BA-6A6E96300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5454" y="2507879"/>
            <a:ext cx="46228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96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ore-KR" dirty="0"/>
              <a:t>Rust </a:t>
            </a:r>
            <a:r>
              <a:rPr lang="ko-Kore-KR" altLang="en-US" dirty="0"/>
              <a:t>설치</a:t>
            </a:r>
            <a:r>
              <a:rPr lang="ko-KR" altLang="en-US" dirty="0"/>
              <a:t> 및 사용</a:t>
            </a:r>
            <a:endParaRPr dirty="0"/>
          </a:p>
        </p:txBody>
      </p:sp>
      <p:sp>
        <p:nvSpPr>
          <p:cNvPr id="59" name="Google Shape;59;p3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 err="1"/>
              <a:t>Clion</a:t>
            </a:r>
            <a:r>
              <a:rPr lang="en-US" dirty="0"/>
              <a:t> </a:t>
            </a:r>
            <a:r>
              <a:rPr lang="ko-KR" altLang="en-US" dirty="0"/>
              <a:t>에서 </a:t>
            </a:r>
            <a:r>
              <a:rPr lang="en-US" altLang="ko-KR" dirty="0"/>
              <a:t>Rust </a:t>
            </a:r>
            <a:r>
              <a:rPr lang="ko-KR" altLang="en-US" dirty="0"/>
              <a:t>프로젝트 생성</a:t>
            </a:r>
            <a:endParaRPr lang="en-US" altLang="ko-KR" dirty="0"/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altLang="ko-KR" dirty="0"/>
              <a:t>.</a:t>
            </a:r>
            <a:r>
              <a:rPr lang="en-US" altLang="ko-KR" dirty="0" err="1"/>
              <a:t>rs</a:t>
            </a:r>
            <a:r>
              <a:rPr lang="en-US" altLang="ko-KR" dirty="0"/>
              <a:t> </a:t>
            </a:r>
            <a:r>
              <a:rPr lang="ko-KR" altLang="en-US" dirty="0" err="1"/>
              <a:t>확장자</a:t>
            </a:r>
            <a:r>
              <a:rPr lang="ko-KR" altLang="en-US" dirty="0"/>
              <a:t> 명을 사용</a:t>
            </a:r>
            <a:endParaRPr lang="en-US" altLang="ko-KR" dirty="0"/>
          </a:p>
          <a:p>
            <a:pPr marL="635000" indent="-457200">
              <a:lnSpc>
                <a:spcPct val="150000"/>
              </a:lnSpc>
              <a:spcBef>
                <a:spcPts val="0"/>
              </a:spcBef>
              <a:buSzPts val="2800"/>
            </a:pP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122608-BF35-7D4E-A78D-109A5F898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09" y="2552432"/>
            <a:ext cx="3996690" cy="306377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052C55D3-041C-694B-B242-2AE91E4D1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0399" y="2552432"/>
            <a:ext cx="3996690" cy="306377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A360BA6-0956-D44B-ABAA-148692A8E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725" y="2641698"/>
            <a:ext cx="3362664" cy="288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6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dirty="0"/>
              <a:t>Rust language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 함수 </a:t>
            </a:r>
            <a:r>
              <a:rPr lang="en-US" altLang="ko-KR" dirty="0"/>
              <a:t>/</a:t>
            </a:r>
            <a:r>
              <a:rPr lang="ko-KR" altLang="en-US" dirty="0"/>
              <a:t> 출력</a:t>
            </a:r>
            <a:endParaRPr dirty="0"/>
          </a:p>
        </p:txBody>
      </p:sp>
      <p:sp>
        <p:nvSpPr>
          <p:cNvPr id="59" name="Google Shape;59;p3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 err="1"/>
              <a:t>fn</a:t>
            </a:r>
            <a:r>
              <a:rPr lang="en-US" dirty="0"/>
              <a:t> </a:t>
            </a:r>
            <a:r>
              <a:rPr lang="ko-KR" altLang="en-US" dirty="0"/>
              <a:t>키워드는 새로운 함수의 선언을 뜻함</a:t>
            </a:r>
            <a:r>
              <a:rPr lang="en-US" altLang="ko-KR" dirty="0"/>
              <a:t>.</a:t>
            </a:r>
          </a:p>
          <a:p>
            <a:pPr marL="635000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 err="1"/>
              <a:t>println</a:t>
            </a:r>
            <a:r>
              <a:rPr lang="en-US" dirty="0"/>
              <a:t>!() </a:t>
            </a:r>
            <a:r>
              <a:rPr lang="ko-KR" altLang="en-US" dirty="0"/>
              <a:t>는 화면에 출력하는 </a:t>
            </a:r>
            <a:r>
              <a:rPr lang="ko-KR" altLang="en-US" dirty="0">
                <a:solidFill>
                  <a:srgbClr val="FF0000"/>
                </a:solidFill>
              </a:rPr>
              <a:t>매크로</a:t>
            </a:r>
            <a:endParaRPr lang="en-US" altLang="ko-KR" dirty="0">
              <a:solidFill>
                <a:srgbClr val="FF0000"/>
              </a:solidFill>
            </a:endParaRPr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ko-KR" altLang="en-US" dirty="0" err="1">
                <a:solidFill>
                  <a:schemeClr val="tx1"/>
                </a:solidFill>
              </a:rPr>
              <a:t>러스트는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!</a:t>
            </a:r>
            <a:r>
              <a:rPr lang="ko-KR" altLang="en-US" dirty="0" err="1">
                <a:solidFill>
                  <a:schemeClr val="tx1"/>
                </a:solidFill>
              </a:rPr>
              <a:t>를</a:t>
            </a:r>
            <a:r>
              <a:rPr lang="ko-KR" altLang="en-US" dirty="0">
                <a:solidFill>
                  <a:schemeClr val="tx1"/>
                </a:solidFill>
              </a:rPr>
              <a:t> 통해 매크로를 호출하고 있음을 표시</a:t>
            </a:r>
            <a:endParaRPr lang="en-US" altLang="ko-KR" dirty="0">
              <a:solidFill>
                <a:schemeClr val="tx1"/>
              </a:solidFill>
            </a:endParaRPr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 err="1">
                <a:solidFill>
                  <a:schemeClr val="tx1"/>
                </a:solidFill>
              </a:rPr>
              <a:t>println</a:t>
            </a:r>
            <a:r>
              <a:rPr lang="en-US" dirty="0">
                <a:solidFill>
                  <a:schemeClr val="tx1"/>
                </a:solidFill>
              </a:rPr>
              <a:t>() </a:t>
            </a:r>
            <a:r>
              <a:rPr lang="ko-KR" altLang="en-US" dirty="0">
                <a:solidFill>
                  <a:schemeClr val="tx1"/>
                </a:solidFill>
              </a:rPr>
              <a:t>은 함수 호출 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 err="1">
                <a:solidFill>
                  <a:schemeClr val="tx1"/>
                </a:solidFill>
              </a:rPr>
              <a:t>println</a:t>
            </a:r>
            <a:r>
              <a:rPr lang="en-US" altLang="ko-KR" dirty="0">
                <a:solidFill>
                  <a:schemeClr val="tx1"/>
                </a:solidFill>
              </a:rPr>
              <a:t>!() </a:t>
            </a:r>
            <a:r>
              <a:rPr lang="ko-KR" altLang="en-US" dirty="0">
                <a:solidFill>
                  <a:schemeClr val="tx1"/>
                </a:solidFill>
              </a:rPr>
              <a:t>매크로 호출</a:t>
            </a:r>
            <a:endParaRPr lang="en-US" altLang="ko-KR" dirty="0">
              <a:solidFill>
                <a:schemeClr val="tx1"/>
              </a:solidFill>
            </a:endParaRPr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 err="1">
                <a:solidFill>
                  <a:schemeClr val="tx1"/>
                </a:solidFill>
              </a:rPr>
              <a:t>println</a:t>
            </a:r>
            <a:r>
              <a:rPr lang="en-US" dirty="0">
                <a:solidFill>
                  <a:schemeClr val="tx1"/>
                </a:solidFill>
              </a:rPr>
              <a:t>!()</a:t>
            </a:r>
            <a:r>
              <a:rPr lang="ko-KR" altLang="en-US" dirty="0">
                <a:solidFill>
                  <a:schemeClr val="tx1"/>
                </a:solidFill>
              </a:rPr>
              <a:t>은 출력 후 </a:t>
            </a:r>
            <a:r>
              <a:rPr lang="ko-KR" altLang="en-US" dirty="0" err="1">
                <a:solidFill>
                  <a:schemeClr val="tx1"/>
                </a:solidFill>
              </a:rPr>
              <a:t>줄바꾸기를</a:t>
            </a:r>
            <a:r>
              <a:rPr lang="ko-KR" altLang="en-US" dirty="0">
                <a:solidFill>
                  <a:schemeClr val="tx1"/>
                </a:solidFill>
              </a:rPr>
              <a:t> 함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ko-KR" altLang="en-US" dirty="0" err="1">
                <a:solidFill>
                  <a:schemeClr val="tx1"/>
                </a:solidFill>
              </a:rPr>
              <a:t>줄바꾸기를</a:t>
            </a:r>
            <a:r>
              <a:rPr lang="ko-KR" altLang="en-US" dirty="0">
                <a:solidFill>
                  <a:schemeClr val="tx1"/>
                </a:solidFill>
              </a:rPr>
              <a:t> 안하려면 </a:t>
            </a:r>
            <a:r>
              <a:rPr lang="en-US" altLang="ko-KR" dirty="0">
                <a:solidFill>
                  <a:schemeClr val="tx1"/>
                </a:solidFill>
              </a:rPr>
              <a:t>print!()</a:t>
            </a:r>
            <a:r>
              <a:rPr lang="ko-KR" altLang="en-US" dirty="0">
                <a:solidFill>
                  <a:schemeClr val="tx1"/>
                </a:solidFill>
              </a:rPr>
              <a:t> 사용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C2B8EB-33E7-4B40-8558-86609A0D56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498" y="5337150"/>
            <a:ext cx="4189003" cy="105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10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/>
              <a:t>let </a:t>
            </a:r>
            <a:r>
              <a:rPr lang="ko-KR" altLang="en-US" dirty="0"/>
              <a:t>키워드는 지역 변수를 나타냄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dirty="0"/>
              <a:t>let</a:t>
            </a:r>
            <a:r>
              <a:rPr lang="ko-KR" altLang="en-US" dirty="0"/>
              <a:t> 키워드를 사용한 변수는 기본적으로 변하지 않음</a:t>
            </a:r>
            <a:r>
              <a:rPr lang="en-US" altLang="ko-KR" dirty="0"/>
              <a:t>.</a:t>
            </a:r>
          </a:p>
          <a:p>
            <a:pPr marL="635000" indent="-457200">
              <a:lnSpc>
                <a:spcPct val="150000"/>
              </a:lnSpc>
              <a:spcBef>
                <a:spcPts val="0"/>
              </a:spcBef>
              <a:buSzPts val="2800"/>
            </a:pPr>
            <a:endParaRPr lang="en-US" altLang="ko-KR" dirty="0"/>
          </a:p>
          <a:p>
            <a:pPr marL="635000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altLang="ko-KR" dirty="0"/>
              <a:t>mut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dirty="0" err="1"/>
              <a:t>붙여줌으로써</a:t>
            </a:r>
            <a:r>
              <a:rPr lang="ko-KR" altLang="en-US" dirty="0"/>
              <a:t> 재할당할 수 있는 변수로 지정할 수 있음</a:t>
            </a:r>
            <a:endParaRPr lang="en-US" altLang="ko-KR" dirty="0"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ore-KR" dirty="0"/>
              <a:t>Rust language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변수</a:t>
            </a:r>
            <a:endParaRPr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4D0637-77C2-F14D-A6E5-45384C8FC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436" y="4691663"/>
            <a:ext cx="4021131" cy="12733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D36D47-0806-B145-A624-FECED9223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8435" y="4714003"/>
            <a:ext cx="3976450" cy="125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03248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ryptoCraft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1092</TotalTime>
  <Words>488</Words>
  <Application>Microsoft Macintosh PowerPoint</Application>
  <PresentationFormat>와이드스크린</PresentationFormat>
  <Paragraphs>94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Malgun Gothic</vt:lpstr>
      <vt:lpstr>Arial</vt:lpstr>
      <vt:lpstr>제목 테마</vt:lpstr>
      <vt:lpstr>CryptoCraft 테마</vt:lpstr>
      <vt:lpstr>Rust language</vt:lpstr>
      <vt:lpstr>Rust laguage</vt:lpstr>
      <vt:lpstr>Rust laguage</vt:lpstr>
      <vt:lpstr>Rust language – stackoverflow 설문조사</vt:lpstr>
      <vt:lpstr>Rust playground</vt:lpstr>
      <vt:lpstr>Rust 설치 및 사용</vt:lpstr>
      <vt:lpstr>Rust 설치 및 사용</vt:lpstr>
      <vt:lpstr>Rust language – main 함수 / 출력</vt:lpstr>
      <vt:lpstr>Rust language - 변수</vt:lpstr>
      <vt:lpstr>Rust language – 데이터 타입</vt:lpstr>
      <vt:lpstr>Rust language – 튜플과 배열</vt:lpstr>
      <vt:lpstr>Rust language - 함수</vt:lpstr>
      <vt:lpstr>Rust language – 조건문</vt:lpstr>
      <vt:lpstr>Rust language - 반복문</vt:lpstr>
      <vt:lpstr>Rust language – Simpira 구현 실습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4</cp:revision>
  <dcterms:created xsi:type="dcterms:W3CDTF">2019-03-05T04:29:07Z</dcterms:created>
  <dcterms:modified xsi:type="dcterms:W3CDTF">2021-08-15T09:43:52Z</dcterms:modified>
</cp:coreProperties>
</file>