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73" r:id="rId3"/>
    <p:sldId id="275" r:id="rId4"/>
    <p:sldId id="276" r:id="rId5"/>
    <p:sldId id="279" r:id="rId6"/>
    <p:sldId id="278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27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6296"/>
  </p:normalViewPr>
  <p:slideViewPr>
    <p:cSldViewPr snapToGrid="0" snapToObjects="1">
      <p:cViewPr>
        <p:scale>
          <a:sx n="208" d="100"/>
          <a:sy n="208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79854-4652-3E4A-A02F-F5C66B15E5C6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25795-4E72-8D48-8F76-29F0C6F0BB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861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905a5612_3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3905a5612_3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e3905a5612_3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3905a5612_3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3905a5612_3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e3905a5612_3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3905a5612_3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3905a5612_3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e3905a5612_3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3905a5612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3905a5612_3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e3905a5612_3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11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3905a561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3905a5612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e3905a5612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399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2a6cea0d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2a6cea0d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e2a6cea0d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2a6cea0d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2a6cea0d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e2a6cea0d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6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F950-9754-BC4B-8A82-2EABA0595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98684-412D-F648-B38F-A943AD51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BA007-79FA-194E-93BC-37278E5F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5E4BE-F382-994E-A808-85545B16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4DEF-1187-9F44-BA69-F0A5F427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5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0E897-DB53-C749-B47E-41627A96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D361D-9182-6840-A536-57FCFEC80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53475-466B-6043-9105-9DC7D4DF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24C18-AA82-4D41-9C67-D5999ACE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0AE4F-D3B1-E44E-A280-4A6E4862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8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4529B-BD9D-B845-8188-5D5E8C7DB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8C0E2-33B8-5940-BE0A-6B41088B0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43637-9F50-3546-8A38-E4E8BAFE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7F64C-7AB7-C34C-9CC3-583AEC6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74E13-B51D-E740-AD5A-15D3545C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27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58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2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84133-62FF-B34D-8B36-57E05EF8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A043A-7355-1D45-B241-742B44FF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9F70C-F8F3-6E45-9F25-F667A6BD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AC458-C455-174A-BD56-4869311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331A8-3033-E04C-8758-8C61DA5A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17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F268D-7700-FB48-908D-D331564B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85C06-65FF-034D-92B2-E1ACB998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FBC03-7719-654B-8941-EB59255E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F79B-1166-8943-BE0B-A5470BC7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975EA-176E-9049-B889-09D1F969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66C11-A51D-654E-BC31-905A43A2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42233-B177-BA4F-AA4E-B2AB43A0C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4D3C8-8DD1-AF4A-BE17-0E32B767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5BD3C-4033-1043-8FFF-A3905774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BDFB9-9E61-9D44-A7DE-C1EE67D5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60EEC-C2C7-0D45-B84A-643CFF90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35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6BA7-8375-894F-A447-CCB134FE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6AA05-5114-8647-8B4F-C8C56574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EAB61-62C7-DA41-9DD3-4F83E4044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54DDF2-12FD-5243-AE21-4B28B34A1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523E93-9218-B546-9901-A88161F5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6FDB15-3EC4-5942-B7B0-40CC368A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86CA0E-0CCD-C147-87B7-9C6EC3F3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D82E9-5126-0E40-8902-F10ECBBA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152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40F4-FF32-9E45-AC19-91A02CB0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D632F-7D12-7E4E-BD03-A6651AAE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F2842-6E79-7A4C-A462-65B1BD9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FAA10-B012-0A45-86CE-5A72ACE8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4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DD2FF8-8180-AE44-A2D7-67D6B6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709E8-60FC-8547-B766-C3518E69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7521B-CD45-F143-9DCD-74B7A00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73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47B9F-B678-D143-BE22-0B198488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A2EF6-E981-934B-AD75-89042E16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28843-19C5-C843-A661-33CDF7F5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CB23E-B03D-E84D-A16E-7A386F05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C8FAF-E7FF-0B4F-A4E6-DDBB4CF1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0714F-2F15-7142-B214-FE4EFC5D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8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C17E9-A33B-DF4F-8A22-49636E52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2E444-56A6-9C4D-ACDC-83B1CF56C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7B98B-A886-8848-A2A7-6A5283DB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9AC0A-339A-394B-A406-2C61647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E47FB-70B5-0E49-B633-1478ED78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88E25-5AB1-AA47-8189-EC05892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9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C68F6A-3B5B-1B49-B144-78CA1E85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735EE-C909-1544-81D8-A2777CE5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B7D79-B8CB-6946-9308-3B2119A5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2505-EEB3-2949-A607-37C43587416F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035DE-8C7B-E54E-9261-B55F0E8FE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4CA11-93FA-0447-8CA6-A2DCF5EB9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763A-B254-6947-BCE6-2D1D46D7C0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09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7195B-6C10-1A40-A508-E59D4E638A35}"/>
              </a:ext>
            </a:extLst>
          </p:cNvPr>
          <p:cNvSpPr txBox="1"/>
          <p:nvPr/>
        </p:nvSpPr>
        <p:spPr>
          <a:xfrm>
            <a:off x="1903240" y="2540177"/>
            <a:ext cx="92168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00" dirty="0"/>
              <a:t>   Quantum Information Set Decoding (Error-Free) </a:t>
            </a:r>
            <a:endParaRPr kumimoji="1" lang="ko-Kore-KR" altLang="en-US" sz="3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BC88D-9255-1F48-A49C-613C471F491F}"/>
              </a:ext>
            </a:extLst>
          </p:cNvPr>
          <p:cNvSpPr txBox="1"/>
          <p:nvPr/>
        </p:nvSpPr>
        <p:spPr>
          <a:xfrm>
            <a:off x="5522765" y="3686882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장경배</a:t>
            </a:r>
            <a:endParaRPr kumimoji="1" lang="en-US" altLang="ko-KR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1294B-024C-6E4C-8FE7-0609C463DD55}"/>
              </a:ext>
            </a:extLst>
          </p:cNvPr>
          <p:cNvSpPr/>
          <p:nvPr/>
        </p:nvSpPr>
        <p:spPr>
          <a:xfrm>
            <a:off x="4603250" y="4310367"/>
            <a:ext cx="298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https://youtu.be/_cXkz7ql9ds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00E765B-1444-FD41-9FD1-49B53C96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28" y="207747"/>
            <a:ext cx="3044323" cy="6606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290;ge3905a5612_3_103">
            <a:extLst>
              <a:ext uri="{FF2B5EF4-FFF2-40B4-BE49-F238E27FC236}">
                <a16:creationId xmlns:a16="http://schemas.microsoft.com/office/drawing/2014/main" id="{B6F65C4E-2FB0-C949-800D-CE2A3A180B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Grover’s Algorithm + Guessing Phase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112E5-4F1D-C544-9B22-8D15138F5485}"/>
              </a:ext>
            </a:extLst>
          </p:cNvPr>
          <p:cNvSpPr txBox="1"/>
          <p:nvPr/>
        </p:nvSpPr>
        <p:spPr>
          <a:xfrm>
            <a:off x="10050576" y="1020819"/>
            <a:ext cx="6888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rgbClr val="FF0000"/>
                </a:solidFill>
              </a:rPr>
              <a:t>Oracle</a:t>
            </a:r>
            <a:endParaRPr kumimoji="1" lang="ko-Kore-KR" altLang="en-US" sz="15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4D7B2-A004-7E4B-A990-98B12A9F9534}"/>
              </a:ext>
            </a:extLst>
          </p:cNvPr>
          <p:cNvSpPr txBox="1"/>
          <p:nvPr/>
        </p:nvSpPr>
        <p:spPr>
          <a:xfrm>
            <a:off x="712351" y="147752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중첩</a:t>
            </a:r>
            <a:r>
              <a:rPr kumimoji="1" lang="ko-KR" altLang="en-US" dirty="0"/>
              <a:t> 상태의 </a:t>
            </a:r>
            <a:r>
              <a:rPr kumimoji="1" lang="en-US" altLang="ko-KR" dirty="0"/>
              <a:t>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결정하는 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flips </a:t>
            </a:r>
            <a:r>
              <a:rPr kumimoji="1" lang="ko-KR" altLang="en-US" b="1" dirty="0" err="1"/>
              <a:t>큐비트</a:t>
            </a: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flips </a:t>
            </a:r>
            <a:r>
              <a:rPr kumimoji="1" lang="ko-KR" altLang="en-US" dirty="0" err="1"/>
              <a:t>큐비트를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대상으로하여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Diffusion operator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ko-KR" altLang="en-US" dirty="0"/>
              <a:t>수행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3</a:t>
            </a:r>
            <a:r>
              <a:rPr kumimoji="1" lang="ko-KR" altLang="en-US" dirty="0"/>
              <a:t>개의 후보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Solution</a:t>
            </a:r>
            <a:r>
              <a:rPr kumimoji="1" lang="ko-KR" altLang="en-US" dirty="0"/>
              <a:t>은 </a:t>
            </a:r>
            <a:r>
              <a:rPr kumimoji="1" lang="en-US" altLang="ko-KR" b="1" dirty="0"/>
              <a:t>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4-qubit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search,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반복 횟수는 </a:t>
            </a:r>
            <a:r>
              <a:rPr kumimoji="1" lang="en-US" altLang="ko-KR" b="1" dirty="0"/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F9610F-1690-8A4A-BE41-980E56E37ACE}"/>
              </a:ext>
            </a:extLst>
          </p:cNvPr>
          <p:cNvSpPr/>
          <p:nvPr/>
        </p:nvSpPr>
        <p:spPr>
          <a:xfrm>
            <a:off x="7947645" y="1343984"/>
            <a:ext cx="2884558" cy="308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65878F-0246-4B4A-887B-D0EDA7BB252A}"/>
              </a:ext>
            </a:extLst>
          </p:cNvPr>
          <p:cNvSpPr/>
          <p:nvPr/>
        </p:nvSpPr>
        <p:spPr>
          <a:xfrm>
            <a:off x="7959918" y="4510217"/>
            <a:ext cx="1711855" cy="957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DBD31-7124-7B41-99FD-1C2EEFC1EFB7}"/>
              </a:ext>
            </a:extLst>
          </p:cNvPr>
          <p:cNvSpPr txBox="1"/>
          <p:nvPr/>
        </p:nvSpPr>
        <p:spPr>
          <a:xfrm>
            <a:off x="9661937" y="4510217"/>
            <a:ext cx="1613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accent1"/>
                </a:solidFill>
              </a:rPr>
              <a:t>Diffusion operator</a:t>
            </a:r>
            <a:endParaRPr kumimoji="1" lang="ko-Kore-KR" altLang="en-US" sz="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0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ge3905a5612_3_103">
            <a:extLst>
              <a:ext uri="{FF2B5EF4-FFF2-40B4-BE49-F238E27FC236}">
                <a16:creationId xmlns:a16="http://schemas.microsoft.com/office/drawing/2014/main" id="{7EFB5A70-622B-A845-97A7-9940F9623E9D}"/>
              </a:ext>
            </a:extLst>
          </p:cNvPr>
          <p:cNvSpPr txBox="1">
            <a:spLocks/>
          </p:cNvSpPr>
          <p:nvPr/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Grover’s Algorithm + Guessing Phase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4F9A2-35CC-AB45-9B9E-467C545CAACF}"/>
              </a:ext>
            </a:extLst>
          </p:cNvPr>
          <p:cNvSpPr txBox="1"/>
          <p:nvPr/>
        </p:nvSpPr>
        <p:spPr>
          <a:xfrm>
            <a:off x="607554" y="1417625"/>
            <a:ext cx="490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Hamming Weight(2)</a:t>
            </a:r>
            <a:r>
              <a:rPr kumimoji="1" lang="ko-KR" altLang="en-US" dirty="0"/>
              <a:t>에 따른 </a:t>
            </a:r>
            <a:r>
              <a:rPr kumimoji="1" lang="en-US" altLang="ko-KR" dirty="0"/>
              <a:t>Flips </a:t>
            </a:r>
            <a:r>
              <a:rPr kumimoji="1" lang="ko-KR" altLang="en-US" dirty="0"/>
              <a:t>최적화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가능</a:t>
            </a:r>
            <a:r>
              <a:rPr kumimoji="1" lang="en-US" altLang="ko-KR" dirty="0"/>
              <a:t>,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859D69-F076-954B-BF1A-2320CB2B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49" y="2074607"/>
            <a:ext cx="4377036" cy="1616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5F3A0D-A14B-9640-9C3D-D8DD05DD3139}"/>
              </a:ext>
            </a:extLst>
          </p:cNvPr>
          <p:cNvSpPr/>
          <p:nvPr/>
        </p:nvSpPr>
        <p:spPr>
          <a:xfrm>
            <a:off x="4203785" y="2749337"/>
            <a:ext cx="619828" cy="889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6736F-3421-4E41-8A98-2BE37CEED4CD}"/>
              </a:ext>
            </a:extLst>
          </p:cNvPr>
          <p:cNvSpPr txBox="1"/>
          <p:nvPr/>
        </p:nvSpPr>
        <p:spPr>
          <a:xfrm>
            <a:off x="4757206" y="334612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무시 가능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5DE6A-4BDD-A847-A9AB-A32EE839DC88}"/>
              </a:ext>
            </a:extLst>
          </p:cNvPr>
          <p:cNvSpPr txBox="1"/>
          <p:nvPr/>
        </p:nvSpPr>
        <p:spPr>
          <a:xfrm>
            <a:off x="1192607" y="4563212"/>
            <a:ext cx="652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1100</a:t>
            </a:r>
          </a:p>
          <a:p>
            <a:r>
              <a:rPr kumimoji="1" lang="en-US" altLang="ko-KR" dirty="0"/>
              <a:t>1010</a:t>
            </a:r>
          </a:p>
          <a:p>
            <a:r>
              <a:rPr kumimoji="1" lang="en-US" altLang="ko-KR" dirty="0"/>
              <a:t>1001</a:t>
            </a:r>
          </a:p>
          <a:p>
            <a:r>
              <a:rPr kumimoji="1" lang="en-US" altLang="ko-KR" dirty="0"/>
              <a:t>0110</a:t>
            </a:r>
          </a:p>
          <a:p>
            <a:r>
              <a:rPr kumimoji="1" lang="en-US" altLang="ko-KR" dirty="0"/>
              <a:t>0101</a:t>
            </a:r>
          </a:p>
          <a:p>
            <a:r>
              <a:rPr kumimoji="1" lang="en-US" altLang="ko-KR" dirty="0"/>
              <a:t>0011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A7655-B7A4-CF4C-9200-647C435D802D}"/>
              </a:ext>
            </a:extLst>
          </p:cNvPr>
          <p:cNvSpPr txBox="1"/>
          <p:nvPr/>
        </p:nvSpPr>
        <p:spPr>
          <a:xfrm>
            <a:off x="490953" y="4027978"/>
            <a:ext cx="491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4-</a:t>
            </a:r>
            <a:r>
              <a:rPr kumimoji="1" lang="en-US" altLang="ko-KR" dirty="0"/>
              <a:t>bit</a:t>
            </a:r>
            <a:r>
              <a:rPr kumimoji="1" lang="ko-KR" altLang="en-US" dirty="0"/>
              <a:t> 벡터에서 </a:t>
            </a:r>
            <a:r>
              <a:rPr kumimoji="1" lang="en-US" altLang="ko-KR" dirty="0"/>
              <a:t>Hamming weight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인 벡터들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653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6FD445-4BB8-3F4A-93C7-BF8B283A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7" y="2509996"/>
            <a:ext cx="3844417" cy="34304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290;ge3905a5612_3_103">
            <a:extLst>
              <a:ext uri="{FF2B5EF4-FFF2-40B4-BE49-F238E27FC236}">
                <a16:creationId xmlns:a16="http://schemas.microsoft.com/office/drawing/2014/main" id="{A337CD0A-1697-5041-8659-3F9DF91CA887}"/>
              </a:ext>
            </a:extLst>
          </p:cNvPr>
          <p:cNvSpPr txBox="1">
            <a:spLocks/>
          </p:cNvSpPr>
          <p:nvPr/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Quantum ISD + Guessing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7FADD-69BD-B143-8E7C-EB41F753205C}"/>
              </a:ext>
            </a:extLst>
          </p:cNvPr>
          <p:cNvSpPr txBox="1"/>
          <p:nvPr/>
        </p:nvSpPr>
        <p:spPr>
          <a:xfrm>
            <a:off x="564596" y="1253047"/>
            <a:ext cx="36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6 x 8 </a:t>
            </a:r>
            <a:r>
              <a:rPr kumimoji="1" lang="ko-Kore-KR" altLang="en-US" b="1" dirty="0"/>
              <a:t>의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Goppa</a:t>
            </a:r>
            <a:r>
              <a:rPr kumimoji="1" lang="en-US" altLang="ko-KR" b="1" dirty="0"/>
              <a:t> code</a:t>
            </a:r>
            <a:r>
              <a:rPr kumimoji="1" lang="ko-KR" altLang="en-US" dirty="0"/>
              <a:t>에 대한 </a:t>
            </a:r>
            <a:r>
              <a:rPr kumimoji="1" lang="en-US" altLang="ko-KR" b="1" dirty="0"/>
              <a:t>QISD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758B8-34C6-3C4E-964C-C8207D5370C0}"/>
              </a:ext>
            </a:extLst>
          </p:cNvPr>
          <p:cNvSpPr txBox="1"/>
          <p:nvPr/>
        </p:nvSpPr>
        <p:spPr>
          <a:xfrm>
            <a:off x="564596" y="1787661"/>
            <a:ext cx="44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8</a:t>
            </a:r>
            <a:r>
              <a:rPr kumimoji="1" lang="en-US" altLang="ko-KR" b="1" dirty="0"/>
              <a:t>-bit </a:t>
            </a:r>
            <a:r>
              <a:rPr kumimoji="1" lang="ko-KR" altLang="en-US" b="1" dirty="0"/>
              <a:t>벡터</a:t>
            </a:r>
            <a:r>
              <a:rPr kumimoji="1" lang="ko-KR" altLang="en-US" dirty="0"/>
              <a:t>를 대상으로 </a:t>
            </a:r>
            <a:r>
              <a:rPr kumimoji="1" lang="en-US" altLang="ko-KR" dirty="0"/>
              <a:t>QISD</a:t>
            </a:r>
            <a:r>
              <a:rPr kumimoji="1" lang="en-US" altLang="ko-KR" b="1" dirty="0"/>
              <a:t>, Weight 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2</a:t>
            </a:r>
            <a:endParaRPr kumimoji="1" lang="ko-Kore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85CE0B-E239-E24C-AD0B-234C391F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727" y="2557972"/>
            <a:ext cx="4430917" cy="1913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30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0CC6A-61FB-0E41-9B0A-99E2BA3F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FFC29-4C15-B74B-ABEE-AFCDA9732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b="1" dirty="0"/>
              <a:t>Guessing phase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같이 고려</a:t>
            </a:r>
            <a:r>
              <a:rPr kumimoji="1" lang="ko-KR" altLang="en-US" sz="2000" dirty="0"/>
              <a:t>하면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ISD</a:t>
            </a:r>
            <a:r>
              <a:rPr kumimoji="1" lang="ko-KR" altLang="en-US" sz="2000" dirty="0"/>
              <a:t>에 </a:t>
            </a:r>
            <a:r>
              <a:rPr kumimoji="1" lang="en-US" altLang="ko-KR" sz="2000" dirty="0"/>
              <a:t>Grover search </a:t>
            </a:r>
            <a:r>
              <a:rPr kumimoji="1" lang="ko-KR" altLang="en-US" sz="2000" dirty="0"/>
              <a:t>알고리즘이 </a:t>
            </a:r>
            <a:r>
              <a:rPr kumimoji="1" lang="ko-KR" altLang="en-US" sz="2000" b="1" dirty="0"/>
              <a:t>완벽히 적용</a:t>
            </a:r>
            <a:r>
              <a:rPr kumimoji="1" lang="ko-KR" altLang="en-US" sz="2000" dirty="0"/>
              <a:t>될 수 있음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en-US" altLang="ko-KR" sz="2000" dirty="0"/>
              <a:t>Hamming Weight</a:t>
            </a:r>
            <a:r>
              <a:rPr kumimoji="1" lang="ko-KR" altLang="en-US" sz="2000" dirty="0"/>
              <a:t>에 따른 </a:t>
            </a:r>
            <a:r>
              <a:rPr kumimoji="1" lang="en-US" altLang="ko-KR" sz="2000" b="1" dirty="0"/>
              <a:t>flips</a:t>
            </a:r>
            <a:r>
              <a:rPr kumimoji="1" lang="ko-KR" altLang="en-US" sz="2000" b="1" dirty="0"/>
              <a:t> 부분 최적화 가능</a:t>
            </a:r>
            <a:endParaRPr kumimoji="1" lang="en-US" altLang="ko-Kore-KR" sz="2000" b="1" dirty="0"/>
          </a:p>
          <a:p>
            <a:pPr marL="114300" indent="0">
              <a:buNone/>
            </a:pPr>
            <a:endParaRPr kumimoji="1" lang="en-US" altLang="ko-Kore-KR" sz="2000" dirty="0"/>
          </a:p>
          <a:p>
            <a:r>
              <a:rPr kumimoji="1" lang="en-US" altLang="ko-Kore-KR" sz="2000" b="1" dirty="0"/>
              <a:t>Weight check</a:t>
            </a:r>
            <a:r>
              <a:rPr kumimoji="1" lang="ko-KR" altLang="en-US" sz="2000" dirty="0"/>
              <a:t>에 필요한 자원들을 사용하지 않을 수 있음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더 알아봐야 함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b="1" dirty="0"/>
              <a:t> 완벽히 적용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복잡도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flips </a:t>
            </a:r>
            <a:r>
              <a:rPr kumimoji="1" lang="ko-KR" altLang="en-US" sz="2000" b="1" dirty="0"/>
              <a:t>설계 및 최적화</a:t>
            </a:r>
            <a:endParaRPr kumimoji="1" lang="en-US" altLang="ko-Kore-KR" sz="2000" b="1" dirty="0"/>
          </a:p>
          <a:p>
            <a:endParaRPr kumimoji="1" lang="ko-Kore-KR" altLang="en-US" sz="2000" dirty="0"/>
          </a:p>
        </p:txBody>
      </p:sp>
      <p:pic>
        <p:nvPicPr>
          <p:cNvPr id="4" name="Google Shape;278;ge3905a5612_3_91">
            <a:extLst>
              <a:ext uri="{FF2B5EF4-FFF2-40B4-BE49-F238E27FC236}">
                <a16:creationId xmlns:a16="http://schemas.microsoft.com/office/drawing/2014/main" id="{8FB6DDA2-A644-CE4C-B3A7-21C604942E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8638" y="3489916"/>
            <a:ext cx="2383730" cy="12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3;ge3905a5612_0_188">
            <a:extLst>
              <a:ext uri="{FF2B5EF4-FFF2-40B4-BE49-F238E27FC236}">
                <a16:creationId xmlns:a16="http://schemas.microsoft.com/office/drawing/2014/main" id="{4B21D875-DAA8-234C-AAF6-14A33C0F12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976" y="3489916"/>
            <a:ext cx="2383729" cy="192778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239;ge3905a5612_0_188">
            <a:extLst>
              <a:ext uri="{FF2B5EF4-FFF2-40B4-BE49-F238E27FC236}">
                <a16:creationId xmlns:a16="http://schemas.microsoft.com/office/drawing/2014/main" id="{CB137FBE-D4EC-1344-A481-BEB9D00ECE0E}"/>
              </a:ext>
            </a:extLst>
          </p:cNvPr>
          <p:cNvSpPr/>
          <p:nvPr/>
        </p:nvSpPr>
        <p:spPr>
          <a:xfrm rot="10800000">
            <a:off x="6226081" y="4534911"/>
            <a:ext cx="85379" cy="569477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240;ge3905a5612_0_188">
            <a:extLst>
              <a:ext uri="{FF2B5EF4-FFF2-40B4-BE49-F238E27FC236}">
                <a16:creationId xmlns:a16="http://schemas.microsoft.com/office/drawing/2014/main" id="{22ED0706-6C8F-1844-8DE0-EB264DBBF6DA}"/>
              </a:ext>
            </a:extLst>
          </p:cNvPr>
          <p:cNvCxnSpPr>
            <a:stCxn id="8" idx="1"/>
          </p:cNvCxnSpPr>
          <p:nvPr/>
        </p:nvCxnSpPr>
        <p:spPr>
          <a:xfrm>
            <a:off x="6311460" y="4819649"/>
            <a:ext cx="586021" cy="79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241;ge3905a5612_0_188">
            <a:extLst>
              <a:ext uri="{FF2B5EF4-FFF2-40B4-BE49-F238E27FC236}">
                <a16:creationId xmlns:a16="http://schemas.microsoft.com/office/drawing/2014/main" id="{5034A5EA-CF79-B44F-B598-352F0A1FD087}"/>
              </a:ext>
            </a:extLst>
          </p:cNvPr>
          <p:cNvSpPr txBox="1"/>
          <p:nvPr/>
        </p:nvSpPr>
        <p:spPr>
          <a:xfrm>
            <a:off x="6971313" y="4706797"/>
            <a:ext cx="393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Weight 계산에서 사용 되는 추가 큐빗</a:t>
            </a: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22877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4F5F09-D39B-E448-8904-A4707639D33A}"/>
              </a:ext>
            </a:extLst>
          </p:cNvPr>
          <p:cNvSpPr/>
          <p:nvPr/>
        </p:nvSpPr>
        <p:spPr>
          <a:xfrm>
            <a:off x="4559643" y="2712308"/>
            <a:ext cx="3052119" cy="154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A46F9-BB82-4545-A862-D56A079A94D7}"/>
              </a:ext>
            </a:extLst>
          </p:cNvPr>
          <p:cNvSpPr txBox="1"/>
          <p:nvPr/>
        </p:nvSpPr>
        <p:spPr>
          <a:xfrm>
            <a:off x="4300152" y="2891678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Google Shape;288;ge3905a5612_3_103"/>
              <p:cNvSpPr txBox="1"/>
              <p:nvPr/>
            </p:nvSpPr>
            <p:spPr>
              <a:xfrm>
                <a:off x="480375" y="1194625"/>
                <a:ext cx="10996200" cy="3901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ko-KR" sz="2000" dirty="0" err="1">
                    <a:solidFill>
                      <a:schemeClr val="dk1"/>
                    </a:solidFill>
                  </a:rPr>
                  <a:t>Grover</a:t>
                </a:r>
                <a:r>
                  <a:rPr lang="ko-KR" sz="2000" dirty="0">
                    <a:solidFill>
                      <a:schemeClr val="dk1"/>
                    </a:solidFill>
                  </a:rPr>
                  <a:t> 알고리즘을 활용한 </a:t>
                </a:r>
                <a:r>
                  <a:rPr lang="ko-KR" sz="2000" b="1" dirty="0">
                    <a:solidFill>
                      <a:schemeClr val="dk1"/>
                    </a:solidFill>
                  </a:rPr>
                  <a:t>코드기반암호</a:t>
                </a:r>
                <a:r>
                  <a:rPr lang="ko-KR" sz="2000" dirty="0">
                    <a:solidFill>
                      <a:schemeClr val="dk1"/>
                    </a:solidFill>
                  </a:rPr>
                  <a:t> 분석의 경우 </a:t>
                </a:r>
                <a:r>
                  <a:rPr lang="ko-KR" sz="2000" b="1" dirty="0" err="1">
                    <a:solidFill>
                      <a:schemeClr val="dk1"/>
                    </a:solidFill>
                  </a:rPr>
                  <a:t>대칭키</a:t>
                </a:r>
                <a:r>
                  <a:rPr lang="ko-KR" sz="2000" b="1" dirty="0">
                    <a:solidFill>
                      <a:schemeClr val="dk1"/>
                    </a:solidFill>
                  </a:rPr>
                  <a:t> 암호</a:t>
                </a:r>
                <a:r>
                  <a:rPr lang="ko-KR" sz="2000" dirty="0">
                    <a:solidFill>
                      <a:schemeClr val="dk1"/>
                    </a:solidFill>
                  </a:rPr>
                  <a:t> 분석과 다름</a:t>
                </a: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ko-KR" sz="2000" dirty="0" err="1">
                    <a:solidFill>
                      <a:schemeClr val="dk1"/>
                    </a:solidFill>
                  </a:rPr>
                  <a:t>대칭키</a:t>
                </a:r>
                <a:r>
                  <a:rPr lang="ko-KR" sz="2000" dirty="0">
                    <a:solidFill>
                      <a:schemeClr val="dk1"/>
                    </a:solidFill>
                  </a:rPr>
                  <a:t> 암호의 경우, </a:t>
                </a:r>
                <a14:m>
                  <m:oMath xmlns:m="http://schemas.openxmlformats.org/officeDocument/2006/math">
                    <m:r>
                      <a:rPr lang="ko-KR" altLang="en-US" sz="20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sz="2000" b="1" dirty="0" err="1">
                    <a:solidFill>
                      <a:schemeClr val="dk1"/>
                    </a:solidFill>
                  </a:rPr>
                  <a:t>-bit</a:t>
                </a:r>
                <a:r>
                  <a:rPr lang="ko-KR" sz="2000" b="1" dirty="0">
                    <a:solidFill>
                      <a:schemeClr val="dk1"/>
                    </a:solidFill>
                  </a:rPr>
                  <a:t> 키의 </a:t>
                </a:r>
                <a:r>
                  <a:rPr lang="ko-KR" sz="2000" b="1" dirty="0" err="1">
                    <a:solidFill>
                      <a:schemeClr val="dk1"/>
                    </a:solidFill>
                  </a:rPr>
                  <a:t>Search</a:t>
                </a:r>
                <a:r>
                  <a:rPr lang="ko-KR" sz="2000" b="1" dirty="0">
                    <a:solidFill>
                      <a:schemeClr val="dk1"/>
                    </a:solidFill>
                  </a:rPr>
                  <a:t> </a:t>
                </a:r>
                <a:r>
                  <a:rPr lang="ko-KR" sz="2000" b="1" dirty="0" err="1">
                    <a:solidFill>
                      <a:schemeClr val="dk1"/>
                    </a:solidFill>
                  </a:rPr>
                  <a:t>space</a:t>
                </a:r>
                <a:r>
                  <a:rPr lang="ko-KR" sz="2000" dirty="0" err="1">
                    <a:solidFill>
                      <a:schemeClr val="dk1"/>
                    </a:solidFill>
                  </a:rPr>
                  <a:t>는</a:t>
                </a:r>
                <a:r>
                  <a:rPr lang="ko-KR" sz="2000" dirty="0">
                    <a:solidFill>
                      <a:schemeClr val="dk1"/>
                    </a:solidFill>
                  </a:rPr>
                  <a:t>         ,  </a:t>
                </a:r>
                <a:r>
                  <a:rPr lang="ko-KR" sz="2000" dirty="0" err="1">
                    <a:solidFill>
                      <a:schemeClr val="dk1"/>
                    </a:solidFill>
                  </a:rPr>
                  <a:t>Grover</a:t>
                </a:r>
                <a:r>
                  <a:rPr lang="ko-KR" sz="2000" dirty="0">
                    <a:solidFill>
                      <a:schemeClr val="dk1"/>
                    </a:solidFill>
                  </a:rPr>
                  <a:t> 적용 시 </a:t>
                </a: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dk1"/>
                  </a:solidFill>
                </a:endParaRP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ko-KR" sz="2000" dirty="0">
                    <a:solidFill>
                      <a:schemeClr val="dk1"/>
                    </a:solidFill>
                  </a:rPr>
                  <a:t>코드기반암호의 경우 </a:t>
                </a:r>
                <a:r>
                  <a:rPr lang="ko-KR" sz="2000" b="1" dirty="0">
                    <a:solidFill>
                      <a:schemeClr val="dk1"/>
                    </a:solidFill>
                  </a:rPr>
                  <a:t>특정 무게의 </a:t>
                </a:r>
                <a:r>
                  <a:rPr lang="ko-KR" sz="2000" b="1" dirty="0" err="1">
                    <a:solidFill>
                      <a:schemeClr val="dk1"/>
                    </a:solidFill>
                  </a:rPr>
                  <a:t>n-bit</a:t>
                </a:r>
                <a:r>
                  <a:rPr lang="ko-KR" sz="2000" b="1" dirty="0">
                    <a:solidFill>
                      <a:schemeClr val="dk1"/>
                    </a:solidFill>
                  </a:rPr>
                  <a:t> 벡터를 찾는 경우</a:t>
                </a:r>
                <a:r>
                  <a:rPr lang="ko-KR" sz="2000" dirty="0">
                    <a:solidFill>
                      <a:schemeClr val="dk1"/>
                    </a:solidFill>
                  </a:rPr>
                  <a:t>, 실제 </a:t>
                </a:r>
                <a:r>
                  <a:rPr lang="ko-KR" sz="2000" dirty="0" err="1">
                    <a:solidFill>
                      <a:schemeClr val="dk1"/>
                    </a:solidFill>
                  </a:rPr>
                  <a:t>Search</a:t>
                </a:r>
                <a:r>
                  <a:rPr lang="ko-KR" sz="2000" dirty="0">
                    <a:solidFill>
                      <a:schemeClr val="dk1"/>
                    </a:solidFill>
                  </a:rPr>
                  <a:t> </a:t>
                </a:r>
                <a:r>
                  <a:rPr lang="ko-KR" sz="2000" dirty="0" err="1">
                    <a:solidFill>
                      <a:schemeClr val="dk1"/>
                    </a:solidFill>
                  </a:rPr>
                  <a:t>space가</a:t>
                </a:r>
                <a:r>
                  <a:rPr lang="ko-KR" sz="2000" dirty="0">
                    <a:solidFill>
                      <a:schemeClr val="dk1"/>
                    </a:solidFill>
                  </a:rPr>
                  <a:t>        이 아님 </a:t>
                </a:r>
                <a:endParaRPr sz="2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chemeClr val="dk1"/>
                    </a:solidFill>
                  </a:rPr>
                  <a:t>	    →  이 경우 </a:t>
                </a:r>
                <a:r>
                  <a:rPr lang="ko-KR" sz="2000" dirty="0" err="1">
                    <a:solidFill>
                      <a:schemeClr val="dk1"/>
                    </a:solidFill>
                  </a:rPr>
                  <a:t>Grover가</a:t>
                </a:r>
                <a:r>
                  <a:rPr lang="ko-KR" sz="2000" dirty="0">
                    <a:solidFill>
                      <a:schemeClr val="dk1"/>
                    </a:solidFill>
                  </a:rPr>
                  <a:t> 비효율적으로 적용되어, </a:t>
                </a:r>
                <a:r>
                  <a:rPr lang="ko-KR" sz="2000" b="1" dirty="0">
                    <a:solidFill>
                      <a:schemeClr val="dk1"/>
                    </a:solidFill>
                  </a:rPr>
                  <a:t>거의 동일한 성능</a:t>
                </a:r>
                <a:r>
                  <a:rPr lang="ko-KR" sz="2000" dirty="0">
                    <a:solidFill>
                      <a:schemeClr val="dk1"/>
                    </a:solidFill>
                  </a:rPr>
                  <a:t>을 보여줌</a:t>
                </a:r>
                <a:endParaRPr sz="2000" dirty="0">
                  <a:solidFill>
                    <a:schemeClr val="dk1"/>
                  </a:solidFill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dk1"/>
                  </a:solidFill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dk1"/>
                  </a:solidFill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dk1"/>
                  </a:solidFill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88" name="Google Shape;288;ge3905a5612_3_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75" y="1194625"/>
                <a:ext cx="10996200" cy="390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9" name="Google Shape;289;ge3905a5612_3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297" y="1991934"/>
            <a:ext cx="392700" cy="2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e3905a5612_3_10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dirty="0"/>
              <a:t>QISD </a:t>
            </a:r>
            <a:r>
              <a:rPr lang="ko-KR" dirty="0" err="1"/>
              <a:t>Efficiency</a:t>
            </a:r>
            <a:endParaRPr dirty="0"/>
          </a:p>
        </p:txBody>
      </p:sp>
      <p:pic>
        <p:nvPicPr>
          <p:cNvPr id="291" name="Google Shape;291;ge3905a5612_3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1274" y="1937557"/>
            <a:ext cx="630223" cy="3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e3905a5612_3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3392" y="2695808"/>
            <a:ext cx="392700" cy="2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e3905a5612_3_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3044" y="3943400"/>
            <a:ext cx="6861849" cy="23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e3905a5612_3_103"/>
          <p:cNvSpPr/>
          <p:nvPr/>
        </p:nvSpPr>
        <p:spPr>
          <a:xfrm>
            <a:off x="4656435" y="5067709"/>
            <a:ext cx="2804100" cy="110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e3905a5612_3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75" y="1916400"/>
            <a:ext cx="4452825" cy="27651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1" name="Google Shape;301;ge3905a5612_3_160"/>
          <p:cNvSpPr txBox="1"/>
          <p:nvPr/>
        </p:nvSpPr>
        <p:spPr>
          <a:xfrm>
            <a:off x="492900" y="1168350"/>
            <a:ext cx="94191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sz="2000" dirty="0" err="1">
                <a:solidFill>
                  <a:schemeClr val="dk1"/>
                </a:solidFill>
              </a:rPr>
              <a:t>Grover가</a:t>
            </a:r>
            <a:r>
              <a:rPr lang="ko-KR" sz="2000" dirty="0">
                <a:solidFill>
                  <a:schemeClr val="dk1"/>
                </a:solidFill>
              </a:rPr>
              <a:t> </a:t>
            </a:r>
            <a:r>
              <a:rPr lang="ko-KR" sz="2000" b="1" dirty="0">
                <a:solidFill>
                  <a:schemeClr val="dk1"/>
                </a:solidFill>
              </a:rPr>
              <a:t>ISD(</a:t>
            </a:r>
            <a:r>
              <a:rPr lang="ko-KR" sz="2000" b="1" dirty="0" err="1">
                <a:solidFill>
                  <a:schemeClr val="dk1"/>
                </a:solidFill>
              </a:rPr>
              <a:t>Prange</a:t>
            </a:r>
            <a:r>
              <a:rPr lang="ko-KR" sz="2000" b="1" dirty="0">
                <a:solidFill>
                  <a:schemeClr val="dk1"/>
                </a:solidFill>
              </a:rPr>
              <a:t>)</a:t>
            </a:r>
            <a:r>
              <a:rPr lang="ko-KR" sz="2000" dirty="0">
                <a:solidFill>
                  <a:schemeClr val="dk1"/>
                </a:solidFill>
              </a:rPr>
              <a:t>에 완벽히 적용될 수 있음을 제시, </a:t>
            </a:r>
            <a:r>
              <a:rPr lang="ko-KR" sz="2000" b="1" dirty="0">
                <a:solidFill>
                  <a:schemeClr val="dk1"/>
                </a:solidFill>
              </a:rPr>
              <a:t>복잡도는 절반으로</a:t>
            </a:r>
            <a:r>
              <a:rPr lang="ko-KR" sz="2000" dirty="0">
                <a:solidFill>
                  <a:schemeClr val="dk1"/>
                </a:solidFill>
              </a:rPr>
              <a:t> 감소</a:t>
            </a:r>
            <a:endParaRPr dirty="0"/>
          </a:p>
        </p:txBody>
      </p:sp>
      <p:sp>
        <p:nvSpPr>
          <p:cNvPr id="302" name="Google Shape;302;ge3905a5612_3_16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/>
              <a:t>QISD Efficiency</a:t>
            </a:r>
            <a:endParaRPr/>
          </a:p>
        </p:txBody>
      </p:sp>
      <p:pic>
        <p:nvPicPr>
          <p:cNvPr id="303" name="Google Shape;303;ge3905a5612_3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735" y="2936000"/>
            <a:ext cx="4615049" cy="17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e3905a5612_3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525" y="4957250"/>
            <a:ext cx="8527248" cy="12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3905a5612_3_136"/>
          <p:cNvSpPr txBox="1">
            <a:spLocks noGrp="1"/>
          </p:cNvSpPr>
          <p:nvPr>
            <p:ph type="body" idx="1"/>
          </p:nvPr>
        </p:nvSpPr>
        <p:spPr>
          <a:xfrm>
            <a:off x="1217043" y="2294805"/>
            <a:ext cx="9677400" cy="40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e3905a5612_3_136"/>
          <p:cNvSpPr txBox="1"/>
          <p:nvPr/>
        </p:nvSpPr>
        <p:spPr>
          <a:xfrm>
            <a:off x="5991494" y="4223291"/>
            <a:ext cx="338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+ 	 Reverse</a:t>
            </a:r>
            <a:r>
              <a:rPr lang="ko-KR" sz="1800">
                <a:solidFill>
                  <a:srgbClr val="4472C4"/>
                </a:solidFill>
              </a:rPr>
              <a:t> </a:t>
            </a:r>
            <a:r>
              <a:rPr lang="ko-KR" sz="1800">
                <a:solidFill>
                  <a:schemeClr val="dk1"/>
                </a:solidFill>
              </a:rPr>
              <a:t>  	+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2" name="Google Shape;312;ge3905a5612_3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133" y="3666061"/>
            <a:ext cx="2385041" cy="180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e3905a5612_3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837" y="5546843"/>
            <a:ext cx="8189874" cy="39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e3905a5612_3_136"/>
          <p:cNvSpPr txBox="1"/>
          <p:nvPr/>
        </p:nvSpPr>
        <p:spPr>
          <a:xfrm>
            <a:off x="4468762" y="6015983"/>
            <a:ext cx="5087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       </a:t>
            </a:r>
            <a:r>
              <a:rPr lang="ko-KR" sz="1800" i="1">
                <a:solidFill>
                  <a:schemeClr val="dk1"/>
                </a:solidFill>
              </a:rPr>
              <a:t>n </a:t>
            </a:r>
            <a:r>
              <a:rPr lang="ko-KR" sz="1800">
                <a:solidFill>
                  <a:schemeClr val="dk1"/>
                </a:solidFill>
              </a:rPr>
              <a:t>번 반복하여 관측 확률 증가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(Grover Search space  → e1-qubit)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5" name="Google Shape;315;ge3905a5612_3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483" y="3243744"/>
            <a:ext cx="4601512" cy="223214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e3905a5612_3_136"/>
          <p:cNvSpPr/>
          <p:nvPr/>
        </p:nvSpPr>
        <p:spPr>
          <a:xfrm>
            <a:off x="1956236" y="3369582"/>
            <a:ext cx="303600" cy="95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e3905a5612_3_136"/>
          <p:cNvSpPr txBox="1"/>
          <p:nvPr/>
        </p:nvSpPr>
        <p:spPr>
          <a:xfrm>
            <a:off x="492900" y="1320750"/>
            <a:ext cx="94191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sz="2000" b="1" dirty="0" err="1">
                <a:solidFill>
                  <a:schemeClr val="dk1"/>
                </a:solidFill>
              </a:rPr>
              <a:t>Error-free</a:t>
            </a:r>
            <a:r>
              <a:rPr lang="ko-KR" sz="2000" b="1" dirty="0">
                <a:solidFill>
                  <a:schemeClr val="dk1"/>
                </a:solidFill>
              </a:rPr>
              <a:t> </a:t>
            </a:r>
            <a:r>
              <a:rPr lang="ko-KR" sz="2000" b="1" dirty="0" err="1">
                <a:solidFill>
                  <a:schemeClr val="dk1"/>
                </a:solidFill>
              </a:rPr>
              <a:t>information</a:t>
            </a:r>
            <a:r>
              <a:rPr lang="ko-KR" sz="2000" b="1" dirty="0">
                <a:solidFill>
                  <a:schemeClr val="dk1"/>
                </a:solidFill>
              </a:rPr>
              <a:t> </a:t>
            </a:r>
            <a:r>
              <a:rPr lang="ko-KR" sz="2000" b="1" dirty="0" err="1">
                <a:solidFill>
                  <a:schemeClr val="dk1"/>
                </a:solidFill>
              </a:rPr>
              <a:t>set</a:t>
            </a:r>
            <a:r>
              <a:rPr lang="ko-KR" sz="2000" dirty="0">
                <a:solidFill>
                  <a:schemeClr val="dk1"/>
                </a:solidFill>
              </a:rPr>
              <a:t> (</a:t>
            </a:r>
            <a:r>
              <a:rPr lang="ko-KR" sz="2000" dirty="0" err="1">
                <a:solidFill>
                  <a:schemeClr val="dk1"/>
                </a:solidFill>
              </a:rPr>
              <a:t>Bernstein</a:t>
            </a:r>
            <a:r>
              <a:rPr lang="ko-KR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sz="2000" dirty="0">
                <a:solidFill>
                  <a:schemeClr val="dk1"/>
                </a:solidFill>
              </a:rPr>
              <a:t>현재 회로에서는 고려 </a:t>
            </a:r>
            <a:r>
              <a:rPr lang="ko-KR" sz="2000" dirty="0" err="1">
                <a:solidFill>
                  <a:schemeClr val="dk1"/>
                </a:solidFill>
              </a:rPr>
              <a:t>X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EA05FA-5F17-AD40-AE74-6C118043B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238" y="1910745"/>
            <a:ext cx="7596996" cy="2895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CBC4918-0ABB-9A4B-9D75-8DE60052AF75}"/>
              </a:ext>
            </a:extLst>
          </p:cNvPr>
          <p:cNvSpPr/>
          <p:nvPr/>
        </p:nvSpPr>
        <p:spPr>
          <a:xfrm>
            <a:off x="6866626" y="1903845"/>
            <a:ext cx="1316966" cy="296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D195D-6EEC-6C41-8021-C9811EBA6391}"/>
              </a:ext>
            </a:extLst>
          </p:cNvPr>
          <p:cNvSpPr txBox="1"/>
          <p:nvPr/>
        </p:nvSpPr>
        <p:spPr>
          <a:xfrm>
            <a:off x="6688347" y="2207224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Hamming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ore-KR" dirty="0">
                <a:solidFill>
                  <a:srgbClr val="FF0000"/>
                </a:solidFill>
              </a:rPr>
              <a:t>weight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Google Shape;290;ge3905a5612_3_103">
            <a:extLst>
              <a:ext uri="{FF2B5EF4-FFF2-40B4-BE49-F238E27FC236}">
                <a16:creationId xmlns:a16="http://schemas.microsoft.com/office/drawing/2014/main" id="{6A418FFB-87D6-B648-8D99-2B9475D70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dirty="0"/>
              <a:t>QISD </a:t>
            </a:r>
            <a:r>
              <a:rPr lang="ko-KR" dirty="0" err="1"/>
              <a:t>Efficiency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e3905a5612_3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26" y="1691800"/>
            <a:ext cx="3355758" cy="17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e3905a5612_3_91"/>
          <p:cNvSpPr txBox="1"/>
          <p:nvPr/>
        </p:nvSpPr>
        <p:spPr>
          <a:xfrm>
            <a:off x="501825" y="1131525"/>
            <a:ext cx="10031700" cy="287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sz="2000" b="1" dirty="0" err="1">
                <a:solidFill>
                  <a:schemeClr val="dk1"/>
                </a:solidFill>
              </a:rPr>
              <a:t>Weight</a:t>
            </a:r>
            <a:r>
              <a:rPr lang="ko-KR" sz="2000" b="1" dirty="0">
                <a:solidFill>
                  <a:schemeClr val="dk1"/>
                </a:solidFill>
              </a:rPr>
              <a:t> </a:t>
            </a:r>
            <a:r>
              <a:rPr lang="ko-KR" sz="2000" b="1" dirty="0" err="1">
                <a:solidFill>
                  <a:schemeClr val="dk1"/>
                </a:solidFill>
              </a:rPr>
              <a:t>check</a:t>
            </a:r>
            <a:r>
              <a:rPr lang="ko-KR" sz="2000" b="1" dirty="0">
                <a:solidFill>
                  <a:schemeClr val="dk1"/>
                </a:solidFill>
              </a:rPr>
              <a:t> </a:t>
            </a:r>
            <a:r>
              <a:rPr lang="ko-KR" sz="2000" dirty="0">
                <a:solidFill>
                  <a:schemeClr val="dk1"/>
                </a:solidFill>
              </a:rPr>
              <a:t>에 대부분의 양자 자원이 사용됨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sz="2000" b="1" dirty="0" err="1">
                <a:solidFill>
                  <a:schemeClr val="dk1"/>
                </a:solidFill>
              </a:rPr>
              <a:t>Weight</a:t>
            </a:r>
            <a:r>
              <a:rPr lang="ko-KR" sz="2000" b="1" dirty="0">
                <a:solidFill>
                  <a:schemeClr val="dk1"/>
                </a:solidFill>
              </a:rPr>
              <a:t> </a:t>
            </a:r>
            <a:r>
              <a:rPr lang="ko-KR" sz="2000" b="1" dirty="0" err="1">
                <a:solidFill>
                  <a:schemeClr val="dk1"/>
                </a:solidFill>
              </a:rPr>
              <a:t>check</a:t>
            </a:r>
            <a:r>
              <a:rPr lang="ko-KR" sz="2000" dirty="0">
                <a:solidFill>
                  <a:schemeClr val="dk1"/>
                </a:solidFill>
              </a:rPr>
              <a:t> </a:t>
            </a:r>
            <a:r>
              <a:rPr lang="ko-KR" sz="2000" b="1" dirty="0">
                <a:solidFill>
                  <a:schemeClr val="dk1"/>
                </a:solidFill>
              </a:rPr>
              <a:t>한번</a:t>
            </a:r>
            <a:r>
              <a:rPr lang="ko-KR" sz="2000" dirty="0">
                <a:solidFill>
                  <a:schemeClr val="dk1"/>
                </a:solidFill>
              </a:rPr>
              <a:t>에 대한 비용이며, 추가로 </a:t>
            </a:r>
            <a:r>
              <a:rPr lang="ko-KR" sz="2000" b="1" dirty="0" err="1">
                <a:solidFill>
                  <a:schemeClr val="dk1"/>
                </a:solidFill>
              </a:rPr>
              <a:t>Grover</a:t>
            </a:r>
            <a:r>
              <a:rPr lang="ko-KR" sz="2000" b="1" dirty="0">
                <a:solidFill>
                  <a:schemeClr val="dk1"/>
                </a:solidFill>
              </a:rPr>
              <a:t> </a:t>
            </a:r>
            <a:r>
              <a:rPr lang="ko-KR" sz="2000" b="1" dirty="0" err="1">
                <a:solidFill>
                  <a:schemeClr val="dk1"/>
                </a:solidFill>
              </a:rPr>
              <a:t>iteration의</a:t>
            </a:r>
            <a:r>
              <a:rPr lang="ko-KR" sz="2000" b="1" dirty="0">
                <a:solidFill>
                  <a:schemeClr val="dk1"/>
                </a:solidFill>
              </a:rPr>
              <a:t> 배수만큼 </a:t>
            </a:r>
            <a:r>
              <a:rPr lang="ko-KR" sz="2000" dirty="0">
                <a:solidFill>
                  <a:schemeClr val="dk1"/>
                </a:solidFill>
              </a:rPr>
              <a:t>더 소모됨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80" name="Google Shape;280;ge3905a5612_3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904" y="4072929"/>
            <a:ext cx="2169998" cy="1996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1" name="Google Shape;281;ge3905a5612_3_91"/>
          <p:cNvSpPr/>
          <p:nvPr/>
        </p:nvSpPr>
        <p:spPr>
          <a:xfrm>
            <a:off x="2154803" y="5795357"/>
            <a:ext cx="580500" cy="20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0;ge3905a5612_3_103">
            <a:extLst>
              <a:ext uri="{FF2B5EF4-FFF2-40B4-BE49-F238E27FC236}">
                <a16:creationId xmlns:a16="http://schemas.microsoft.com/office/drawing/2014/main" id="{3BB9E789-1593-6644-80AB-AF683F7BC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dirty="0"/>
              <a:t>QISD </a:t>
            </a:r>
            <a:r>
              <a:rPr lang="ko-KR" dirty="0" err="1"/>
              <a:t>Efficiency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26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e3905a5612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75" y="3202675"/>
            <a:ext cx="3537300" cy="265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ge3905a5612_0_188"/>
          <p:cNvSpPr txBox="1"/>
          <p:nvPr/>
        </p:nvSpPr>
        <p:spPr>
          <a:xfrm>
            <a:off x="590375" y="1279100"/>
            <a:ext cx="73599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sz="2000" dirty="0">
                <a:solidFill>
                  <a:schemeClr val="dk1"/>
                </a:solidFill>
              </a:rPr>
              <a:t>실제 </a:t>
            </a:r>
            <a:r>
              <a:rPr lang="ko-KR" sz="2000" dirty="0" err="1">
                <a:solidFill>
                  <a:schemeClr val="dk1"/>
                </a:solidFill>
              </a:rPr>
              <a:t>Classic</a:t>
            </a:r>
            <a:r>
              <a:rPr lang="ko-KR" sz="2000" dirty="0">
                <a:solidFill>
                  <a:schemeClr val="dk1"/>
                </a:solidFill>
              </a:rPr>
              <a:t> </a:t>
            </a:r>
            <a:r>
              <a:rPr lang="ko-KR" sz="2000" dirty="0" err="1">
                <a:solidFill>
                  <a:schemeClr val="dk1"/>
                </a:solidFill>
              </a:rPr>
              <a:t>McEliece</a:t>
            </a:r>
            <a:r>
              <a:rPr lang="ko-KR" sz="2000" dirty="0">
                <a:solidFill>
                  <a:schemeClr val="dk1"/>
                </a:solidFill>
              </a:rPr>
              <a:t> </a:t>
            </a:r>
            <a:r>
              <a:rPr lang="ko-KR" sz="2000" dirty="0" err="1">
                <a:solidFill>
                  <a:schemeClr val="dk1"/>
                </a:solidFill>
              </a:rPr>
              <a:t>파라미터에</a:t>
            </a:r>
            <a:r>
              <a:rPr lang="ko-KR" sz="2000" dirty="0">
                <a:solidFill>
                  <a:schemeClr val="dk1"/>
                </a:solidFill>
              </a:rPr>
              <a:t> 대한 QISD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35" name="Google Shape;235;ge3905a5612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275" y="2080739"/>
            <a:ext cx="5584572" cy="76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e3905a5612_0_188"/>
          <p:cNvSpPr/>
          <p:nvPr/>
        </p:nvSpPr>
        <p:spPr>
          <a:xfrm>
            <a:off x="2518864" y="2459821"/>
            <a:ext cx="639600" cy="20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e3905a5612_0_188"/>
          <p:cNvSpPr/>
          <p:nvPr/>
        </p:nvSpPr>
        <p:spPr>
          <a:xfrm>
            <a:off x="1549650" y="4223328"/>
            <a:ext cx="3173400" cy="40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e3905a5612_0_188"/>
          <p:cNvSpPr/>
          <p:nvPr/>
        </p:nvSpPr>
        <p:spPr>
          <a:xfrm>
            <a:off x="1549650" y="3618103"/>
            <a:ext cx="3173400" cy="40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e3905a5612_0_188"/>
          <p:cNvSpPr/>
          <p:nvPr/>
        </p:nvSpPr>
        <p:spPr>
          <a:xfrm rot="10800000">
            <a:off x="4346518" y="4663786"/>
            <a:ext cx="137700" cy="7380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ge3905a5612_0_188"/>
          <p:cNvCxnSpPr>
            <a:stCxn id="239" idx="1"/>
          </p:cNvCxnSpPr>
          <p:nvPr/>
        </p:nvCxnSpPr>
        <p:spPr>
          <a:xfrm rot="10800000" flipH="1">
            <a:off x="4484218" y="5027986"/>
            <a:ext cx="533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ge3905a5612_0_188"/>
          <p:cNvSpPr txBox="1"/>
          <p:nvPr/>
        </p:nvSpPr>
        <p:spPr>
          <a:xfrm>
            <a:off x="5091750" y="4835672"/>
            <a:ext cx="393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Weight 계산에서 사용 되는 추가 큐빗</a:t>
            </a:r>
            <a:endParaRPr sz="1500"/>
          </a:p>
        </p:txBody>
      </p:sp>
      <p:sp>
        <p:nvSpPr>
          <p:cNvPr id="14" name="Google Shape;290;ge3905a5612_3_103">
            <a:extLst>
              <a:ext uri="{FF2B5EF4-FFF2-40B4-BE49-F238E27FC236}">
                <a16:creationId xmlns:a16="http://schemas.microsoft.com/office/drawing/2014/main" id="{E466027D-5AA3-5047-A8C7-2E7832163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dirty="0"/>
              <a:t>QISD </a:t>
            </a:r>
            <a:r>
              <a:rPr lang="ko-KR" dirty="0" err="1"/>
              <a:t>Efficiency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64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2a6cea0d3_1_0"/>
          <p:cNvSpPr txBox="1"/>
          <p:nvPr/>
        </p:nvSpPr>
        <p:spPr>
          <a:xfrm>
            <a:off x="806825" y="1269250"/>
            <a:ext cx="107544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ko-KR" sz="2000" dirty="0"/>
              <a:t>다양한 버전의 </a:t>
            </a:r>
            <a:r>
              <a:rPr lang="ko-KR" sz="2000" dirty="0" err="1"/>
              <a:t>Infomration</a:t>
            </a:r>
            <a:r>
              <a:rPr lang="ko-KR" sz="2000" dirty="0"/>
              <a:t> </a:t>
            </a:r>
            <a:r>
              <a:rPr lang="ko-KR" sz="2000" dirty="0" err="1"/>
              <a:t>Set</a:t>
            </a:r>
            <a:r>
              <a:rPr lang="ko-KR" sz="2000" dirty="0"/>
              <a:t> </a:t>
            </a:r>
            <a:r>
              <a:rPr lang="ko-KR" sz="2000" dirty="0" err="1"/>
              <a:t>Decoding들이</a:t>
            </a:r>
            <a:r>
              <a:rPr lang="ko-KR" sz="2000" dirty="0"/>
              <a:t> 있지만, 큰 </a:t>
            </a:r>
            <a:r>
              <a:rPr lang="ko-KR" sz="2000" b="1" dirty="0"/>
              <a:t>성능 차이 </a:t>
            </a:r>
            <a:r>
              <a:rPr lang="ko-KR" sz="2000" b="1" dirty="0" err="1"/>
              <a:t>X</a:t>
            </a:r>
            <a:endParaRPr sz="20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ko-KR" sz="2000" dirty="0" err="1"/>
              <a:t>Quantum을</a:t>
            </a:r>
            <a:r>
              <a:rPr lang="ko-KR" sz="2000" dirty="0"/>
              <a:t> 적용하였을 때 자원 측면에서의 효율성?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ko-KR" sz="2000" b="1" dirty="0"/>
              <a:t>Lee-</a:t>
            </a:r>
            <a:r>
              <a:rPr lang="ko-KR" sz="2000" b="1" dirty="0" err="1"/>
              <a:t>Brickel</a:t>
            </a:r>
            <a:r>
              <a:rPr lang="ko-KR" sz="2000" dirty="0" err="1"/>
              <a:t>은</a:t>
            </a:r>
            <a:r>
              <a:rPr lang="ko-KR" sz="2000" b="1" dirty="0"/>
              <a:t> </a:t>
            </a:r>
            <a:r>
              <a:rPr lang="ko-KR" sz="2000" dirty="0" err="1"/>
              <a:t>Weight</a:t>
            </a:r>
            <a:r>
              <a:rPr lang="ko-KR" sz="2000" dirty="0"/>
              <a:t> </a:t>
            </a:r>
            <a:r>
              <a:rPr lang="ko-KR" sz="2000" dirty="0" err="1"/>
              <a:t>check가</a:t>
            </a:r>
            <a:r>
              <a:rPr lang="ko-KR" sz="2000" dirty="0"/>
              <a:t> </a:t>
            </a:r>
            <a:r>
              <a:rPr lang="ko-KR" sz="2000" dirty="0">
                <a:solidFill>
                  <a:srgbClr val="FF0000"/>
                </a:solidFill>
              </a:rPr>
              <a:t>2번</a:t>
            </a:r>
            <a:r>
              <a:rPr lang="ko-KR" sz="2000" dirty="0"/>
              <a:t>인 반면,</a:t>
            </a:r>
            <a:r>
              <a:rPr lang="ko-KR" sz="2000" b="1" dirty="0"/>
              <a:t> </a:t>
            </a:r>
            <a:r>
              <a:rPr lang="ko-KR" sz="2000" b="1" dirty="0" err="1"/>
              <a:t>Prange</a:t>
            </a:r>
            <a:r>
              <a:rPr lang="ko-KR" sz="2000" dirty="0" err="1"/>
              <a:t>에서는</a:t>
            </a:r>
            <a:r>
              <a:rPr lang="ko-KR" sz="2000" dirty="0"/>
              <a:t> </a:t>
            </a:r>
            <a:r>
              <a:rPr lang="ko-KR" sz="2000" dirty="0">
                <a:solidFill>
                  <a:srgbClr val="2E75B5"/>
                </a:solidFill>
              </a:rPr>
              <a:t>1번 </a:t>
            </a:r>
            <a:endParaRPr sz="2000" dirty="0">
              <a:solidFill>
                <a:srgbClr val="2E75B5"/>
              </a:solidFill>
            </a:endParaRPr>
          </a:p>
        </p:txBody>
      </p:sp>
      <p:pic>
        <p:nvPicPr>
          <p:cNvPr id="326" name="Google Shape;326;ge2a6cea0d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25" y="1854425"/>
            <a:ext cx="5100273" cy="26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e2a6cea0d3_1_0"/>
          <p:cNvSpPr/>
          <p:nvPr/>
        </p:nvSpPr>
        <p:spPr>
          <a:xfrm>
            <a:off x="5844550" y="2017050"/>
            <a:ext cx="718200" cy="50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0;ge3905a5612_3_103">
            <a:extLst>
              <a:ext uri="{FF2B5EF4-FFF2-40B4-BE49-F238E27FC236}">
                <a16:creationId xmlns:a16="http://schemas.microsoft.com/office/drawing/2014/main" id="{253451B1-4276-7140-8661-A27BECEBE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dirty="0"/>
              <a:t>QISD </a:t>
            </a:r>
            <a:r>
              <a:rPr lang="ko-KR" dirty="0" err="1"/>
              <a:t>Efficiency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0;ge3905a5612_3_103">
            <a:extLst>
              <a:ext uri="{FF2B5EF4-FFF2-40B4-BE49-F238E27FC236}">
                <a16:creationId xmlns:a16="http://schemas.microsoft.com/office/drawing/2014/main" id="{253451B1-4276-7140-8661-A27BECEBE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Grover’s Algorithm + Guessing Phase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6CC29-8760-934F-9D53-662EA1272793}"/>
              </a:ext>
            </a:extLst>
          </p:cNvPr>
          <p:cNvSpPr txBox="1"/>
          <p:nvPr/>
        </p:nvSpPr>
        <p:spPr>
          <a:xfrm>
            <a:off x="621102" y="1403230"/>
            <a:ext cx="611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특정 </a:t>
            </a:r>
            <a:r>
              <a:rPr kumimoji="1" lang="en-US" altLang="ko-KR" dirty="0"/>
              <a:t>Hamming weight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고려하는 중첩 상태의 </a:t>
            </a:r>
            <a:r>
              <a:rPr kumimoji="1" lang="en-US" altLang="ko-KR" dirty="0"/>
              <a:t>Input </a:t>
            </a:r>
            <a:r>
              <a:rPr kumimoji="1" lang="ko-KR" altLang="en-US" dirty="0"/>
              <a:t>설계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86ECF-F3EC-4C4F-8ADE-F8B0FC375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4" y="2037786"/>
            <a:ext cx="4377036" cy="1616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D7268-8881-4D4B-9191-AD8201D770A2}"/>
              </a:ext>
            </a:extLst>
          </p:cNvPr>
          <p:cNvSpPr txBox="1"/>
          <p:nvPr/>
        </p:nvSpPr>
        <p:spPr>
          <a:xfrm>
            <a:off x="1330678" y="3799724"/>
            <a:ext cx="460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&lt; </a:t>
            </a:r>
            <a:r>
              <a:rPr kumimoji="1" lang="ko-KR" altLang="en-US" sz="1600" dirty="0"/>
              <a:t>중첩 상태의 </a:t>
            </a:r>
            <a:r>
              <a:rPr kumimoji="1" lang="en-US" altLang="ko-Kore-KR" sz="1600" dirty="0"/>
              <a:t>4-qubit vector,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Hamming weight = 2 &gt;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99218-81A4-C240-A993-9540C395A1B2}"/>
              </a:ext>
            </a:extLst>
          </p:cNvPr>
          <p:cNvSpPr txBox="1"/>
          <p:nvPr/>
        </p:nvSpPr>
        <p:spPr>
          <a:xfrm>
            <a:off x="2245078" y="4895927"/>
            <a:ext cx="652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1100</a:t>
            </a:r>
          </a:p>
          <a:p>
            <a:r>
              <a:rPr kumimoji="1" lang="en-US" altLang="ko-KR" dirty="0"/>
              <a:t>1010</a:t>
            </a:r>
          </a:p>
          <a:p>
            <a:r>
              <a:rPr kumimoji="1" lang="en-US" altLang="ko-KR" dirty="0"/>
              <a:t>1001</a:t>
            </a:r>
          </a:p>
          <a:p>
            <a:r>
              <a:rPr kumimoji="1" lang="en-US" altLang="ko-KR" dirty="0"/>
              <a:t>0110</a:t>
            </a:r>
          </a:p>
          <a:p>
            <a:r>
              <a:rPr kumimoji="1" lang="en-US" altLang="ko-KR" dirty="0"/>
              <a:t>0101</a:t>
            </a:r>
          </a:p>
          <a:p>
            <a:r>
              <a:rPr kumimoji="1" lang="en-US" altLang="ko-KR" dirty="0"/>
              <a:t>0011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A8587-ABE3-AD4F-892E-3632F88AD4FF}"/>
                  </a:ext>
                </a:extLst>
              </p:cNvPr>
              <p:cNvSpPr txBox="1"/>
              <p:nvPr/>
            </p:nvSpPr>
            <p:spPr>
              <a:xfrm>
                <a:off x="1330678" y="5448250"/>
                <a:ext cx="80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 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A8587-ABE3-AD4F-892E-3632F88A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678" y="5448250"/>
                <a:ext cx="804964" cy="369332"/>
              </a:xfrm>
              <a:prstGeom prst="rect">
                <a:avLst/>
              </a:prstGeom>
              <a:blipFill>
                <a:blip r:embed="rId4"/>
                <a:stretch>
                  <a:fillRect t="-10345" r="-6250" b="-241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2E0A20-A57B-704F-9225-2287AD762082}"/>
              </a:ext>
            </a:extLst>
          </p:cNvPr>
          <p:cNvSpPr txBox="1"/>
          <p:nvPr/>
        </p:nvSpPr>
        <p:spPr>
          <a:xfrm>
            <a:off x="621102" y="4400048"/>
            <a:ext cx="22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rgbClr val="FF0000"/>
                </a:solidFill>
              </a:rPr>
              <a:t>Search space </a:t>
            </a:r>
            <a:r>
              <a:rPr kumimoji="1" lang="ko-KR" altLang="en-US" dirty="0">
                <a:solidFill>
                  <a:srgbClr val="FF0000"/>
                </a:solidFill>
              </a:rPr>
              <a:t>감소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8BB049-5A73-1E43-BDC7-E9899F92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554" y="1239987"/>
            <a:ext cx="4377036" cy="1616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E83D1F2-98C2-274B-B6AC-84DDF433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6" y="1049412"/>
            <a:ext cx="4224276" cy="5796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290;ge3905a5612_3_103">
            <a:extLst>
              <a:ext uri="{FF2B5EF4-FFF2-40B4-BE49-F238E27FC236}">
                <a16:creationId xmlns:a16="http://schemas.microsoft.com/office/drawing/2014/main" id="{BCEC3710-6BE9-F643-A04D-439002DC7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Grover’s Algorithm + Guessing Phase</a:t>
            </a:r>
            <a:endParaRPr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C4CFE6-E8EA-0243-BCF9-138C5D0E4B9B}"/>
              </a:ext>
            </a:extLst>
          </p:cNvPr>
          <p:cNvSpPr/>
          <p:nvPr/>
        </p:nvSpPr>
        <p:spPr>
          <a:xfrm>
            <a:off x="793289" y="1933128"/>
            <a:ext cx="3109788" cy="2264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A9A711-8571-574A-84A8-2F4C436BE88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36279" y="2048073"/>
            <a:ext cx="1643275" cy="624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B0679C-34B6-1142-A177-0DA837FD0C97}"/>
              </a:ext>
            </a:extLst>
          </p:cNvPr>
          <p:cNvSpPr/>
          <p:nvPr/>
        </p:nvSpPr>
        <p:spPr>
          <a:xfrm>
            <a:off x="799426" y="4277013"/>
            <a:ext cx="3999640" cy="18844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0B1C3-3227-F143-9B5E-3D2975F1A1BD}"/>
              </a:ext>
            </a:extLst>
          </p:cNvPr>
          <p:cNvSpPr txBox="1"/>
          <p:nvPr/>
        </p:nvSpPr>
        <p:spPr>
          <a:xfrm>
            <a:off x="5009923" y="4342544"/>
            <a:ext cx="7217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임의로 </a:t>
            </a:r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을 찾는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Oracle 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설계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</a:rPr>
              <a:t>Hamming weight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 고려</a:t>
            </a:r>
            <a:endParaRPr kumimoji="1"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ko-Kore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30933-FE80-D947-9F3F-48DF4E37ADC2}"/>
              </a:ext>
            </a:extLst>
          </p:cNvPr>
          <p:cNvSpPr txBox="1"/>
          <p:nvPr/>
        </p:nvSpPr>
        <p:spPr>
          <a:xfrm>
            <a:off x="5726796" y="4703200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(0123)</a:t>
            </a:r>
            <a:endParaRPr kumimoji="1"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2A8F0-54C1-9A4E-BC28-3C34BA458BE4}"/>
              </a:ext>
            </a:extLst>
          </p:cNvPr>
          <p:cNvSpPr txBox="1"/>
          <p:nvPr/>
        </p:nvSpPr>
        <p:spPr>
          <a:xfrm>
            <a:off x="4851002" y="4730415"/>
            <a:ext cx="103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Index </a:t>
            </a:r>
            <a:r>
              <a:rPr kumimoji="1" lang="ko-Kore-KR" altLang="en-US" sz="1500" dirty="0"/>
              <a:t>순서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2AC30-7F08-4845-AD66-86580E1FD0CD}"/>
              </a:ext>
            </a:extLst>
          </p:cNvPr>
          <p:cNvSpPr txBox="1"/>
          <p:nvPr/>
        </p:nvSpPr>
        <p:spPr>
          <a:xfrm>
            <a:off x="1686210" y="2048073"/>
            <a:ext cx="13390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300" dirty="0">
                <a:solidFill>
                  <a:srgbClr val="FF0000"/>
                </a:solidFill>
              </a:rPr>
              <a:t>Hamming weight</a:t>
            </a:r>
            <a:endParaRPr kumimoji="1" lang="ko-Kore-KR" altLang="en-US" sz="13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99C8E-60CA-9741-9D8B-4A40882C4A54}"/>
              </a:ext>
            </a:extLst>
          </p:cNvPr>
          <p:cNvSpPr txBox="1"/>
          <p:nvPr/>
        </p:nvSpPr>
        <p:spPr>
          <a:xfrm>
            <a:off x="2033532" y="2544831"/>
            <a:ext cx="106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Iteration </a:t>
            </a:r>
            <a:r>
              <a:rPr kumimoji="1" lang="ko-KR" altLang="en-US" sz="1200" dirty="0">
                <a:solidFill>
                  <a:srgbClr val="FF0000"/>
                </a:solidFill>
              </a:rPr>
              <a:t>횟수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410</Words>
  <Application>Microsoft Macintosh PowerPoint</Application>
  <PresentationFormat>와이드스크린</PresentationFormat>
  <Paragraphs>119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QISD Efficiency</vt:lpstr>
      <vt:lpstr>QISD Efficiency</vt:lpstr>
      <vt:lpstr>QISD Efficiency</vt:lpstr>
      <vt:lpstr>QISD Efficiency</vt:lpstr>
      <vt:lpstr>QISD Efficiency</vt:lpstr>
      <vt:lpstr>QISD Efficiency</vt:lpstr>
      <vt:lpstr>Grover’s Algorithm + Guessing Phase</vt:lpstr>
      <vt:lpstr>Grover’s Algorithm + Guessing Phase</vt:lpstr>
      <vt:lpstr>Grover’s Algorithm + Guessing Phase</vt:lpstr>
      <vt:lpstr>PowerPoint 프레젠테이션</vt:lpstr>
      <vt:lpstr>PowerPoint 프레젠테이션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장경배</dc:creator>
  <cp:lastModifiedBy>장경배</cp:lastModifiedBy>
  <cp:revision>87</cp:revision>
  <dcterms:created xsi:type="dcterms:W3CDTF">2021-08-15T09:58:20Z</dcterms:created>
  <dcterms:modified xsi:type="dcterms:W3CDTF">2021-08-15T13:48:50Z</dcterms:modified>
</cp:coreProperties>
</file>