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90" r:id="rId10"/>
    <p:sldId id="299" r:id="rId11"/>
    <p:sldId id="297" r:id="rId12"/>
    <p:sldId id="291" r:id="rId13"/>
    <p:sldId id="292" r:id="rId14"/>
    <p:sldId id="295" r:id="rId15"/>
    <p:sldId id="296" r:id="rId16"/>
    <p:sldId id="298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7" autoAdjust="0"/>
    <p:restoredTop sz="95574"/>
  </p:normalViewPr>
  <p:slideViewPr>
    <p:cSldViewPr snapToGrid="0">
      <p:cViewPr varScale="1">
        <p:scale>
          <a:sx n="110" d="100"/>
          <a:sy n="110" d="100"/>
        </p:scale>
        <p:origin x="95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2021. 10. 2.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2021. 10. 2.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701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83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8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7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2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9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9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77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77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learning </a:t>
            </a:r>
            <a:b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자주 발생하는 </a:t>
            </a:r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error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설계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/C3XUYQLaVtc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8501-9D0F-5349-ACF9-553A699F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Hyperparameter</a:t>
            </a:r>
            <a:r>
              <a:rPr kumimoji="1" lang="ko-KR" altLang="en-US" dirty="0"/>
              <a:t>가 모델에 영향을 미치는 정도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0EAB4-DD83-2548-8ECD-2DAAA563E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 err="1"/>
              <a:t>학습률</a:t>
            </a:r>
            <a:r>
              <a:rPr kumimoji="1" lang="en-US" altLang="ko-KR" sz="1600" b="1" dirty="0"/>
              <a:t>, </a:t>
            </a:r>
            <a:r>
              <a:rPr kumimoji="1" lang="ko-KR" altLang="en-US" sz="1600" b="1" dirty="0" err="1"/>
              <a:t>손실함수</a:t>
            </a:r>
            <a:r>
              <a:rPr kumimoji="1" lang="en-US" altLang="ko-KR" sz="1600" b="1" dirty="0"/>
              <a:t>, </a:t>
            </a:r>
            <a:r>
              <a:rPr kumimoji="1" lang="ko-KR" altLang="en-US" sz="1600" b="1" dirty="0"/>
              <a:t>레이어 사이즈가 가장 큰 영향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최적화 함수 및 배치사이즈의 경우는 영향이 적음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영향이 큰 </a:t>
            </a:r>
            <a:r>
              <a:rPr kumimoji="1" lang="en-US" altLang="ko-KR" sz="1600" dirty="0"/>
              <a:t>hyperparameter</a:t>
            </a:r>
            <a:r>
              <a:rPr kumimoji="1" lang="ko-KR" altLang="en-US" sz="1600" dirty="0" err="1"/>
              <a:t>부터</a:t>
            </a:r>
            <a:r>
              <a:rPr kumimoji="1" lang="ko-KR" altLang="en-US" sz="1600" dirty="0"/>
              <a:t> 수정하면 좋을 것 같음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실제로 튜닝할 때</a:t>
            </a:r>
            <a:r>
              <a:rPr kumimoji="1" lang="en-US" altLang="ko-KR" sz="1600" dirty="0"/>
              <a:t>,</a:t>
            </a:r>
            <a:br>
              <a:rPr kumimoji="1" lang="en-US" altLang="ko-KR" sz="1600" dirty="0"/>
            </a:br>
            <a:r>
              <a:rPr kumimoji="1" lang="ko-KR" altLang="en-US" sz="1600" dirty="0" err="1"/>
              <a:t>학습률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손실 함수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레이어 유닛 수를 주로 바꾸고</a:t>
            </a:r>
            <a:br>
              <a:rPr kumimoji="1" lang="en-US" altLang="ko-KR" sz="1600" dirty="0"/>
            </a:br>
            <a:r>
              <a:rPr kumimoji="1" lang="ko-KR" altLang="en-US" sz="1600" dirty="0"/>
              <a:t>그 다음 레이어 추가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제거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정규화 등을 수정했던 것 같음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0708A9-E50A-3F43-A568-1900F9AE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096" y="1062508"/>
            <a:ext cx="6046753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3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팁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Colab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사용 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최대한 셀 단위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함수로 분할해서 작성</a:t>
            </a:r>
            <a:br>
              <a:rPr lang="en-US" altLang="ko-KR" sz="1600" dirty="0"/>
            </a:br>
            <a:r>
              <a:rPr lang="ko-KR" altLang="en-US" sz="1600" dirty="0"/>
              <a:t>만약 데이터 로드부터 학습 및 추론까지 한 셀에 돌리면 </a:t>
            </a:r>
            <a:br>
              <a:rPr lang="en-US" altLang="ko-KR" sz="1600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학습 후 데이터 변경</a:t>
            </a:r>
            <a:r>
              <a:rPr lang="en-US" altLang="ko-KR" sz="1600" dirty="0"/>
              <a:t>, </a:t>
            </a:r>
            <a:r>
              <a:rPr lang="ko-KR" altLang="en-US" sz="1600" dirty="0"/>
              <a:t>학습 과정 중간에 오류</a:t>
            </a:r>
            <a:r>
              <a:rPr lang="en-US" altLang="ko-KR" sz="1600" dirty="0"/>
              <a:t>, </a:t>
            </a:r>
            <a:r>
              <a:rPr lang="ko-KR" altLang="en-US" sz="1600" dirty="0"/>
              <a:t>추론 과정에서의 오류 등이 발생할 때 다시 처음부터 실행 </a:t>
            </a:r>
            <a:br>
              <a:rPr lang="en-US" altLang="ko-KR" sz="1600" dirty="0"/>
            </a:br>
            <a:r>
              <a:rPr lang="en-US" altLang="ko-KR" sz="1600" dirty="0"/>
              <a:t>2. 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튜닝을 통한 최적화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>
                <a:sym typeface="Wingdings" pitchFamily="2" charset="2"/>
              </a:rPr>
              <a:t>일반화 성능 향상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</a:t>
            </a:r>
            <a:r>
              <a:rPr lang="ko-KR" altLang="en-US" sz="1600" dirty="0">
                <a:sym typeface="Wingdings" pitchFamily="2" charset="2"/>
              </a:rPr>
              <a:t>따라서 </a:t>
            </a:r>
            <a:r>
              <a:rPr lang="ko-KR" altLang="en-US" sz="1600" dirty="0"/>
              <a:t>모델 구조 바꾸는 일이 많음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>
                <a:sym typeface="Wingdings" pitchFamily="2" charset="2"/>
              </a:rPr>
              <a:t>그냥 한 셀에 돌릴 경우 학습을 계속 해야해서 시간이 오래 걸림</a:t>
            </a:r>
            <a:br>
              <a:rPr lang="en-US" altLang="ko-KR" sz="1600" dirty="0">
                <a:sym typeface="Wingdings" pitchFamily="2" charset="2"/>
              </a:rPr>
            </a:br>
            <a:br>
              <a:rPr lang="en-US" altLang="ko-KR" sz="1600" dirty="0">
                <a:sym typeface="Wingdings" pitchFamily="2" charset="2"/>
              </a:rPr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606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팁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Data </a:t>
            </a:r>
            <a:r>
              <a:rPr lang="ko-KR" altLang="en-US" sz="1600" b="1" dirty="0"/>
              <a:t>확인을 가장 먼저</a:t>
            </a:r>
            <a:br>
              <a:rPr lang="en-US" altLang="ko-KR" sz="1600" dirty="0"/>
            </a:br>
            <a:r>
              <a:rPr lang="en-US" altLang="ko-KR" sz="1600" dirty="0"/>
              <a:t>1. data </a:t>
            </a:r>
            <a:r>
              <a:rPr lang="ko-KR" altLang="en-US" sz="1600" dirty="0"/>
              <a:t>내용</a:t>
            </a:r>
            <a:br>
              <a:rPr lang="en-US" altLang="ko-KR" sz="1600" dirty="0"/>
            </a:br>
            <a:r>
              <a:rPr lang="ko-KR" altLang="en-US" sz="1600" dirty="0"/>
              <a:t>   </a:t>
            </a:r>
            <a:r>
              <a:rPr lang="en-US" altLang="ko-KR" sz="1600" dirty="0"/>
              <a:t>: </a:t>
            </a:r>
            <a:r>
              <a:rPr lang="ko-KR" altLang="en-US" sz="1600" dirty="0"/>
              <a:t>어떤 </a:t>
            </a:r>
            <a:r>
              <a:rPr lang="en-US" altLang="ko-KR" sz="1600" dirty="0"/>
              <a:t>feature</a:t>
            </a:r>
            <a:r>
              <a:rPr lang="ko-KR" altLang="en-US" sz="1600" dirty="0"/>
              <a:t>들을 사용하는지</a:t>
            </a:r>
            <a:r>
              <a:rPr lang="en-US" altLang="ko-KR" sz="1600" dirty="0"/>
              <a:t>, </a:t>
            </a:r>
            <a:r>
              <a:rPr lang="ko-KR" altLang="en-US" sz="1600" dirty="0"/>
              <a:t>어떤 데이터로 무슨 작업을 </a:t>
            </a:r>
            <a:r>
              <a:rPr lang="ko-KR" altLang="en-US" sz="1600" dirty="0" err="1"/>
              <a:t>수행하려는지</a:t>
            </a:r>
            <a:r>
              <a:rPr lang="en-US" altLang="ko-KR" sz="1600" dirty="0"/>
              <a:t>, </a:t>
            </a:r>
            <a:r>
              <a:rPr lang="ko-KR" altLang="en-US" sz="1600" dirty="0"/>
              <a:t>값 범위 </a:t>
            </a:r>
            <a:r>
              <a:rPr lang="en-US" altLang="ko-KR" sz="1600" dirty="0"/>
              <a:t>…</a:t>
            </a:r>
            <a:br>
              <a:rPr lang="en-US" altLang="ko-KR" sz="1600" dirty="0"/>
            </a:br>
            <a:r>
              <a:rPr lang="en-US" altLang="ko-KR" sz="1600" dirty="0"/>
              <a:t>    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>
                <a:sym typeface="Wingdings" pitchFamily="2" charset="2"/>
              </a:rPr>
              <a:t>어떤 네트워크를 사용할 지 고려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ko-KR" altLang="en-US" sz="1600" dirty="0">
                <a:sym typeface="Wingdings" pitchFamily="2" charset="2"/>
              </a:rPr>
              <a:t>데이터 정규화 </a:t>
            </a:r>
            <a:r>
              <a:rPr lang="en-US" altLang="ko-KR" sz="1600" dirty="0">
                <a:sym typeface="Wingdings" pitchFamily="2" charset="2"/>
              </a:rPr>
              <a:t>(-1 ~ 1)</a:t>
            </a:r>
            <a:br>
              <a:rPr lang="en-US" altLang="ko-KR" sz="1600" dirty="0"/>
            </a:br>
            <a:r>
              <a:rPr lang="en-US" altLang="ko-KR" sz="1600" dirty="0"/>
              <a:t>2. data shape</a:t>
            </a:r>
            <a:br>
              <a:rPr lang="en-US" altLang="ko-KR" sz="1600" dirty="0"/>
            </a:br>
            <a:r>
              <a:rPr lang="en-US" altLang="ko-KR" sz="1600" dirty="0"/>
              <a:t>   : </a:t>
            </a:r>
            <a:r>
              <a:rPr lang="ko-KR" altLang="en-US" sz="1600" dirty="0"/>
              <a:t>데이터 차원</a:t>
            </a:r>
            <a:r>
              <a:rPr lang="en-US" altLang="ko-KR" sz="1600" dirty="0"/>
              <a:t>, </a:t>
            </a:r>
            <a:r>
              <a:rPr lang="ko-KR" altLang="en-US" sz="1600" dirty="0"/>
              <a:t>개수 등의 </a:t>
            </a:r>
            <a:r>
              <a:rPr lang="en-US" altLang="ko-KR" sz="1600" dirty="0"/>
              <a:t>shape </a:t>
            </a:r>
            <a:r>
              <a:rPr lang="ko-KR" altLang="en-US" sz="1600" dirty="0"/>
              <a:t>중요</a:t>
            </a:r>
            <a:br>
              <a:rPr lang="en-US" altLang="ko-KR" sz="1600" dirty="0"/>
            </a:br>
            <a:r>
              <a:rPr lang="en-US" altLang="ko-KR" sz="1600" dirty="0"/>
              <a:t>    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>
                <a:sym typeface="Wingdings" pitchFamily="2" charset="2"/>
              </a:rPr>
              <a:t>데이터 차원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dirty="0">
                <a:sym typeface="Wingdings" pitchFamily="2" charset="2"/>
              </a:rPr>
              <a:t>이미지의 </a:t>
            </a:r>
            <a:r>
              <a:rPr lang="en-US" altLang="ko-KR" sz="1600" dirty="0">
                <a:sym typeface="Wingdings" pitchFamily="2" charset="2"/>
              </a:rPr>
              <a:t>channel, csv</a:t>
            </a:r>
            <a:r>
              <a:rPr lang="ko-KR" altLang="en-US" sz="1600" dirty="0">
                <a:sym typeface="Wingdings" pitchFamily="2" charset="2"/>
              </a:rPr>
              <a:t> 데이터의 경우 </a:t>
            </a:r>
            <a:r>
              <a:rPr lang="en-US" altLang="ko-KR" sz="1600" dirty="0">
                <a:sym typeface="Wingdings" pitchFamily="2" charset="2"/>
              </a:rPr>
              <a:t>column)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     </a:t>
            </a:r>
            <a:r>
              <a:rPr lang="ko-KR" altLang="en-US" sz="1600" dirty="0">
                <a:sym typeface="Wingdings" pitchFamily="2" charset="2"/>
              </a:rPr>
              <a:t>차원은 너무 많으면 복잡하고 학습도 잘 안 됨 </a:t>
            </a:r>
            <a:r>
              <a:rPr lang="en-US" altLang="ko-KR" sz="1600" dirty="0">
                <a:sym typeface="Wingdings" pitchFamily="2" charset="2"/>
              </a:rPr>
              <a:t>(PCA, AE </a:t>
            </a:r>
            <a:r>
              <a:rPr lang="ko-KR" altLang="en-US" sz="1600" dirty="0">
                <a:sym typeface="Wingdings" pitchFamily="2" charset="2"/>
              </a:rPr>
              <a:t>등을 통해 차원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>
                <a:sym typeface="Wingdings" pitchFamily="2" charset="2"/>
              </a:rPr>
              <a:t>축소 가능</a:t>
            </a:r>
            <a:r>
              <a:rPr lang="en-US" altLang="ko-KR" sz="1600" dirty="0">
                <a:sym typeface="Wingdings" pitchFamily="2" charset="2"/>
              </a:rPr>
              <a:t>)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 </a:t>
            </a:r>
            <a:r>
              <a:rPr lang="ko-KR" altLang="en-US" sz="1600" dirty="0">
                <a:sym typeface="Wingdings" pitchFamily="2" charset="2"/>
              </a:rPr>
              <a:t>모든 데이터는 형태가 동일해야 함</a:t>
            </a:r>
            <a:br>
              <a:rPr lang="en-US" altLang="ko-KR" sz="1600" dirty="0"/>
            </a:br>
            <a:r>
              <a:rPr lang="en-US" altLang="ko-KR" sz="1600" dirty="0"/>
              <a:t>    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>
                <a:sym typeface="Wingdings" pitchFamily="2" charset="2"/>
              </a:rPr>
              <a:t>사용하려는 네트워크에 맞지 않을 경우 </a:t>
            </a:r>
            <a:r>
              <a:rPr lang="en-US" altLang="ko-KR" sz="1600" dirty="0">
                <a:sym typeface="Wingdings" pitchFamily="2" charset="2"/>
              </a:rPr>
              <a:t>reshape (Reshape, Lambda </a:t>
            </a:r>
            <a:r>
              <a:rPr lang="ko-KR" altLang="en-US" sz="1600" dirty="0">
                <a:sym typeface="Wingdings" pitchFamily="2" charset="2"/>
              </a:rPr>
              <a:t>레이어도 있음</a:t>
            </a:r>
            <a:r>
              <a:rPr lang="en-US" altLang="ko-KR" sz="1600" dirty="0">
                <a:sym typeface="Wingdings" pitchFamily="2" charset="2"/>
              </a:rPr>
              <a:t>)</a:t>
            </a:r>
            <a:br>
              <a:rPr lang="en-US" altLang="ko-KR" sz="1600" dirty="0"/>
            </a:br>
            <a:r>
              <a:rPr lang="en-US" altLang="ko-KR" sz="1600" dirty="0"/>
              <a:t>3. type</a:t>
            </a:r>
            <a:br>
              <a:rPr lang="en-US" altLang="ko-KR" sz="1600" dirty="0"/>
            </a:br>
            <a:r>
              <a:rPr lang="en-US" altLang="ko-KR" sz="1600" dirty="0"/>
              <a:t>    : data int, float </a:t>
            </a:r>
            <a:r>
              <a:rPr lang="ko-KR" altLang="en-US" sz="1600" dirty="0"/>
              <a:t>형 확인</a:t>
            </a:r>
            <a:br>
              <a:rPr lang="en-US" altLang="ko-KR" sz="1600" dirty="0"/>
            </a:br>
            <a:r>
              <a:rPr lang="en-US" altLang="ko-KR" sz="1600" dirty="0"/>
              <a:t>    : list</a:t>
            </a:r>
            <a:r>
              <a:rPr lang="ko-KR" altLang="en-US" sz="1600" dirty="0"/>
              <a:t>는 </a:t>
            </a:r>
            <a:r>
              <a:rPr lang="en-US" altLang="ko-KR" sz="1600" dirty="0"/>
              <a:t>array</a:t>
            </a:r>
            <a:r>
              <a:rPr lang="ko-KR" altLang="en-US" sz="1600" dirty="0"/>
              <a:t>로 변경 </a:t>
            </a:r>
            <a:r>
              <a:rPr lang="en-US" altLang="ko-KR" sz="1600" dirty="0"/>
              <a:t>; (</a:t>
            </a:r>
            <a:r>
              <a:rPr lang="en-US" altLang="ko-KR" sz="1600" dirty="0" err="1"/>
              <a:t>arr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np.asarray</a:t>
            </a:r>
            <a:r>
              <a:rPr lang="en-US" altLang="ko-KR" sz="1600" dirty="0"/>
              <a:t>(list)) </a:t>
            </a:r>
            <a:endParaRPr lang="ko-KR" altLang="en-US" sz="16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89418F-E7A5-E146-B8B0-38FE27F79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472"/>
              </p:ext>
            </p:extLst>
          </p:nvPr>
        </p:nvGraphicFramePr>
        <p:xfrm>
          <a:off x="8617993" y="1736713"/>
          <a:ext cx="29335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846">
                  <a:extLst>
                    <a:ext uri="{9D8B030D-6E8A-4147-A177-3AD203B41FA5}">
                      <a16:colId xmlns:a16="http://schemas.microsoft.com/office/drawing/2014/main" val="2366841198"/>
                    </a:ext>
                  </a:extLst>
                </a:gridCol>
                <a:gridCol w="977846">
                  <a:extLst>
                    <a:ext uri="{9D8B030D-6E8A-4147-A177-3AD203B41FA5}">
                      <a16:colId xmlns:a16="http://schemas.microsoft.com/office/drawing/2014/main" val="2716997850"/>
                    </a:ext>
                  </a:extLst>
                </a:gridCol>
                <a:gridCol w="977846">
                  <a:extLst>
                    <a:ext uri="{9D8B030D-6E8A-4147-A177-3AD203B41FA5}">
                      <a16:colId xmlns:a16="http://schemas.microsoft.com/office/drawing/2014/main" val="145267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바퀴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data2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372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1376BE5C-F1A1-E142-A339-A2557D1A0A3B}"/>
              </a:ext>
            </a:extLst>
          </p:cNvPr>
          <p:cNvGrpSpPr/>
          <p:nvPr/>
        </p:nvGrpSpPr>
        <p:grpSpPr>
          <a:xfrm>
            <a:off x="8117066" y="3008699"/>
            <a:ext cx="3935392" cy="1512658"/>
            <a:chOff x="7642504" y="3054998"/>
            <a:chExt cx="3935392" cy="15126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AFC525-EEAE-A74B-BA22-766A79B93D92}"/>
                </a:ext>
              </a:extLst>
            </p:cNvPr>
            <p:cNvSpPr/>
            <p:nvPr/>
          </p:nvSpPr>
          <p:spPr>
            <a:xfrm>
              <a:off x="9077765" y="3054998"/>
              <a:ext cx="1064871" cy="1069200"/>
            </a:xfrm>
            <a:prstGeom prst="rect">
              <a:avLst/>
            </a:prstGeom>
            <a:pattFill prst="pct9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6FFC1B-36C6-5847-B864-EB4A2E3C6B4D}"/>
                </a:ext>
              </a:extLst>
            </p:cNvPr>
            <p:cNvSpPr txBox="1"/>
            <p:nvPr/>
          </p:nvSpPr>
          <p:spPr>
            <a:xfrm>
              <a:off x="7642504" y="4229102"/>
              <a:ext cx="3935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Channel </a:t>
              </a:r>
              <a:r>
                <a:rPr kumimoji="1" lang="en-US" altLang="ko-KR" sz="1600" dirty="0">
                  <a:sym typeface="Wingdings" pitchFamily="2" charset="2"/>
                </a:rPr>
                <a:t> </a:t>
              </a:r>
              <a:r>
                <a:rPr kumimoji="1" lang="en-US" altLang="ko-KR" sz="1600" dirty="0"/>
                <a:t>Gray scale : 1, RGB : 3</a:t>
              </a:r>
              <a:endParaRPr kumimoji="1" lang="ko-KR" altLang="en-US" sz="16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5310AA-345A-2549-A583-43B80DCF6483}"/>
              </a:ext>
            </a:extLst>
          </p:cNvPr>
          <p:cNvSpPr txBox="1"/>
          <p:nvPr/>
        </p:nvSpPr>
        <p:spPr>
          <a:xfrm>
            <a:off x="9997952" y="1111337"/>
            <a:ext cx="1238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feature</a:t>
            </a:r>
            <a:endParaRPr kumimoji="1" lang="ko-KR" altLang="en-US" sz="1600" dirty="0"/>
          </a:p>
        </p:txBody>
      </p: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5F078B5B-BB4C-7B43-A843-A87CA054E537}"/>
              </a:ext>
            </a:extLst>
          </p:cNvPr>
          <p:cNvSpPr/>
          <p:nvPr/>
        </p:nvSpPr>
        <p:spPr>
          <a:xfrm rot="5400000">
            <a:off x="10437293" y="622940"/>
            <a:ext cx="290104" cy="19383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092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DEB26-551C-2B4F-B7B7-FE7C4DA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팁 </a:t>
            </a:r>
            <a:r>
              <a:rPr lang="en-US" altLang="ko-KR" dirty="0"/>
              <a:t>4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AF608-8708-DB4E-A72B-2A3A52405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/>
              <a:t>네트워크 구성</a:t>
            </a:r>
            <a:br>
              <a:rPr kumimoji="1" lang="en-US" altLang="ko-KR" sz="1600" dirty="0"/>
            </a:br>
            <a:r>
              <a:rPr kumimoji="1" lang="ko-KR" altLang="en-US" sz="1600" dirty="0"/>
              <a:t>여러 모델로 </a:t>
            </a:r>
            <a:r>
              <a:rPr kumimoji="1" lang="ko-KR" altLang="en-US" sz="1600" dirty="0" err="1"/>
              <a:t>하이퍼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파라미터</a:t>
            </a:r>
            <a:r>
              <a:rPr kumimoji="1" lang="ko-KR" altLang="en-US" sz="1600" dirty="0"/>
              <a:t> 수정을 계속 </a:t>
            </a:r>
            <a:r>
              <a:rPr kumimoji="1" lang="ko-KR" altLang="en-US" sz="1600" dirty="0" err="1"/>
              <a:t>반복하다보면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변수랑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값이랑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위치랑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헷갈려서 꼬이는 경우가 많았음</a:t>
            </a:r>
            <a:r>
              <a:rPr kumimoji="1" lang="en-US" altLang="ko-KR" sz="1600" dirty="0"/>
              <a:t>..</a:t>
            </a:r>
            <a:br>
              <a:rPr kumimoji="1" lang="en-US" altLang="ko-KR" sz="1600" dirty="0"/>
            </a:br>
            <a:br>
              <a:rPr kumimoji="1" lang="en-US" altLang="ko-KR" sz="1600" dirty="0"/>
            </a:br>
            <a:r>
              <a:rPr kumimoji="1" lang="en-US" altLang="ko-KR" sz="1600" b="1" dirty="0"/>
              <a:t>1. data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shape </a:t>
            </a:r>
            <a:r>
              <a:rPr kumimoji="1" lang="ko-KR" altLang="en-US" sz="1600" b="1" dirty="0"/>
              <a:t>사용</a:t>
            </a:r>
            <a:br>
              <a:rPr kumimoji="1" lang="en-US" altLang="ko-KR" sz="1600" b="1" dirty="0"/>
            </a:br>
            <a:br>
              <a:rPr kumimoji="1" lang="en-US" altLang="ko-KR" sz="1600" dirty="0"/>
            </a:br>
            <a:r>
              <a:rPr kumimoji="1" lang="en-US" altLang="ko-KR" sz="1600" b="1" dirty="0"/>
              <a:t>2. </a:t>
            </a:r>
            <a:r>
              <a:rPr kumimoji="1" lang="ko-KR" altLang="en-US" sz="1600" b="1" dirty="0" err="1"/>
              <a:t>하이퍼</a:t>
            </a:r>
            <a:r>
              <a:rPr kumimoji="1" lang="ko-KR" altLang="en-US" sz="1600" b="1" dirty="0"/>
              <a:t> </a:t>
            </a:r>
            <a:r>
              <a:rPr kumimoji="1" lang="ko-KR" altLang="en-US" sz="1600" b="1" dirty="0" err="1"/>
              <a:t>파라미터</a:t>
            </a:r>
            <a:r>
              <a:rPr kumimoji="1" lang="ko-KR" altLang="en-US" sz="1600" b="1" dirty="0"/>
              <a:t> 한 군데에 모아서 바꾸기 </a:t>
            </a:r>
            <a:br>
              <a:rPr kumimoji="1" lang="en-US" altLang="ko-KR" sz="1600" dirty="0"/>
            </a:br>
            <a:r>
              <a:rPr kumimoji="1" lang="en-US" altLang="ko-KR" sz="1600" dirty="0"/>
              <a:t>    </a:t>
            </a: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en-US" altLang="ko-KR" sz="1600" dirty="0"/>
              <a:t>params dictionary</a:t>
            </a:r>
            <a:r>
              <a:rPr kumimoji="1" lang="ko-KR" altLang="en-US" sz="1600" dirty="0"/>
              <a:t>에 </a:t>
            </a:r>
            <a:r>
              <a:rPr kumimoji="1" lang="ko-KR" altLang="en-US" sz="1600" dirty="0" err="1"/>
              <a:t>하이퍼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파라미터</a:t>
            </a:r>
            <a:r>
              <a:rPr kumimoji="1" lang="ko-KR" altLang="en-US" sz="1600" dirty="0"/>
              <a:t> 설정</a:t>
            </a:r>
            <a:br>
              <a:rPr kumimoji="1" lang="en-US" altLang="ko-KR" sz="1600" dirty="0"/>
            </a:br>
            <a:r>
              <a:rPr kumimoji="1" lang="en-US" altLang="ko-KR" sz="1600" dirty="0"/>
              <a:t>  </a:t>
            </a:r>
            <a:br>
              <a:rPr kumimoji="1" lang="en-US" altLang="ko-KR" sz="1600" dirty="0"/>
            </a:br>
            <a:r>
              <a:rPr kumimoji="1" lang="en-US" altLang="ko-KR" sz="1600" b="1" dirty="0"/>
              <a:t>3. </a:t>
            </a:r>
            <a:r>
              <a:rPr kumimoji="1" lang="ko-KR" altLang="en-US" sz="1600" b="1" dirty="0"/>
              <a:t>반복되는 레이어 구조는 </a:t>
            </a:r>
            <a:r>
              <a:rPr kumimoji="1" lang="en-US" altLang="ko-KR" sz="1600" b="1" dirty="0"/>
              <a:t>for</a:t>
            </a:r>
            <a:r>
              <a:rPr kumimoji="1" lang="ko-KR" altLang="en-US" sz="1600" b="1" dirty="0"/>
              <a:t>문으로 작성 </a:t>
            </a:r>
            <a:br>
              <a:rPr kumimoji="1" lang="en-US" altLang="ko-KR" sz="1600" b="1" dirty="0"/>
            </a:br>
            <a:r>
              <a:rPr kumimoji="1" lang="en-US" altLang="ko-KR" sz="1600" b="1" dirty="0"/>
              <a:t>    </a:t>
            </a: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ko-KR" altLang="en-US" sz="1600" dirty="0">
                <a:sym typeface="Wingdings" pitchFamily="2" charset="2"/>
              </a:rPr>
              <a:t>보기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ko-KR" altLang="en-US" sz="1600" dirty="0">
                <a:sym typeface="Wingdings" pitchFamily="2" charset="2"/>
              </a:rPr>
              <a:t>쉬움</a:t>
            </a: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4200E-8D37-7042-B7E7-F0448917DD9A}"/>
              </a:ext>
            </a:extLst>
          </p:cNvPr>
          <p:cNvSpPr txBox="1"/>
          <p:nvPr/>
        </p:nvSpPr>
        <p:spPr>
          <a:xfrm>
            <a:off x="598989" y="6131305"/>
            <a:ext cx="105011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https</a:t>
            </a:r>
            <a:r>
              <a:rPr lang="ko-KR" altLang="en-US" sz="1100" dirty="0"/>
              <a:t>://</a:t>
            </a:r>
            <a:r>
              <a:rPr lang="ko-KR" altLang="en-US" sz="1100" dirty="0" err="1"/>
              <a:t>colab.research.google.com</a:t>
            </a:r>
            <a:r>
              <a:rPr lang="ko-KR" altLang="en-US" sz="1100" dirty="0"/>
              <a:t>/</a:t>
            </a:r>
            <a:r>
              <a:rPr lang="ko-KR" altLang="en-US" sz="1100" dirty="0" err="1"/>
              <a:t>drive</a:t>
            </a:r>
            <a:r>
              <a:rPr lang="ko-KR" altLang="en-US" sz="1100" dirty="0"/>
              <a:t>/1hTViarQWekmMEiDsZG46vaosS37wsnqQ#scrollTo=mRsG1WuQG6AW</a:t>
            </a:r>
          </a:p>
        </p:txBody>
      </p:sp>
    </p:spTree>
    <p:extLst>
      <p:ext uri="{BB962C8B-B14F-4D97-AF65-F5344CB8AC3E}">
        <p14:creationId xmlns:p14="http://schemas.microsoft.com/office/powerpoint/2010/main" val="67246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DEB26-551C-2B4F-B7B7-FE7C4DA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팁 </a:t>
            </a:r>
            <a:r>
              <a:rPr lang="en-US" altLang="ko-KR" dirty="0"/>
              <a:t>4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AF608-8708-DB4E-A72B-2A3A52405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4. Reshape, Lambda layer </a:t>
            </a:r>
            <a:r>
              <a:rPr kumimoji="1" lang="ko-KR" altLang="en-US" sz="1600" b="1" dirty="0"/>
              <a:t>사용</a:t>
            </a:r>
            <a:br>
              <a:rPr kumimoji="1" lang="en-US" altLang="ko-KR" sz="1600" dirty="0"/>
            </a:br>
            <a:r>
              <a:rPr kumimoji="1" lang="en-US" altLang="ko-KR" sz="1600" dirty="0"/>
              <a:t>    </a:t>
            </a: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ko-KR" altLang="en-US" sz="1600" dirty="0"/>
              <a:t>네트워크 내부에서 </a:t>
            </a:r>
            <a:r>
              <a:rPr kumimoji="1" lang="ko-KR" altLang="en-US" sz="1600" dirty="0" err="1"/>
              <a:t>텐서</a:t>
            </a:r>
            <a:r>
              <a:rPr kumimoji="1" lang="ko-KR" altLang="en-US" sz="1600" dirty="0"/>
              <a:t> 형태나 값 수정</a:t>
            </a:r>
            <a:br>
              <a:rPr kumimoji="1" lang="en-US" altLang="ko-KR" sz="1600" dirty="0"/>
            </a:br>
            <a:br>
              <a:rPr kumimoji="1" lang="en-US" altLang="ko-KR" sz="1600" dirty="0"/>
            </a:br>
            <a:r>
              <a:rPr kumimoji="1" lang="en-US" altLang="ko-KR" sz="1600" b="1" dirty="0"/>
              <a:t>5. for</a:t>
            </a:r>
            <a:r>
              <a:rPr kumimoji="1" lang="ko-KR" altLang="en-US" sz="1600" b="1" dirty="0"/>
              <a:t>문으로 학습 반복 가능</a:t>
            </a:r>
            <a:br>
              <a:rPr kumimoji="1" lang="en-US" altLang="ko-KR" sz="1600" dirty="0"/>
            </a:br>
            <a:r>
              <a:rPr kumimoji="1" lang="en-US" altLang="ko-KR" sz="1600" dirty="0"/>
              <a:t>   </a:t>
            </a: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ko-KR" altLang="en-US" sz="1600" dirty="0" err="1">
                <a:sym typeface="Wingdings" pitchFamily="2" charset="2"/>
              </a:rPr>
              <a:t>하이퍼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 err="1">
                <a:sym typeface="Wingdings" pitchFamily="2" charset="2"/>
              </a:rPr>
              <a:t>파라미터도</a:t>
            </a:r>
            <a:r>
              <a:rPr kumimoji="1" lang="ko-KR" altLang="en-US" sz="1600" dirty="0">
                <a:sym typeface="Wingdings" pitchFamily="2" charset="2"/>
              </a:rPr>
              <a:t> 바꿀 수 있음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        : </a:t>
            </a:r>
            <a:r>
              <a:rPr kumimoji="1" lang="ko-KR" altLang="en-US" sz="1600" dirty="0">
                <a:sym typeface="Wingdings" pitchFamily="2" charset="2"/>
              </a:rPr>
              <a:t>예를 들어</a:t>
            </a:r>
            <a:r>
              <a:rPr kumimoji="1" lang="en-US" altLang="ko-KR" sz="1600" dirty="0">
                <a:sym typeface="Wingdings" pitchFamily="2" charset="2"/>
              </a:rPr>
              <a:t>, AE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latent vector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1~10</a:t>
            </a:r>
            <a:r>
              <a:rPr kumimoji="1" lang="ko-KR" altLang="en-US" sz="1600" dirty="0">
                <a:sym typeface="Wingdings" pitchFamily="2" charset="2"/>
              </a:rPr>
              <a:t>차원 중에 뭐가 가장 정확도가 높은지 확인하고 싶은 경우 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           for </a:t>
            </a:r>
            <a:r>
              <a:rPr kumimoji="1" lang="en-US" altLang="ko-KR" sz="1600" dirty="0" err="1">
                <a:sym typeface="Wingdings" pitchFamily="2" charset="2"/>
              </a:rPr>
              <a:t>i</a:t>
            </a:r>
            <a:r>
              <a:rPr kumimoji="1" lang="en-US" altLang="ko-KR" sz="1600" dirty="0">
                <a:sym typeface="Wingdings" pitchFamily="2" charset="2"/>
              </a:rPr>
              <a:t> in range(1,10):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	    latent = </a:t>
            </a:r>
            <a:r>
              <a:rPr kumimoji="1" lang="en-US" altLang="ko-KR" sz="1600" dirty="0" err="1">
                <a:sym typeface="Wingdings" pitchFamily="2" charset="2"/>
              </a:rPr>
              <a:t>i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 	    </a:t>
            </a:r>
            <a:r>
              <a:rPr kumimoji="1" lang="en-US" altLang="ko-KR" sz="1600" dirty="0" err="1">
                <a:sym typeface="Wingdings" pitchFamily="2" charset="2"/>
              </a:rPr>
              <a:t>acc_test</a:t>
            </a:r>
            <a:r>
              <a:rPr kumimoji="1" lang="en-US" altLang="ko-KR" sz="1600" dirty="0">
                <a:sym typeface="Wingdings" pitchFamily="2" charset="2"/>
              </a:rPr>
              <a:t>(latent, ~)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	    </a:t>
            </a:r>
            <a:r>
              <a:rPr kumimoji="1" lang="ko-KR" altLang="en-US" sz="1600" dirty="0">
                <a:sym typeface="Wingdings" pitchFamily="2" charset="2"/>
              </a:rPr>
              <a:t>로 해서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ko-KR" altLang="en-US" sz="1600" dirty="0">
                <a:sym typeface="Wingdings" pitchFamily="2" charset="2"/>
              </a:rPr>
              <a:t>해당 레이어 유닛 설정하여 확인 가능</a:t>
            </a:r>
            <a:r>
              <a:rPr kumimoji="1" lang="en-US" altLang="ko-KR" sz="1600" dirty="0">
                <a:sym typeface="Wingdings" pitchFamily="2" charset="2"/>
              </a:rPr>
              <a:t> (Dense(</a:t>
            </a:r>
            <a:r>
              <a:rPr kumimoji="1" lang="en-US" altLang="ko-KR" sz="1600" dirty="0" err="1">
                <a:sym typeface="Wingdings" pitchFamily="2" charset="2"/>
              </a:rPr>
              <a:t>latent,activation</a:t>
            </a:r>
            <a:r>
              <a:rPr kumimoji="1" lang="en-US" altLang="ko-KR" sz="1600" dirty="0">
                <a:sym typeface="Wingdings" pitchFamily="2" charset="2"/>
              </a:rPr>
              <a:t> – ‘</a:t>
            </a:r>
            <a:r>
              <a:rPr kumimoji="1" lang="en-US" altLang="ko-KR" sz="1600" dirty="0" err="1">
                <a:sym typeface="Wingdings" pitchFamily="2" charset="2"/>
              </a:rPr>
              <a:t>relu</a:t>
            </a:r>
            <a:r>
              <a:rPr kumimoji="1" lang="en-US" altLang="ko-KR" sz="1600" dirty="0">
                <a:sym typeface="Wingdings" pitchFamily="2" charset="2"/>
              </a:rPr>
              <a:t>’))</a:t>
            </a:r>
          </a:p>
          <a:p>
            <a:pPr>
              <a:lnSpc>
                <a:spcPct val="150000"/>
              </a:lnSpc>
            </a:pPr>
            <a:endParaRPr kumimoji="1"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82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09909-E33A-774F-B944-65E157B5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Learning rate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A36BE-CA1A-2A4C-851A-0E7D09DEC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 err="1"/>
              <a:t>학습률은</a:t>
            </a:r>
            <a:r>
              <a:rPr kumimoji="1" lang="en-US" altLang="ko-KR" sz="1600" dirty="0"/>
              <a:t> 3~10</a:t>
            </a:r>
            <a:r>
              <a:rPr kumimoji="1" lang="ko-KR" altLang="en-US" sz="1600" dirty="0"/>
              <a:t>배 단위로 낮추면서 실험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손실 </a:t>
            </a:r>
            <a:r>
              <a:rPr kumimoji="1" lang="ko-KR" altLang="en-US" sz="1600" b="1" dirty="0"/>
              <a:t>증가</a:t>
            </a:r>
            <a:r>
              <a:rPr kumimoji="1" lang="ko-KR" altLang="en-US" sz="1600" dirty="0"/>
              <a:t>할 경우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손실이 </a:t>
            </a:r>
            <a:r>
              <a:rPr kumimoji="1" lang="ko-KR" altLang="en-US" sz="1600" b="1" dirty="0"/>
              <a:t>지그재그 패턴</a:t>
            </a:r>
            <a:r>
              <a:rPr kumimoji="1" lang="ko-KR" altLang="en-US" sz="1600" dirty="0"/>
              <a:t>일 경우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중간에 치솟음</a:t>
            </a:r>
            <a:r>
              <a:rPr kumimoji="1" lang="en-US" altLang="ko-KR" sz="1600" dirty="0"/>
              <a:t>) </a:t>
            </a:r>
            <a:br>
              <a:rPr kumimoji="1" lang="en-US" altLang="ko-KR" sz="1600" dirty="0"/>
            </a:br>
            <a:r>
              <a:rPr kumimoji="1" lang="en-US" altLang="ko-KR" sz="1600" b="1" dirty="0">
                <a:sym typeface="Wingdings" pitchFamily="2" charset="2"/>
              </a:rPr>
              <a:t> </a:t>
            </a:r>
            <a:r>
              <a:rPr kumimoji="1" lang="en-US" altLang="ko-KR" sz="1600" b="1" dirty="0" err="1"/>
              <a:t>lr</a:t>
            </a:r>
            <a:r>
              <a:rPr kumimoji="1" lang="ko-KR" altLang="en-US" sz="1600" b="1" dirty="0"/>
              <a:t>이 너무 높음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손실이 </a:t>
            </a:r>
            <a:r>
              <a:rPr kumimoji="1" lang="ko-KR" altLang="en-US" sz="1600" b="1" dirty="0"/>
              <a:t>충분히 감소하지 않을 경우 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en-US" altLang="ko-KR" sz="1600" dirty="0"/>
              <a:t> </a:t>
            </a:r>
            <a:r>
              <a:rPr kumimoji="1" lang="en-US" altLang="ko-KR" sz="1600" b="1" dirty="0" err="1"/>
              <a:t>lr</a:t>
            </a:r>
            <a:r>
              <a:rPr kumimoji="1" lang="ko-KR" altLang="en-US" sz="1600" b="1" dirty="0"/>
              <a:t>이 낮음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보통 </a:t>
            </a:r>
            <a:r>
              <a:rPr kumimoji="1" lang="en-US" altLang="ko-KR" sz="1600" dirty="0"/>
              <a:t>1 ~ 1e-7 </a:t>
            </a:r>
            <a:r>
              <a:rPr kumimoji="1" lang="ko-KR" altLang="en-US" sz="1600" dirty="0"/>
              <a:t>사이</a:t>
            </a:r>
            <a:r>
              <a:rPr kumimoji="1" lang="en-US" altLang="ko-KR" sz="1600" dirty="0"/>
              <a:t> (0.0001~0.001 </a:t>
            </a:r>
            <a:r>
              <a:rPr kumimoji="1" lang="ko-KR" altLang="en-US" sz="1600" dirty="0"/>
              <a:t>정도 쓰는 듯</a:t>
            </a:r>
            <a:r>
              <a:rPr kumimoji="1"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좋은 기본값은 </a:t>
            </a:r>
            <a:r>
              <a:rPr kumimoji="1" lang="en-US" altLang="ko-KR" sz="1600" dirty="0"/>
              <a:t>3e-4</a:t>
            </a:r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D887A-4376-C241-96F7-4E14EC40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0310"/>
            <a:ext cx="5524885" cy="44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0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431644-ACD5-E347-BECA-71DED6241C41}"/>
              </a:ext>
            </a:extLst>
          </p:cNvPr>
          <p:cNvSpPr/>
          <p:nvPr/>
        </p:nvSpPr>
        <p:spPr>
          <a:xfrm>
            <a:off x="2212693" y="1779608"/>
            <a:ext cx="7766613" cy="3298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0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자주 발생하는 에러 </a:t>
            </a:r>
            <a:r>
              <a:rPr lang="en-US" altLang="ko-KR" dirty="0"/>
              <a:t>top 5 (</a:t>
            </a:r>
            <a:r>
              <a:rPr lang="ko-KR" altLang="en-US" dirty="0"/>
              <a:t>주관적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설계 팁</a:t>
            </a:r>
            <a:r>
              <a:rPr lang="en-US" altLang="ko-KR" dirty="0"/>
              <a:t> (</a:t>
            </a:r>
            <a:r>
              <a:rPr lang="ko-KR" altLang="en-US" dirty="0"/>
              <a:t>주관적</a:t>
            </a:r>
            <a:r>
              <a:rPr lang="en-US" altLang="ko-KR" dirty="0"/>
              <a:t>..)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D6B4BB-F23E-1B4D-BBBE-764E16621048}"/>
              </a:ext>
            </a:extLst>
          </p:cNvPr>
          <p:cNvSpPr/>
          <p:nvPr/>
        </p:nvSpPr>
        <p:spPr>
          <a:xfrm>
            <a:off x="856527" y="3429000"/>
            <a:ext cx="10486663" cy="2011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발생하는 에러 </a:t>
            </a:r>
            <a:r>
              <a:rPr lang="en-US" altLang="ko-KR" dirty="0"/>
              <a:t>1- </a:t>
            </a:r>
            <a:r>
              <a:rPr lang="en-US" altLang="ko-KR" dirty="0" err="1"/>
              <a:t>Colab</a:t>
            </a:r>
            <a:r>
              <a:rPr lang="ko-KR" altLang="en-US" dirty="0"/>
              <a:t> </a:t>
            </a:r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경로 </a:t>
            </a:r>
            <a:br>
              <a:rPr lang="en-US" altLang="ko-KR" sz="1600" dirty="0"/>
            </a:br>
            <a:r>
              <a:rPr lang="en-US" altLang="ko-KR" sz="1600" dirty="0"/>
              <a:t>: drive </a:t>
            </a:r>
            <a:r>
              <a:rPr lang="ko-KR" altLang="en-US" sz="1600" dirty="0" err="1"/>
              <a:t>마운트해서</a:t>
            </a:r>
            <a:r>
              <a:rPr lang="ko-KR" altLang="en-US" sz="1600" dirty="0"/>
              <a:t> 사용할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경로 복사 사용 </a:t>
            </a:r>
            <a:r>
              <a:rPr lang="en-US" altLang="ko-KR" sz="1600" dirty="0"/>
              <a:t>(</a:t>
            </a:r>
            <a:r>
              <a:rPr lang="ko-KR" altLang="en-US" sz="1600" dirty="0"/>
              <a:t>그냥 입력해서 하면 </a:t>
            </a:r>
            <a:r>
              <a:rPr lang="ko-KR" altLang="en-US" sz="1600" dirty="0" err="1"/>
              <a:t>에러날</a:t>
            </a:r>
            <a:r>
              <a:rPr lang="ko-KR" altLang="en-US" sz="1600" dirty="0"/>
              <a:t> 때 있음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GPU </a:t>
            </a:r>
            <a:r>
              <a:rPr lang="ko-KR" altLang="en-US" sz="1600" b="1" dirty="0"/>
              <a:t>할당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en-US" altLang="ko-KR" sz="1600" dirty="0" err="1"/>
              <a:t>Colab</a:t>
            </a:r>
            <a:r>
              <a:rPr lang="en-US" altLang="ko-KR" sz="1600" dirty="0"/>
              <a:t> pro</a:t>
            </a:r>
            <a:r>
              <a:rPr lang="ko-KR" altLang="en-US" sz="1600" dirty="0"/>
              <a:t> 먼저 좋은 </a:t>
            </a:r>
            <a:r>
              <a:rPr lang="en-US" altLang="ko-KR" sz="1600" dirty="0"/>
              <a:t>GPU </a:t>
            </a:r>
            <a:r>
              <a:rPr lang="ko-KR" altLang="en-US" sz="1600" dirty="0"/>
              <a:t>할당해서 일반 계정으로는 </a:t>
            </a:r>
            <a:r>
              <a:rPr lang="en-US" altLang="ko-KR" sz="1600" dirty="0"/>
              <a:t>GPU </a:t>
            </a:r>
            <a:r>
              <a:rPr lang="ko-KR" altLang="en-US" sz="1600" dirty="0"/>
              <a:t>할당 끊길 때 있음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Import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error </a:t>
            </a:r>
            <a:br>
              <a:rPr lang="en-US" altLang="ko-KR" sz="1600" dirty="0"/>
            </a:br>
            <a:r>
              <a:rPr lang="en-US" altLang="ko-KR" sz="1600" dirty="0"/>
              <a:t>: !pip install ~ </a:t>
            </a:r>
            <a:r>
              <a:rPr lang="ko-KR" altLang="en-US" sz="1600" dirty="0"/>
              <a:t>해서 설치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 err="1"/>
              <a:t>keras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tf.keras</a:t>
            </a:r>
            <a:r>
              <a:rPr lang="en-US" altLang="ko-KR" sz="1600" b="1" dirty="0"/>
              <a:t>  import error</a:t>
            </a:r>
            <a:br>
              <a:rPr lang="en-US" altLang="ko-KR" sz="1600" b="1" dirty="0"/>
            </a:br>
            <a:r>
              <a:rPr lang="en-US" altLang="ko-KR" sz="1600" dirty="0"/>
              <a:t>optimizer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예로 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from </a:t>
            </a:r>
            <a:r>
              <a:rPr lang="en-US" altLang="ko-KR" sz="1600" dirty="0" err="1"/>
              <a:t>keras.optimizers</a:t>
            </a:r>
            <a:r>
              <a:rPr lang="en-US" altLang="ko-KR" sz="1600" dirty="0"/>
              <a:t> import Adam </a:t>
            </a:r>
            <a:r>
              <a:rPr lang="ko-KR" altLang="en-US" sz="1600" dirty="0"/>
              <a:t>에러 뜸</a:t>
            </a:r>
            <a:br>
              <a:rPr lang="en-US" altLang="ko-KR" sz="1600" dirty="0"/>
            </a:br>
            <a:r>
              <a:rPr lang="en-US" altLang="ko-KR" sz="1600" dirty="0"/>
              <a:t>from </a:t>
            </a:r>
            <a:r>
              <a:rPr lang="en-US" altLang="ko-KR" sz="1600" dirty="0" err="1"/>
              <a:t>tensorflow.keras.optimizers</a:t>
            </a:r>
            <a:r>
              <a:rPr lang="en-US" altLang="ko-KR" sz="1600" dirty="0"/>
              <a:t> import  Adam </a:t>
            </a:r>
            <a:r>
              <a:rPr lang="ko-KR" altLang="en-US" sz="1600" dirty="0"/>
              <a:t>는 가능 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600" dirty="0" err="1">
                <a:sym typeface="Wingdings" pitchFamily="2" charset="2"/>
              </a:rPr>
              <a:t>tf</a:t>
            </a:r>
            <a:r>
              <a:rPr lang="en-US" altLang="ko-KR" sz="1600" dirty="0">
                <a:sym typeface="Wingdings" pitchFamily="2" charset="2"/>
              </a:rPr>
              <a:t> 2.0</a:t>
            </a:r>
            <a:r>
              <a:rPr lang="ko-KR" altLang="en-US" sz="1600" dirty="0">
                <a:sym typeface="Wingdings" pitchFamily="2" charset="2"/>
              </a:rPr>
              <a:t>에서는 </a:t>
            </a:r>
            <a:r>
              <a:rPr lang="en-US" altLang="ko-KR" sz="1600" dirty="0" err="1">
                <a:sym typeface="Wingdings" pitchFamily="2" charset="2"/>
              </a:rPr>
              <a:t>tf.keras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를</a:t>
            </a:r>
            <a:r>
              <a:rPr lang="ko-KR" altLang="en-US" sz="1600" dirty="0">
                <a:sym typeface="Wingdings" pitchFamily="2" charset="2"/>
              </a:rPr>
              <a:t> 사용 권장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8E8AF-0034-0B44-A51B-685E346F0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9283"/>
            <a:ext cx="12192000" cy="351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발생하는 에러 </a:t>
            </a:r>
            <a:r>
              <a:rPr lang="en-US" altLang="ko-KR" dirty="0"/>
              <a:t>2 – Shape / Type error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Data shape</a:t>
            </a:r>
            <a:r>
              <a:rPr lang="ko-KR" altLang="en-US" sz="1600" dirty="0"/>
              <a:t> 안 맞춰줄 때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레이어에 입력되는 데이터 차원 안 맞을 때 발생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신경망 </a:t>
            </a:r>
            <a:r>
              <a:rPr lang="en-US" altLang="ko-KR" sz="1600" dirty="0"/>
              <a:t>Input data</a:t>
            </a:r>
            <a:r>
              <a:rPr lang="ko-KR" altLang="en-US" sz="1600" dirty="0"/>
              <a:t>로 </a:t>
            </a:r>
            <a:r>
              <a:rPr lang="en-US" altLang="ko-KR" sz="1600" dirty="0"/>
              <a:t>float type</a:t>
            </a:r>
            <a:r>
              <a:rPr lang="ko-KR" altLang="en-US" sz="1600" dirty="0"/>
              <a:t>의 </a:t>
            </a:r>
            <a:r>
              <a:rPr lang="en-US" altLang="ko-KR" sz="1600" dirty="0"/>
              <a:t>array </a:t>
            </a:r>
            <a:r>
              <a:rPr lang="ko-KR" altLang="en-US" sz="1600" dirty="0"/>
              <a:t>사용해야 하는데</a:t>
            </a:r>
            <a:r>
              <a:rPr lang="en-US" altLang="ko-KR" sz="1600" dirty="0"/>
              <a:t>, list </a:t>
            </a:r>
            <a:r>
              <a:rPr lang="ko-KR" altLang="en-US" sz="1600" dirty="0"/>
              <a:t>그냥 넣을 때 </a:t>
            </a:r>
            <a:r>
              <a:rPr lang="en-US" altLang="ko-KR" sz="1600" dirty="0"/>
              <a:t>type error </a:t>
            </a:r>
            <a:br>
              <a:rPr lang="en-US" altLang="ko-KR" sz="1600" dirty="0"/>
            </a:br>
            <a:r>
              <a:rPr lang="en-US" altLang="ko-KR" sz="1600" dirty="0"/>
              <a:t>list</a:t>
            </a:r>
            <a:r>
              <a:rPr lang="ko-KR" altLang="en-US" sz="1600" dirty="0"/>
              <a:t>는 </a:t>
            </a:r>
            <a:r>
              <a:rPr lang="en-US" altLang="ko-KR" sz="1600" dirty="0"/>
              <a:t>shape </a:t>
            </a:r>
            <a:r>
              <a:rPr lang="ko-KR" altLang="en-US" sz="1600" dirty="0"/>
              <a:t>못 씀 </a:t>
            </a:r>
            <a:r>
              <a:rPr lang="en-US" altLang="ko-KR" sz="1600" dirty="0"/>
              <a:t>(</a:t>
            </a:r>
            <a:r>
              <a:rPr lang="ko-KR" altLang="en-US" sz="1600" dirty="0"/>
              <a:t>이 외에도 자주 발생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600" dirty="0" err="1">
                <a:sym typeface="Wingdings" pitchFamily="2" charset="2"/>
              </a:rPr>
              <a:t>np.asarray</a:t>
            </a:r>
            <a:r>
              <a:rPr lang="en-US" altLang="ko-KR" sz="1600" dirty="0">
                <a:sym typeface="Wingdings" pitchFamily="2" charset="2"/>
              </a:rPr>
              <a:t>(list)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0CE594-B233-314D-8077-C7559896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3029"/>
            <a:ext cx="12192000" cy="493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30BDA4-F2ED-2C4B-8C4E-87350C14F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38483"/>
            <a:ext cx="12192000" cy="300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B9E4A8-9917-CF40-8902-FE26F09A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989" y="5333478"/>
            <a:ext cx="5782358" cy="375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D06981-9C5C-F941-A43B-B068E9DE2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05843"/>
            <a:ext cx="12192000" cy="425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3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발생하는 에러 </a:t>
            </a:r>
            <a:r>
              <a:rPr lang="en-US" altLang="ko-KR" dirty="0"/>
              <a:t>3 – Nan, Inf error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Nan, Inf</a:t>
            </a:r>
            <a:br>
              <a:rPr lang="en-US" altLang="ko-KR" sz="1600" dirty="0"/>
            </a:br>
            <a:r>
              <a:rPr lang="en-US" altLang="ko-KR" sz="1600" b="1" dirty="0"/>
              <a:t>1.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data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None type </a:t>
            </a:r>
            <a:r>
              <a:rPr lang="ko-KR" altLang="en-US" sz="1600" b="1" dirty="0"/>
              <a:t>있을 경우</a:t>
            </a:r>
            <a:br>
              <a:rPr lang="en-US" altLang="ko-KR" sz="1600" dirty="0"/>
            </a:br>
            <a:r>
              <a:rPr lang="en-US" altLang="ko-KR" sz="1600" dirty="0"/>
              <a:t>    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" altLang="ko-KR" sz="1600" dirty="0"/>
              <a:t>assert not </a:t>
            </a:r>
            <a:r>
              <a:rPr lang="en" altLang="ko-KR" sz="1600" dirty="0" err="1"/>
              <a:t>np.any</a:t>
            </a:r>
            <a:r>
              <a:rPr lang="en" altLang="ko-KR" sz="1600" dirty="0"/>
              <a:t>(</a:t>
            </a:r>
            <a:r>
              <a:rPr lang="en" altLang="ko-KR" sz="1600" dirty="0" err="1"/>
              <a:t>np.isnan</a:t>
            </a:r>
            <a:r>
              <a:rPr lang="en" altLang="ko-KR" sz="1600" dirty="0"/>
              <a:t>(x))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확인 가능</a:t>
            </a:r>
            <a:br>
              <a:rPr lang="en-US" altLang="ko-KR" sz="1600" dirty="0"/>
            </a:br>
            <a:r>
              <a:rPr lang="en-US" altLang="ko-KR" sz="1600" b="1" dirty="0"/>
              <a:t>2. </a:t>
            </a:r>
            <a:r>
              <a:rPr lang="en-US" altLang="ko-KR" sz="1600" b="1" dirty="0" err="1"/>
              <a:t>categorical_crossentropy</a:t>
            </a:r>
            <a:r>
              <a:rPr lang="en-US" altLang="ko-KR" sz="1600" b="1" dirty="0"/>
              <a:t> 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 1) </a:t>
            </a:r>
            <a:r>
              <a:rPr lang="ko-KR" altLang="en-US" sz="1600" dirty="0">
                <a:sym typeface="Wingdings" pitchFamily="2" charset="2"/>
              </a:rPr>
              <a:t>예측 값에 매우 작은 값 </a:t>
            </a:r>
            <a:r>
              <a:rPr lang="en-US" altLang="ko-KR" sz="1600" dirty="0">
                <a:sym typeface="Wingdings" pitchFamily="2" charset="2"/>
              </a:rPr>
              <a:t>(1e-8)</a:t>
            </a:r>
            <a:r>
              <a:rPr lang="ko-KR" altLang="en-US" sz="1600" dirty="0">
                <a:sym typeface="Wingdings" pitchFamily="2" charset="2"/>
              </a:rPr>
              <a:t>을 더해주기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2) </a:t>
            </a:r>
            <a:r>
              <a:rPr lang="ko-KR" altLang="en-US" sz="1600" dirty="0" err="1">
                <a:sym typeface="Wingdings" pitchFamily="2" charset="2"/>
              </a:rPr>
              <a:t>학습률을</a:t>
            </a:r>
            <a:r>
              <a:rPr lang="ko-KR" altLang="en-US" sz="1600" dirty="0">
                <a:sym typeface="Wingdings" pitchFamily="2" charset="2"/>
              </a:rPr>
              <a:t> 낮춰야 함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dirty="0">
                <a:sym typeface="Wingdings" pitchFamily="2" charset="2"/>
              </a:rPr>
              <a:t>수렴하는 속도가 빠른 손실 </a:t>
            </a:r>
            <a:r>
              <a:rPr lang="ko-KR" altLang="en-US" sz="1600" dirty="0" err="1">
                <a:sym typeface="Wingdings" pitchFamily="2" charset="2"/>
              </a:rPr>
              <a:t>함수라서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학습률이</a:t>
            </a:r>
            <a:r>
              <a:rPr lang="ko-KR" altLang="en-US" sz="1600" dirty="0">
                <a:sym typeface="Wingdings" pitchFamily="2" charset="2"/>
              </a:rPr>
              <a:t> 너무 크면 안 줄어들고 </a:t>
            </a:r>
            <a:r>
              <a:rPr lang="ko-KR" altLang="en-US" sz="1600" dirty="0" err="1">
                <a:sym typeface="Wingdings" pitchFamily="2" charset="2"/>
              </a:rPr>
              <a:t>발산해버림</a:t>
            </a:r>
            <a:r>
              <a:rPr lang="en-US" altLang="ko-KR" sz="1600" dirty="0">
                <a:sym typeface="Wingdings" pitchFamily="2" charset="2"/>
              </a:rPr>
              <a:t>)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3) sparse categorical </a:t>
            </a:r>
            <a:r>
              <a:rPr lang="en-US" altLang="ko-KR" sz="1600" dirty="0" err="1">
                <a:sym typeface="Wingdings" pitchFamily="2" charset="2"/>
              </a:rPr>
              <a:t>crossentropy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>
                <a:sym typeface="Wingdings" pitchFamily="2" charset="2"/>
              </a:rPr>
              <a:t>로 바꿔서 해결한 적 있음</a:t>
            </a:r>
            <a:r>
              <a:rPr lang="en-US" altLang="ko-KR" sz="1600" dirty="0">
                <a:sym typeface="Wingdings" pitchFamily="2" charset="2"/>
              </a:rPr>
              <a:t> ([1,2,3,…1])</a:t>
            </a:r>
            <a:br>
              <a:rPr lang="en-US" altLang="ko-KR" sz="1600" dirty="0"/>
            </a:br>
            <a:r>
              <a:rPr lang="en-US" altLang="ko-KR" sz="1600" b="1" dirty="0"/>
              <a:t>3. learning rate </a:t>
            </a:r>
            <a:r>
              <a:rPr lang="ko-KR" altLang="en-US" sz="1600" b="1" dirty="0"/>
              <a:t>너무 큰 경우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600" dirty="0" err="1">
                <a:sym typeface="Wingdings" pitchFamily="2" charset="2"/>
              </a:rPr>
              <a:t>lr</a:t>
            </a:r>
            <a:r>
              <a:rPr lang="ko-KR" altLang="en-US" sz="1600" dirty="0">
                <a:sym typeface="Wingdings" pitchFamily="2" charset="2"/>
              </a:rPr>
              <a:t>이 너무 크면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ko-KR" altLang="en-US" sz="1600" dirty="0">
                <a:sym typeface="Wingdings" pitchFamily="2" charset="2"/>
              </a:rPr>
              <a:t>가중치가 크게 변하면서 </a:t>
            </a:r>
            <a:r>
              <a:rPr lang="ko-KR" altLang="en-US" sz="1600" dirty="0" err="1">
                <a:sym typeface="Wingdings" pitchFamily="2" charset="2"/>
              </a:rPr>
              <a:t>발산해버림</a:t>
            </a:r>
            <a:r>
              <a:rPr lang="en-US" altLang="ko-KR" sz="1600" dirty="0">
                <a:sym typeface="Wingdings" pitchFamily="2" charset="2"/>
              </a:rPr>
              <a:t>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 0.001</a:t>
            </a:r>
            <a:r>
              <a:rPr lang="ko-KR" altLang="en-US" sz="1600" dirty="0">
                <a:sym typeface="Wingdings" pitchFamily="2" charset="2"/>
              </a:rPr>
              <a:t> 이하로 낮춰보면 해결될 때 있음</a:t>
            </a:r>
            <a:r>
              <a:rPr lang="en-US" altLang="ko-KR" sz="1600" dirty="0">
                <a:sym typeface="Wingdings" pitchFamily="2" charset="2"/>
              </a:rPr>
              <a:t>  </a:t>
            </a:r>
            <a:br>
              <a:rPr lang="en-US" altLang="ko-KR" sz="1600" dirty="0"/>
            </a:br>
            <a:r>
              <a:rPr lang="en-US" altLang="ko-KR" sz="1600" b="1" dirty="0"/>
              <a:t>4. </a:t>
            </a:r>
            <a:r>
              <a:rPr lang="en" altLang="ko-KR" sz="1700" b="1" dirty="0"/>
              <a:t>Numerical Exception  </a:t>
            </a:r>
            <a:r>
              <a:rPr lang="en-US" altLang="ko-KR" sz="1700" b="1" dirty="0"/>
              <a:t>: </a:t>
            </a:r>
            <a:r>
              <a:rPr lang="en-US" altLang="ko-KR" sz="1600" dirty="0"/>
              <a:t>division 0, log(0), sqrt(0)</a:t>
            </a:r>
            <a:r>
              <a:rPr lang="ko-KR" altLang="en-US" sz="1600" dirty="0"/>
              <a:t> 등이</a:t>
            </a:r>
            <a:r>
              <a:rPr lang="en-US" altLang="ko-KR" sz="1600" dirty="0"/>
              <a:t> </a:t>
            </a:r>
            <a:r>
              <a:rPr lang="ko-KR" altLang="en-US" sz="1600" dirty="0"/>
              <a:t>있는 경우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>
                <a:sym typeface="Wingdings" pitchFamily="2" charset="2"/>
              </a:rPr>
              <a:t>해당 연산 부분에 작은 값을 더해주거나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ko-KR" altLang="en-US" sz="1600" dirty="0">
                <a:sym typeface="Wingdings" pitchFamily="2" charset="2"/>
              </a:rPr>
              <a:t>웬만하면 라이브러리 사용</a:t>
            </a:r>
            <a:r>
              <a:rPr lang="en-US" altLang="ko-KR" sz="1600" dirty="0">
                <a:sym typeface="Wingdings" pitchFamily="2" charset="2"/>
              </a:rPr>
              <a:t>..</a:t>
            </a:r>
            <a:br>
              <a:rPr lang="en-US" altLang="ko-KR" sz="1600" dirty="0"/>
            </a:br>
            <a:r>
              <a:rPr lang="en-US" altLang="ko-KR" sz="1600" b="1" dirty="0"/>
              <a:t>5. </a:t>
            </a:r>
            <a:r>
              <a:rPr lang="ko-KR" altLang="en-US" sz="1600" b="1" dirty="0"/>
              <a:t>데이터 범위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>
                <a:sym typeface="Wingdings" pitchFamily="2" charset="2"/>
              </a:rPr>
              <a:t> -1~1</a:t>
            </a:r>
            <a:r>
              <a:rPr lang="ko-KR" altLang="en-US" sz="1600" dirty="0">
                <a:sym typeface="Wingdings" pitchFamily="2" charset="2"/>
              </a:rPr>
              <a:t>이면 </a:t>
            </a:r>
            <a:r>
              <a:rPr lang="en-US" altLang="ko-KR" sz="1600" dirty="0">
                <a:sym typeface="Wingdings" pitchFamily="2" charset="2"/>
              </a:rPr>
              <a:t>0~1 </a:t>
            </a:r>
            <a:r>
              <a:rPr lang="ko-KR" altLang="en-US" sz="1600" dirty="0">
                <a:sym typeface="Wingdings" pitchFamily="2" charset="2"/>
              </a:rPr>
              <a:t>로 범위 변경해보면 해결될 때 있음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0C2BD-1079-A54F-9BF1-0B76C050C98E}"/>
              </a:ext>
            </a:extLst>
          </p:cNvPr>
          <p:cNvSpPr txBox="1"/>
          <p:nvPr/>
        </p:nvSpPr>
        <p:spPr>
          <a:xfrm>
            <a:off x="9334929" y="1233630"/>
            <a:ext cx="24451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R" sz="1400" b="1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inf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무한대</a:t>
            </a:r>
            <a:b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" altLang="ko-KR" sz="1400" b="1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NaN</a:t>
            </a:r>
            <a:r>
              <a:rPr lang="en" altLang="ko-KR" sz="1400" b="1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b="1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실수나 복소수가 아닌 값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23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발생하는 에러 </a:t>
            </a:r>
            <a:r>
              <a:rPr lang="en-US" altLang="ko-KR" dirty="0"/>
              <a:t>4 - data, label, loss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네트워크가 동작하더라도 데이터와 레이블 간의 관계가 없을 경우에도 학습이 되지 않음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예를 들어 강아지와 고양이 분류 문제에서 </a:t>
            </a:r>
            <a:r>
              <a:rPr lang="en-US" altLang="ko-KR" sz="1600" dirty="0"/>
              <a:t>label</a:t>
            </a:r>
            <a:r>
              <a:rPr lang="ko-KR" altLang="en-US" sz="1600" dirty="0"/>
              <a:t>을 </a:t>
            </a:r>
            <a:r>
              <a:rPr lang="en-US" altLang="ko-KR" sz="1600" dirty="0"/>
              <a:t>0,1</a:t>
            </a:r>
            <a:r>
              <a:rPr lang="ko-KR" altLang="en-US" sz="1600" dirty="0"/>
              <a:t>로 한 후</a:t>
            </a:r>
            <a:r>
              <a:rPr lang="en-US" altLang="ko-KR" sz="1600" dirty="0"/>
              <a:t>, loss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/>
              <a:t>mean squared error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사용하면 안 됨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600" dirty="0"/>
              <a:t>categorical </a:t>
            </a:r>
            <a:r>
              <a:rPr lang="en-US" altLang="ko-KR" sz="1600" dirty="0" err="1"/>
              <a:t>crossentropy</a:t>
            </a:r>
            <a:r>
              <a:rPr lang="ko-KR" altLang="en-US" sz="1600" dirty="0"/>
              <a:t>이 적합 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>
                <a:sym typeface="Wingdings" pitchFamily="2" charset="2"/>
              </a:rPr>
              <a:t>회귀 문제는 </a:t>
            </a:r>
            <a:r>
              <a:rPr lang="en-US" altLang="ko-KR" sz="1600" dirty="0">
                <a:sym typeface="Wingdings" pitchFamily="2" charset="2"/>
              </a:rPr>
              <a:t>label</a:t>
            </a:r>
            <a:r>
              <a:rPr lang="ko-KR" altLang="en-US" sz="1600" dirty="0">
                <a:sym typeface="Wingdings" pitchFamily="2" charset="2"/>
              </a:rPr>
              <a:t>이 수치적으로 관계가 있어야 함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dirty="0" err="1">
                <a:sym typeface="Wingdings" pitchFamily="2" charset="2"/>
              </a:rPr>
              <a:t>수치형</a:t>
            </a:r>
            <a:r>
              <a:rPr lang="ko-KR" altLang="en-US" sz="1600" dirty="0">
                <a:sym typeface="Wingdings" pitchFamily="2" charset="2"/>
              </a:rPr>
              <a:t> 데이터 </a:t>
            </a:r>
            <a:r>
              <a:rPr lang="en-US" altLang="ko-KR" sz="1600" dirty="0">
                <a:sym typeface="Wingdings" pitchFamily="2" charset="2"/>
              </a:rPr>
              <a:t>o, class x)</a:t>
            </a:r>
            <a:r>
              <a:rPr lang="ko-KR" altLang="en-US" sz="1600" dirty="0">
                <a:sym typeface="Wingdings" pitchFamily="2" charset="2"/>
              </a:rPr>
              <a:t> </a:t>
            </a:r>
            <a:endParaRPr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ym typeface="Wingdings" pitchFamily="2" charset="2"/>
              </a:rPr>
              <a:t>데이터 의미와 해결하고자 하는 문제를 고려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882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자주 발생하는 에러 </a:t>
            </a:r>
            <a:r>
              <a:rPr lang="en-US" altLang="ko-KR" dirty="0"/>
              <a:t>5 – </a:t>
            </a:r>
            <a:r>
              <a:rPr lang="en-US" altLang="ko-KR" dirty="0" err="1"/>
              <a:t>oom</a:t>
            </a:r>
            <a:r>
              <a:rPr lang="en-US" altLang="ko-KR" dirty="0"/>
              <a:t> error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GPU </a:t>
            </a:r>
            <a:r>
              <a:rPr lang="ko-KR" altLang="en-US" sz="1600" b="1" dirty="0"/>
              <a:t>터지면 </a:t>
            </a:r>
            <a:r>
              <a:rPr lang="en-US" altLang="ko-KR" sz="1600" b="1" dirty="0" err="1"/>
              <a:t>oom</a:t>
            </a:r>
            <a:r>
              <a:rPr lang="en-US" altLang="ko-KR" sz="1600" b="1" dirty="0"/>
              <a:t> (Out of memory) error </a:t>
            </a:r>
            <a:r>
              <a:rPr lang="ko-KR" altLang="en-US" sz="1600" b="1" dirty="0"/>
              <a:t>발생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>
                <a:sym typeface="Wingdings" pitchFamily="2" charset="2"/>
              </a:rPr>
              <a:t>사이즈 큰 배열 사용하거나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ko-KR" altLang="en-US" sz="1600" dirty="0" err="1">
                <a:sym typeface="Wingdings" pitchFamily="2" charset="2"/>
              </a:rPr>
              <a:t>배치크기가</a:t>
            </a:r>
            <a:r>
              <a:rPr lang="ko-KR" altLang="en-US" sz="1600" dirty="0">
                <a:sym typeface="Wingdings" pitchFamily="2" charset="2"/>
              </a:rPr>
              <a:t> 너무 클 경우 발생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>
                <a:sym typeface="Wingdings" pitchFamily="2" charset="2"/>
              </a:rPr>
              <a:t>더 큰 </a:t>
            </a:r>
            <a:r>
              <a:rPr lang="en-US" altLang="ko-KR" sz="1600" dirty="0">
                <a:sym typeface="Wingdings" pitchFamily="2" charset="2"/>
              </a:rPr>
              <a:t>GPU </a:t>
            </a:r>
            <a:r>
              <a:rPr lang="ko-KR" altLang="en-US" sz="1600" dirty="0">
                <a:sym typeface="Wingdings" pitchFamily="2" charset="2"/>
              </a:rPr>
              <a:t>사용하거나 해당 부분 줄이면 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266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팁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일단 동작하는지 실행</a:t>
            </a:r>
            <a:br>
              <a:rPr lang="en-US" altLang="ko-KR" sz="1600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적은 </a:t>
            </a:r>
            <a:r>
              <a:rPr lang="en-US" altLang="ko-KR" sz="1600" dirty="0"/>
              <a:t>data </a:t>
            </a:r>
            <a:r>
              <a:rPr lang="ko-KR" altLang="en-US" sz="1600" dirty="0"/>
              <a:t>사용해서 빨리 실행해</a:t>
            </a:r>
            <a:r>
              <a:rPr lang="en-US" altLang="ko-KR" sz="1600" dirty="0"/>
              <a:t> </a:t>
            </a:r>
            <a:r>
              <a:rPr lang="ko-KR" altLang="en-US" sz="1600" dirty="0"/>
              <a:t>봄</a:t>
            </a:r>
            <a:br>
              <a:rPr lang="en-US" altLang="ko-KR" sz="1600" dirty="0"/>
            </a:br>
            <a:r>
              <a:rPr lang="en-US" altLang="ko-KR" sz="1600" dirty="0"/>
              <a:t>2. data</a:t>
            </a:r>
            <a:r>
              <a:rPr lang="ko-KR" altLang="en-US" sz="1600" dirty="0"/>
              <a:t> </a:t>
            </a:r>
            <a:r>
              <a:rPr lang="en-US" altLang="ko-KR" sz="1600" dirty="0"/>
              <a:t>shape, layer shape </a:t>
            </a:r>
            <a:r>
              <a:rPr lang="ko-KR" altLang="en-US" sz="1600" dirty="0"/>
              <a:t>확인</a:t>
            </a:r>
            <a:br>
              <a:rPr lang="en-US" altLang="ko-KR" sz="1600" dirty="0"/>
            </a:br>
            <a:r>
              <a:rPr lang="en-US" altLang="ko-KR" sz="1600" dirty="0"/>
              <a:t>3. </a:t>
            </a:r>
            <a:r>
              <a:rPr lang="ko-KR" altLang="en-US" sz="1600" dirty="0"/>
              <a:t>수치 불안정 방지 위해 라이브러리 사용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tf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keras</a:t>
            </a:r>
            <a:r>
              <a:rPr lang="en-US" altLang="ko-KR" sz="1600" dirty="0"/>
              <a:t>, np …)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>
                <a:sym typeface="Wingdings" pitchFamily="2" charset="2"/>
              </a:rPr>
              <a:t> exp(x) </a:t>
            </a:r>
            <a:r>
              <a:rPr lang="ko-KR" altLang="en-US" sz="1600" dirty="0">
                <a:sym typeface="Wingdings" pitchFamily="2" charset="2"/>
              </a:rPr>
              <a:t>같은 경우 지수적으로 증가해서 라이브러리 안 쓸 경우 값이 커지면 </a:t>
            </a:r>
            <a:r>
              <a:rPr lang="en-US" altLang="ko-KR" sz="1600" dirty="0">
                <a:sym typeface="Wingdings" pitchFamily="2" charset="2"/>
              </a:rPr>
              <a:t>overflow </a:t>
            </a:r>
            <a:r>
              <a:rPr lang="ko-KR" altLang="en-US" sz="1600" dirty="0">
                <a:sym typeface="Wingdings" pitchFamily="2" charset="2"/>
              </a:rPr>
              <a:t>생김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   (</a:t>
            </a:r>
            <a:r>
              <a:rPr lang="ko-KR" altLang="en-US" sz="1600" dirty="0">
                <a:sym typeface="Wingdings" pitchFamily="2" charset="2"/>
              </a:rPr>
              <a:t>수식 그대로 구현해도 안 되는 경우가 있음</a:t>
            </a:r>
            <a:r>
              <a:rPr lang="en-US" altLang="ko-KR" sz="1600" dirty="0">
                <a:sym typeface="Wingdings" pitchFamily="2" charset="2"/>
              </a:rPr>
              <a:t>)</a:t>
            </a:r>
            <a:br>
              <a:rPr lang="en-US" altLang="ko-KR" sz="1600" dirty="0"/>
            </a:br>
            <a:r>
              <a:rPr lang="en-US" altLang="ko-KR" sz="1600" dirty="0"/>
              <a:t>4. optimizer, loss function </a:t>
            </a:r>
            <a:r>
              <a:rPr lang="ko-KR" altLang="en-US" sz="1600" dirty="0"/>
              <a:t>잘 선택된 건지 확인 </a:t>
            </a:r>
            <a:r>
              <a:rPr lang="en-US" altLang="ko-KR" sz="1600" dirty="0"/>
              <a:t>– </a:t>
            </a:r>
            <a:r>
              <a:rPr lang="ko-KR" altLang="en-US" sz="1600" dirty="0"/>
              <a:t>학습 동작하는지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/>
              <a:t>5. </a:t>
            </a:r>
            <a:r>
              <a:rPr lang="en-US" altLang="ko-KR" sz="1600" dirty="0" err="1"/>
              <a:t>model.summary</a:t>
            </a:r>
            <a:r>
              <a:rPr lang="en-US" altLang="ko-KR" sz="1600" dirty="0"/>
              <a:t>()</a:t>
            </a:r>
            <a:r>
              <a:rPr lang="ko-KR" altLang="en-US" sz="1600" dirty="0"/>
              <a:t>로 전체 구조 확인</a:t>
            </a:r>
          </a:p>
        </p:txBody>
      </p:sp>
    </p:spTree>
    <p:extLst>
      <p:ext uri="{BB962C8B-B14F-4D97-AF65-F5344CB8AC3E}">
        <p14:creationId xmlns:p14="http://schemas.microsoft.com/office/powerpoint/2010/main" val="289913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A2D00-BD66-694B-9760-E36DC02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팁 </a:t>
            </a:r>
            <a:r>
              <a:rPr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7846A-62DD-E54B-BBB2-08A6F33BB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작은 모델부터 실행한 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하나씩 추가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수정</a:t>
            </a:r>
            <a:br>
              <a:rPr lang="en-US" altLang="ko-KR" sz="1600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기본 </a:t>
            </a:r>
            <a:r>
              <a:rPr lang="en-US" altLang="ko-KR" sz="1600" dirty="0"/>
              <a:t>Layer </a:t>
            </a:r>
            <a:r>
              <a:rPr lang="ko-KR" altLang="en-US" sz="1600" dirty="0"/>
              <a:t>사용 </a:t>
            </a:r>
            <a:br>
              <a:rPr lang="en-US" altLang="ko-KR" sz="1600" dirty="0"/>
            </a:br>
            <a:r>
              <a:rPr lang="en-US" altLang="ko-KR" sz="1600" dirty="0"/>
              <a:t>: Dense (</a:t>
            </a:r>
            <a:r>
              <a:rPr lang="en-US" altLang="ko-KR" sz="1600" dirty="0" err="1"/>
              <a:t>keras</a:t>
            </a:r>
            <a:r>
              <a:rPr lang="en-US" altLang="ko-KR" sz="1600" dirty="0"/>
              <a:t>), Linear(</a:t>
            </a:r>
            <a:r>
              <a:rPr lang="en-US" altLang="ko-KR" sz="1600" dirty="0" err="1"/>
              <a:t>Pytorch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2. Activation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en-US" altLang="ko-KR" sz="1600" dirty="0" err="1"/>
              <a:t>ReLu</a:t>
            </a:r>
            <a:r>
              <a:rPr lang="en-US" altLang="ko-KR" sz="1600" dirty="0"/>
              <a:t> </a:t>
            </a:r>
            <a:r>
              <a:rPr lang="ko-KR" altLang="en-US" sz="1600" dirty="0"/>
              <a:t>사용 </a:t>
            </a:r>
            <a:r>
              <a:rPr lang="en-US" altLang="ko-KR" sz="1600" dirty="0"/>
              <a:t>(</a:t>
            </a:r>
            <a:r>
              <a:rPr lang="ko-KR" altLang="en-US" sz="1600" dirty="0"/>
              <a:t>빠르고 성능 좋은 기본 활성화 함수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3. Optimizer (Adam(</a:t>
            </a:r>
            <a:r>
              <a:rPr lang="en-US" altLang="ko-KR" sz="1600" dirty="0" err="1"/>
              <a:t>lr</a:t>
            </a:r>
            <a:r>
              <a:rPr lang="en-US" altLang="ko-KR" sz="1600" dirty="0"/>
              <a:t> : 3e-4))</a:t>
            </a:r>
            <a:br>
              <a:rPr lang="en-US" altLang="ko-KR" sz="1600" dirty="0"/>
            </a:br>
            <a:r>
              <a:rPr lang="en-US" altLang="ko-KR" sz="1600" dirty="0"/>
              <a:t>: </a:t>
            </a:r>
            <a:r>
              <a:rPr lang="ko-KR" altLang="en-US" sz="1600" dirty="0"/>
              <a:t>일반화 성능이 가장 좋은 </a:t>
            </a:r>
            <a:r>
              <a:rPr lang="en-US" altLang="ko-KR" sz="1600" dirty="0"/>
              <a:t>Adam optimizer, learning rate</a:t>
            </a:r>
            <a:r>
              <a:rPr lang="ko-KR" altLang="en-US" sz="1600" dirty="0"/>
              <a:t>는 </a:t>
            </a:r>
            <a:r>
              <a:rPr lang="en-US" altLang="ko-KR" sz="1600" dirty="0"/>
              <a:t>3e-4</a:t>
            </a:r>
            <a:r>
              <a:rPr lang="ko-KR" altLang="en-US" sz="1600" dirty="0"/>
              <a:t>가 좋다고 유명</a:t>
            </a:r>
            <a:br>
              <a:rPr lang="en-US" altLang="ko-KR" sz="1600" dirty="0"/>
            </a:br>
            <a:r>
              <a:rPr lang="en-US" altLang="ko-KR" sz="1600" dirty="0"/>
              <a:t>4. Regularization x  : </a:t>
            </a:r>
            <a:r>
              <a:rPr lang="ko-KR" altLang="en-US" sz="1600" dirty="0" err="1"/>
              <a:t>과적합</a:t>
            </a:r>
            <a:r>
              <a:rPr lang="ko-KR" altLang="en-US" sz="1600" dirty="0"/>
              <a:t> 방지에 중요하지만 일단 빼고 시작</a:t>
            </a:r>
            <a:br>
              <a:rPr lang="en-US" altLang="ko-KR" sz="1600" dirty="0"/>
            </a:br>
            <a:endParaRPr lang="en-US" altLang="ko-KR" sz="1600" dirty="0"/>
          </a:p>
          <a:p>
            <a:pPr>
              <a:lnSpc>
                <a:spcPct val="150000"/>
              </a:lnSpc>
            </a:pP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932106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1217</Words>
  <Application>Microsoft Macintosh PowerPoint</Application>
  <PresentationFormat>와이드스크린</PresentationFormat>
  <Paragraphs>70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Apple SD Gothic Neo</vt:lpstr>
      <vt:lpstr>Arial</vt:lpstr>
      <vt:lpstr>CryptoCraft 테마</vt:lpstr>
      <vt:lpstr>제목 테마</vt:lpstr>
      <vt:lpstr>Deep learning  자주 발생하는 error와 설계 방법</vt:lpstr>
      <vt:lpstr>PowerPoint 프레젠테이션</vt:lpstr>
      <vt:lpstr>자주 발생하는 에러 1- Colab error</vt:lpstr>
      <vt:lpstr>자주 발생하는 에러 2 – Shape / Type error</vt:lpstr>
      <vt:lpstr>자주 발생하는 에러 3 – Nan, Inf error</vt:lpstr>
      <vt:lpstr>자주 발생하는 에러 4 - data, label, loss</vt:lpstr>
      <vt:lpstr>자주 발생하는 에러 5 – oom error</vt:lpstr>
      <vt:lpstr>설계 팁 1</vt:lpstr>
      <vt:lpstr>설계 팁 1</vt:lpstr>
      <vt:lpstr>Hyperparameter가 모델에 영향을 미치는 정도</vt:lpstr>
      <vt:lpstr>설계 팁 2</vt:lpstr>
      <vt:lpstr>설계 팁 3</vt:lpstr>
      <vt:lpstr>설계 팁 4</vt:lpstr>
      <vt:lpstr>설계 팁 4</vt:lpstr>
      <vt:lpstr>Learning rate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162</cp:revision>
  <dcterms:created xsi:type="dcterms:W3CDTF">2019-03-05T04:29:07Z</dcterms:created>
  <dcterms:modified xsi:type="dcterms:W3CDTF">2021-10-03T19:17:02Z</dcterms:modified>
</cp:coreProperties>
</file>