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9" r:id="rId5"/>
    <p:sldId id="286" r:id="rId6"/>
    <p:sldId id="285" r:id="rId7"/>
    <p:sldId id="295" r:id="rId8"/>
    <p:sldId id="297" r:id="rId9"/>
    <p:sldId id="296" r:id="rId10"/>
    <p:sldId id="287" r:id="rId11"/>
    <p:sldId id="301" r:id="rId12"/>
    <p:sldId id="290" r:id="rId13"/>
    <p:sldId id="291" r:id="rId14"/>
    <p:sldId id="292" r:id="rId15"/>
    <p:sldId id="298" r:id="rId16"/>
    <p:sldId id="302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0tUuWMpMn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aeguk/blockchain_study/blob/master/hash/sha256.cp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</a:t>
            </a:r>
            <a:r>
              <a:rPr lang="en-US" altLang="ko-KR" dirty="0"/>
              <a:t>:</a:t>
            </a:r>
            <a:r>
              <a:rPr lang="en-US" altLang="ko-KR" dirty="0">
                <a:hlinkClick r:id="rId2"/>
              </a:rPr>
              <a:t>https://youtu.be/60tUuWMpMno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31F4D-0257-4A35-B876-F9B9156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 256 </a:t>
            </a:r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D4ECF-A7B9-4F28-94A0-551425D5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9" t="23810" r="38154" b="23611"/>
          <a:stretch/>
        </p:blipFill>
        <p:spPr>
          <a:xfrm>
            <a:off x="292964" y="1225233"/>
            <a:ext cx="5380698" cy="4776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B097FC-A337-4A65-84D9-1D551A948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1" t="21748" r="35049" b="19095"/>
          <a:stretch/>
        </p:blipFill>
        <p:spPr>
          <a:xfrm>
            <a:off x="5938572" y="1154211"/>
            <a:ext cx="5681710" cy="49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4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295D1-95EB-4623-A6D6-7F97D281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 256 </a:t>
            </a:r>
            <a:r>
              <a:rPr lang="ko-KR" altLang="en-US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DCDB0-4AF2-48E5-8C1C-ED739C938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0" t="18770" r="37160" b="46020"/>
          <a:stretch/>
        </p:blipFill>
        <p:spPr>
          <a:xfrm>
            <a:off x="500697" y="1376037"/>
            <a:ext cx="5326605" cy="3648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CF10ED-BA27-4B76-8CDF-49E4ED616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6" t="26796" r="35485" b="18188"/>
          <a:stretch/>
        </p:blipFill>
        <p:spPr>
          <a:xfrm>
            <a:off x="6267046" y="1376037"/>
            <a:ext cx="5513034" cy="43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3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A36D1-408F-4C94-8608-2A761EE0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 256 </a:t>
            </a:r>
            <a:r>
              <a:rPr lang="ko-KR" altLang="en-US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931A4A-61FE-4AD1-A776-B877FBF2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2" t="25545" r="38620" b="32528"/>
          <a:stretch/>
        </p:blipFill>
        <p:spPr>
          <a:xfrm>
            <a:off x="497149" y="1251753"/>
            <a:ext cx="4802819" cy="4039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616846-C8B1-43B3-8F3C-628658D69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9" t="26148" r="31989" b="12752"/>
          <a:stretch/>
        </p:blipFill>
        <p:spPr>
          <a:xfrm>
            <a:off x="5729057" y="1120805"/>
            <a:ext cx="5965794" cy="48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8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74D4C-1C55-46C8-871D-2A28B021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 256 </a:t>
            </a:r>
            <a:r>
              <a:rPr lang="ko-KR" altLang="en-US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86B34-2625-4020-B371-6195FF5CD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2" t="10360" r="34642" b="49860"/>
          <a:stretch/>
        </p:blipFill>
        <p:spPr>
          <a:xfrm>
            <a:off x="198856" y="1031797"/>
            <a:ext cx="5521911" cy="49470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0030AC-71AE-404B-B334-96503BE9A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t="27832" r="35267" b="9612"/>
          <a:stretch/>
        </p:blipFill>
        <p:spPr>
          <a:xfrm>
            <a:off x="5985216" y="969910"/>
            <a:ext cx="5897900" cy="5015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DDDC35-1EAF-445A-B4BE-6FC59DDDB2FB}"/>
              </a:ext>
            </a:extLst>
          </p:cNvPr>
          <p:cNvSpPr txBox="1"/>
          <p:nvPr/>
        </p:nvSpPr>
        <p:spPr>
          <a:xfrm>
            <a:off x="360269" y="5934670"/>
            <a:ext cx="84124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출처 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hlinkClick r:id="rId4"/>
              </a:rPr>
              <a:t>https://github.com/taeguk/blockchain_study/blob/master/hash/sha256.cpp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15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CA3C2-6185-4A00-841A-312F48AE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0726A-B3D9-4061-9FF4-3866DDF67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SHA1, SHA2 </a:t>
            </a:r>
            <a:r>
              <a:rPr lang="ko-KR" altLang="en-US" dirty="0"/>
              <a:t>와 매우 다른 알고리즘 </a:t>
            </a:r>
            <a:endParaRPr lang="en-US" altLang="ko-KR" dirty="0"/>
          </a:p>
          <a:p>
            <a:r>
              <a:rPr lang="ko-KR" altLang="en-US" dirty="0"/>
              <a:t>공개적인 방식을 통해 모집한 알고리즘으로 선정</a:t>
            </a:r>
            <a:endParaRPr lang="en-US" altLang="ko-KR" dirty="0"/>
          </a:p>
          <a:p>
            <a:r>
              <a:rPr lang="en-US" altLang="ko-KR" dirty="0"/>
              <a:t>Keccak </a:t>
            </a:r>
            <a:r>
              <a:rPr lang="ko-KR" altLang="en-US" dirty="0"/>
              <a:t>알고리즘 </a:t>
            </a:r>
            <a:endParaRPr lang="en-US" altLang="ko-KR" dirty="0"/>
          </a:p>
          <a:p>
            <a:r>
              <a:rPr lang="ko-KR" altLang="en-US" dirty="0"/>
              <a:t>스펀지 구조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absorbing phase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squeezing</a:t>
            </a:r>
            <a:r>
              <a:rPr lang="ko-KR" altLang="en-US" dirty="0"/>
              <a:t> </a:t>
            </a:r>
            <a:r>
              <a:rPr lang="en-US" altLang="ko-KR" dirty="0"/>
              <a:t>phase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pic>
        <p:nvPicPr>
          <p:cNvPr id="5" name="Picture 2" descr="SHA3 - 해시넷">
            <a:extLst>
              <a:ext uri="{FF2B5EF4-FFF2-40B4-BE49-F238E27FC236}">
                <a16:creationId xmlns:a16="http://schemas.microsoft.com/office/drawing/2014/main" id="{31DF9262-B3D4-42F2-8E6E-D0D37B16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306" y="2621779"/>
            <a:ext cx="6764994" cy="300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3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3A140-F598-4985-B984-2C951CF6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SHA-3</a:t>
            </a:r>
            <a:r>
              <a:rPr lang="ko-KR" altLang="en-US" dirty="0"/>
              <a:t>로의 전환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46C7A-7A46-4C3B-A800-1A804D2DA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2015/8/5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NIST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에서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SHA-3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암호화 해시 함수 표준 발표</a:t>
            </a:r>
            <a:endParaRPr lang="en-US" altLang="ko-KR" b="1" i="0" dirty="0">
              <a:solidFill>
                <a:srgbClr val="333333"/>
              </a:solidFill>
              <a:effectLst/>
              <a:latin typeface="Noto Sans KR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Sha-1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에서 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sha-2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로의 마이그레이션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: 2016~ 2017</a:t>
            </a: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Noto Sans KR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Noto Sans KR"/>
              </a:rPr>
              <a:t>=&gt; SHA-1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Noto Sans KR"/>
              </a:rPr>
              <a:t>에서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Noto Sans KR"/>
              </a:rPr>
              <a:t>SHA-3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Noto Sans KR"/>
              </a:rPr>
              <a:t>로 바로 마이그레이션 되지 않은 이유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Noto Sans KR"/>
              </a:rPr>
              <a:t>?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ko-KR" sz="2400" dirty="0"/>
              <a:t>SHA-3 </a:t>
            </a:r>
            <a:r>
              <a:rPr lang="ko-KR" altLang="en-US" sz="2400" dirty="0"/>
              <a:t>를 지원하는 소프트웨어 및 하드웨어 전무</a:t>
            </a:r>
            <a:endParaRPr lang="en-US" altLang="ko-KR" sz="2400" dirty="0"/>
          </a:p>
          <a:p>
            <a:pPr marL="514350" indent="-514350">
              <a:buFont typeface="+mj-lt"/>
              <a:buAutoNum type="arabicParenR"/>
            </a:pPr>
            <a:r>
              <a:rPr lang="en-US" altLang="ko-KR" sz="2400" dirty="0"/>
              <a:t>SHA-2 </a:t>
            </a:r>
            <a:r>
              <a:rPr lang="ko-KR" altLang="en-US" sz="2400" dirty="0"/>
              <a:t>에 비해 느린 속도</a:t>
            </a:r>
          </a:p>
        </p:txBody>
      </p:sp>
    </p:spTree>
    <p:extLst>
      <p:ext uri="{BB962C8B-B14F-4D97-AF65-F5344CB8AC3E}">
        <p14:creationId xmlns:p14="http://schemas.microsoft.com/office/powerpoint/2010/main" val="413788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SHA </a:t>
            </a:r>
            <a:r>
              <a:rPr lang="ko-KR" altLang="en-US" dirty="0"/>
              <a:t>해시함수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SHA-2 / SHA 256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SHA256 </a:t>
            </a:r>
            <a:r>
              <a:rPr lang="ko-KR" altLang="en-US" dirty="0"/>
              <a:t>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SHA-3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A29E4-6494-4EFE-9961-259A046F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SHA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857C36-BF82-4967-8A57-A30AF396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27729"/>
              </p:ext>
            </p:extLst>
          </p:nvPr>
        </p:nvGraphicFramePr>
        <p:xfrm>
          <a:off x="914400" y="1252327"/>
          <a:ext cx="8109258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1033">
                  <a:extLst>
                    <a:ext uri="{9D8B030D-6E8A-4147-A177-3AD203B41FA5}">
                      <a16:colId xmlns:a16="http://schemas.microsoft.com/office/drawing/2014/main" val="3234622275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991896378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3907570898"/>
                    </a:ext>
                  </a:extLst>
                </a:gridCol>
                <a:gridCol w="1395767">
                  <a:extLst>
                    <a:ext uri="{9D8B030D-6E8A-4147-A177-3AD203B41FA5}">
                      <a16:colId xmlns:a16="http://schemas.microsoft.com/office/drawing/2014/main" val="1020336815"/>
                    </a:ext>
                  </a:extLst>
                </a:gridCol>
                <a:gridCol w="1480598">
                  <a:extLst>
                    <a:ext uri="{9D8B030D-6E8A-4147-A177-3AD203B41FA5}">
                      <a16:colId xmlns:a16="http://schemas.microsoft.com/office/drawing/2014/main" val="3374044379"/>
                    </a:ext>
                  </a:extLst>
                </a:gridCol>
                <a:gridCol w="1770602">
                  <a:extLst>
                    <a:ext uri="{9D8B030D-6E8A-4147-A177-3AD203B41FA5}">
                      <a16:colId xmlns:a16="http://schemas.microsoft.com/office/drawing/2014/main" val="19188438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비트</a:t>
                      </a:r>
                      <a:r>
                        <a:rPr lang="en-US" altLang="ko-K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비트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라운드 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탐색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119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MD5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033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4612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SHA-224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40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SHA-256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501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SHA-384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96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913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910DDC-10D2-4AB7-9A2D-3E2430C11A56}"/>
              </a:ext>
            </a:extLst>
          </p:cNvPr>
          <p:cNvSpPr txBox="1"/>
          <p:nvPr/>
        </p:nvSpPr>
        <p:spPr>
          <a:xfrm>
            <a:off x="1091953" y="4130624"/>
            <a:ext cx="6853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8C95A4C-F0AE-45EF-91EF-578F5CF0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38521"/>
              </p:ext>
            </p:extLst>
          </p:nvPr>
        </p:nvGraphicFramePr>
        <p:xfrm>
          <a:off x="1091953" y="4447712"/>
          <a:ext cx="2847762" cy="193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881">
                  <a:extLst>
                    <a:ext uri="{9D8B030D-6E8A-4147-A177-3AD203B41FA5}">
                      <a16:colId xmlns:a16="http://schemas.microsoft.com/office/drawing/2014/main" val="2097325453"/>
                    </a:ext>
                  </a:extLst>
                </a:gridCol>
                <a:gridCol w="1423881">
                  <a:extLst>
                    <a:ext uri="{9D8B030D-6E8A-4147-A177-3AD203B41FA5}">
                      <a16:colId xmlns:a16="http://schemas.microsoft.com/office/drawing/2014/main" val="1960811400"/>
                    </a:ext>
                  </a:extLst>
                </a:gridCol>
              </a:tblGrid>
              <a:tr h="54289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SHA-224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50035"/>
                  </a:ext>
                </a:extLst>
              </a:tr>
              <a:tr h="465034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SHA-256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06535"/>
                  </a:ext>
                </a:extLst>
              </a:tr>
              <a:tr h="465034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SHA-384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00146"/>
                  </a:ext>
                </a:extLst>
              </a:tr>
              <a:tr h="465034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6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2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34E6E-4016-4956-9655-7D4A604E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198869"/>
            <a:ext cx="11368160" cy="762163"/>
          </a:xfrm>
        </p:spPr>
        <p:txBody>
          <a:bodyPr/>
          <a:lstStyle/>
          <a:p>
            <a:r>
              <a:rPr lang="en-US" altLang="ko-KR" dirty="0"/>
              <a:t>SHA-256</a:t>
            </a:r>
            <a:endParaRPr lang="ko-KR" altLang="en-US" dirty="0"/>
          </a:p>
        </p:txBody>
      </p:sp>
      <p:pic>
        <p:nvPicPr>
          <p:cNvPr id="1026" name="Picture 2" descr="SHA-256 구현">
            <a:extLst>
              <a:ext uri="{FF2B5EF4-FFF2-40B4-BE49-F238E27FC236}">
                <a16:creationId xmlns:a16="http://schemas.microsoft.com/office/drawing/2014/main" id="{91FA62B1-3FF0-4314-B0ED-B62189E3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6" y="1168299"/>
            <a:ext cx="40481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C6CD9-3BF4-47FF-8BE5-62A3DB3EC8EB}"/>
              </a:ext>
            </a:extLst>
          </p:cNvPr>
          <p:cNvSpPr txBox="1"/>
          <p:nvPr/>
        </p:nvSpPr>
        <p:spPr>
          <a:xfrm>
            <a:off x="5805997" y="1667707"/>
            <a:ext cx="5743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Message</a:t>
            </a:r>
            <a:r>
              <a:rPr lang="ko-KR" altLang="en-US" sz="2400" dirty="0"/>
              <a:t> </a:t>
            </a:r>
            <a:r>
              <a:rPr lang="en-US" altLang="ko-KR" sz="2400" dirty="0"/>
              <a:t>Padding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초기값 </a:t>
            </a:r>
            <a:r>
              <a:rPr lang="en-US" altLang="ko-KR" sz="24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64</a:t>
            </a:r>
            <a:r>
              <a:rPr lang="ko-KR" altLang="en-US" sz="2400" dirty="0"/>
              <a:t>개의 </a:t>
            </a:r>
            <a:r>
              <a:rPr lang="en-US" altLang="ko-KR" sz="2400" dirty="0"/>
              <a:t>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64</a:t>
            </a:r>
            <a:r>
              <a:rPr lang="ko-KR" altLang="en-US" sz="2400" dirty="0"/>
              <a:t>개의 고정된 상수 값 </a:t>
            </a:r>
            <a:r>
              <a:rPr lang="en-US" altLang="ko-KR" sz="2400" dirty="0"/>
              <a:t>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총 </a:t>
            </a:r>
            <a:r>
              <a:rPr lang="en-US" altLang="ko-KR" sz="2400" dirty="0"/>
              <a:t>64</a:t>
            </a:r>
            <a:r>
              <a:rPr lang="ko-KR" altLang="en-US" sz="2400" dirty="0"/>
              <a:t>번의 </a:t>
            </a:r>
            <a:r>
              <a:rPr lang="en-US" altLang="ko-KR" sz="2400" dirty="0"/>
              <a:t>Round Function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23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D048B-6C61-4914-841C-4C589EC8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SHA-256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2ED84D2-433A-4A2B-8570-962BB47F3A4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ko-KR" altLang="en-US" sz="1800" dirty="0"/>
                  <a:t>                                             </a:t>
                </a:r>
                <a:r>
                  <a:rPr lang="en-US" altLang="ko-KR" sz="1400" dirty="0"/>
                  <a:t>k+1bits               64bits 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b="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≡512−64−1−ℓ=448−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512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2400" dirty="0"/>
                  <a:t>Padding </a:t>
                </a:r>
                <a:r>
                  <a:rPr lang="ko-KR" altLang="en-US" sz="2400" dirty="0"/>
                  <a:t>이후 </a:t>
                </a:r>
                <a:r>
                  <a:rPr lang="en-US" altLang="ko-KR" sz="2400" dirty="0"/>
                  <a:t>x </a:t>
                </a:r>
              </a:p>
              <a:p>
                <a:endParaRPr lang="en-US" altLang="ko-KR" sz="2400" dirty="0"/>
              </a:p>
              <a:p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,……..,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sz="1800" dirty="0"/>
                  <a:t> 는 </a:t>
                </a:r>
                <a:r>
                  <a:rPr lang="en-US" altLang="ko-KR" sz="1800" dirty="0"/>
                  <a:t>32 </a:t>
                </a:r>
                <a:r>
                  <a:rPr lang="ko-KR" altLang="en-US" sz="1800" dirty="0"/>
                  <a:t>비트 워드이다</a:t>
                </a:r>
                <a:r>
                  <a:rPr lang="en-US" altLang="ko-KR" sz="1800" dirty="0"/>
                  <a:t>.     1</a:t>
                </a:r>
                <a:r>
                  <a:rPr lang="ko-KR" altLang="en-US" sz="1800" dirty="0"/>
                  <a:t>개의 블록 </a:t>
                </a:r>
                <a:r>
                  <a:rPr lang="en-US" altLang="ko-KR" sz="1800" dirty="0"/>
                  <a:t>= 32(bits) * 16(word)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  = </a:t>
                </a:r>
                <a:r>
                  <a:rPr lang="ko-KR" altLang="en-US" sz="1800" dirty="0"/>
                  <a:t>하나의 </a:t>
                </a:r>
                <a:r>
                  <a:rPr lang="en-US" altLang="ko-KR" sz="1800" dirty="0"/>
                  <a:t>chunk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2ED84D2-433A-4A2B-8570-962BB47F3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97" t="-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D67C13-9EF2-41C5-89C8-B8308E1EC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35151"/>
              </p:ext>
            </p:extLst>
          </p:nvPr>
        </p:nvGraphicFramePr>
        <p:xfrm>
          <a:off x="682594" y="1466553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4940">
                  <a:extLst>
                    <a:ext uri="{9D8B030D-6E8A-4147-A177-3AD203B41FA5}">
                      <a16:colId xmlns:a16="http://schemas.microsoft.com/office/drawing/2014/main" val="1147870873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176011134"/>
                    </a:ext>
                  </a:extLst>
                </a:gridCol>
                <a:gridCol w="1255696">
                  <a:extLst>
                    <a:ext uri="{9D8B030D-6E8A-4147-A177-3AD203B41FA5}">
                      <a16:colId xmlns:a16="http://schemas.microsoft.com/office/drawing/2014/main" val="425036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Message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100…0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2665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89D127-BC15-47CA-8BE8-B20FEFDB878F}"/>
              </a:ext>
            </a:extLst>
          </p:cNvPr>
          <p:cNvCxnSpPr>
            <a:cxnSpLocks/>
          </p:cNvCxnSpPr>
          <p:nvPr/>
        </p:nvCxnSpPr>
        <p:spPr>
          <a:xfrm>
            <a:off x="4234649" y="1331650"/>
            <a:ext cx="199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19684D-FDD2-459C-B31B-8FE6310AB858}"/>
              </a:ext>
            </a:extLst>
          </p:cNvPr>
          <p:cNvCxnSpPr/>
          <p:nvPr/>
        </p:nvCxnSpPr>
        <p:spPr>
          <a:xfrm flipH="1">
            <a:off x="682594" y="1331650"/>
            <a:ext cx="2202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B595A41-17F7-45C4-B3F5-4982116A031A}"/>
              </a:ext>
            </a:extLst>
          </p:cNvPr>
          <p:cNvCxnSpPr/>
          <p:nvPr/>
        </p:nvCxnSpPr>
        <p:spPr>
          <a:xfrm>
            <a:off x="7261934" y="1331650"/>
            <a:ext cx="29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36E0E3-556F-488A-8927-D6CFD955E989}"/>
              </a:ext>
            </a:extLst>
          </p:cNvPr>
          <p:cNvCxnSpPr/>
          <p:nvPr/>
        </p:nvCxnSpPr>
        <p:spPr>
          <a:xfrm flipH="1">
            <a:off x="6383045" y="1331650"/>
            <a:ext cx="239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01DFA5-AF5B-4C0E-AE2D-E988A0E4B069}"/>
              </a:ext>
            </a:extLst>
          </p:cNvPr>
          <p:cNvCxnSpPr/>
          <p:nvPr/>
        </p:nvCxnSpPr>
        <p:spPr>
          <a:xfrm flipH="1">
            <a:off x="7554897" y="1331650"/>
            <a:ext cx="36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700D17-E6F1-4705-9A35-97A55686A1D5}"/>
              </a:ext>
            </a:extLst>
          </p:cNvPr>
          <p:cNvCxnSpPr/>
          <p:nvPr/>
        </p:nvCxnSpPr>
        <p:spPr>
          <a:xfrm>
            <a:off x="8451542" y="1331650"/>
            <a:ext cx="35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3B25EB9E-3C3A-4EB8-A256-27C22A050338}"/>
              </a:ext>
            </a:extLst>
          </p:cNvPr>
          <p:cNvSpPr/>
          <p:nvPr/>
        </p:nvSpPr>
        <p:spPr>
          <a:xfrm rot="5400000">
            <a:off x="7440125" y="869402"/>
            <a:ext cx="311169" cy="242976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80B87-FD72-45E3-872F-D7E940ED5B5D}"/>
              </a:ext>
            </a:extLst>
          </p:cNvPr>
          <p:cNvSpPr txBox="1"/>
          <p:nvPr/>
        </p:nvSpPr>
        <p:spPr>
          <a:xfrm>
            <a:off x="7261934" y="2224806"/>
            <a:ext cx="76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padding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9C975-601E-4507-BBCF-6EB94E307A6B}"/>
              </a:ext>
            </a:extLst>
          </p:cNvPr>
          <p:cNvSpPr txBox="1"/>
          <p:nvPr/>
        </p:nvSpPr>
        <p:spPr>
          <a:xfrm>
            <a:off x="9809824" y="1466553"/>
            <a:ext cx="148257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 * 512bits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3">
                <a:extLst>
                  <a:ext uri="{FF2B5EF4-FFF2-40B4-BE49-F238E27FC236}">
                    <a16:creationId xmlns:a16="http://schemas.microsoft.com/office/drawing/2014/main" id="{7AB24A99-5C13-4257-80A5-37AB1E7F7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522739"/>
                  </p:ext>
                </p:extLst>
              </p:nvPr>
            </p:nvGraphicFramePr>
            <p:xfrm>
              <a:off x="682594" y="3575891"/>
              <a:ext cx="499911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575">
                      <a:extLst>
                        <a:ext uri="{9D8B030D-6E8A-4147-A177-3AD203B41FA5}">
                          <a16:colId xmlns:a16="http://schemas.microsoft.com/office/drawing/2014/main" val="1306536019"/>
                        </a:ext>
                      </a:extLst>
                    </a:gridCol>
                    <a:gridCol w="819029">
                      <a:extLst>
                        <a:ext uri="{9D8B030D-6E8A-4147-A177-3AD203B41FA5}">
                          <a16:colId xmlns:a16="http://schemas.microsoft.com/office/drawing/2014/main" val="1523442901"/>
                        </a:ext>
                      </a:extLst>
                    </a:gridCol>
                    <a:gridCol w="2479478">
                      <a:extLst>
                        <a:ext uri="{9D8B030D-6E8A-4147-A177-3AD203B41FA5}">
                          <a16:colId xmlns:a16="http://schemas.microsoft.com/office/drawing/2014/main" val="1654969376"/>
                        </a:ext>
                      </a:extLst>
                    </a:gridCol>
                    <a:gridCol w="941033">
                      <a:extLst>
                        <a:ext uri="{9D8B030D-6E8A-4147-A177-3AD203B41FA5}">
                          <a16:colId xmlns:a16="http://schemas.microsoft.com/office/drawing/2014/main" val="1684290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  …..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91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3">
                <a:extLst>
                  <a:ext uri="{FF2B5EF4-FFF2-40B4-BE49-F238E27FC236}">
                    <a16:creationId xmlns:a16="http://schemas.microsoft.com/office/drawing/2014/main" id="{7AB24A99-5C13-4257-80A5-37AB1E7F7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522739"/>
                  </p:ext>
                </p:extLst>
              </p:nvPr>
            </p:nvGraphicFramePr>
            <p:xfrm>
              <a:off x="682594" y="3575891"/>
              <a:ext cx="499911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575">
                      <a:extLst>
                        <a:ext uri="{9D8B030D-6E8A-4147-A177-3AD203B41FA5}">
                          <a16:colId xmlns:a16="http://schemas.microsoft.com/office/drawing/2014/main" val="1306536019"/>
                        </a:ext>
                      </a:extLst>
                    </a:gridCol>
                    <a:gridCol w="819029">
                      <a:extLst>
                        <a:ext uri="{9D8B030D-6E8A-4147-A177-3AD203B41FA5}">
                          <a16:colId xmlns:a16="http://schemas.microsoft.com/office/drawing/2014/main" val="1523442901"/>
                        </a:ext>
                      </a:extLst>
                    </a:gridCol>
                    <a:gridCol w="2479478">
                      <a:extLst>
                        <a:ext uri="{9D8B030D-6E8A-4147-A177-3AD203B41FA5}">
                          <a16:colId xmlns:a16="http://schemas.microsoft.com/office/drawing/2014/main" val="1654969376"/>
                        </a:ext>
                      </a:extLst>
                    </a:gridCol>
                    <a:gridCol w="941033">
                      <a:extLst>
                        <a:ext uri="{9D8B030D-6E8A-4147-A177-3AD203B41FA5}">
                          <a16:colId xmlns:a16="http://schemas.microsoft.com/office/drawing/2014/main" val="1684290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0" t="-8065" r="-559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3333" t="-8065" r="-41777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  …..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30968" t="-8065" r="-129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910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원호 23">
            <a:extLst>
              <a:ext uri="{FF2B5EF4-FFF2-40B4-BE49-F238E27FC236}">
                <a16:creationId xmlns:a16="http://schemas.microsoft.com/office/drawing/2014/main" id="{DB97F6D3-E496-4C9C-81EB-E897CAA501BA}"/>
              </a:ext>
            </a:extLst>
          </p:cNvPr>
          <p:cNvSpPr/>
          <p:nvPr/>
        </p:nvSpPr>
        <p:spPr>
          <a:xfrm rot="16840895">
            <a:off x="691493" y="2912986"/>
            <a:ext cx="1328501" cy="2508720"/>
          </a:xfrm>
          <a:prstGeom prst="arc">
            <a:avLst>
              <a:gd name="adj1" fmla="val 1828138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00FF-5DB7-4B9B-8170-01EAF90B64B2}"/>
              </a:ext>
            </a:extLst>
          </p:cNvPr>
          <p:cNvSpPr txBox="1"/>
          <p:nvPr/>
        </p:nvSpPr>
        <p:spPr>
          <a:xfrm>
            <a:off x="754604" y="3252845"/>
            <a:ext cx="73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512bits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CFC2492-F0D7-4715-B530-4E54F9ECFEFB}"/>
              </a:ext>
            </a:extLst>
          </p:cNvPr>
          <p:cNvCxnSpPr>
            <a:cxnSpLocks/>
          </p:cNvCxnSpPr>
          <p:nvPr/>
        </p:nvCxnSpPr>
        <p:spPr>
          <a:xfrm>
            <a:off x="1225118" y="4129346"/>
            <a:ext cx="266332" cy="5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7275F9-9354-4384-B548-A32A2CD1988A}"/>
              </a:ext>
            </a:extLst>
          </p:cNvPr>
          <p:cNvSpPr txBox="1"/>
          <p:nvPr/>
        </p:nvSpPr>
        <p:spPr>
          <a:xfrm>
            <a:off x="834502" y="3982698"/>
            <a:ext cx="57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word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4867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EF631-BCF4-47CB-828C-503EE719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값 상수 </a:t>
            </a:r>
            <a:r>
              <a:rPr lang="en-US" altLang="ko-KR" dirty="0"/>
              <a:t>H(0)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2261872-EE73-4008-89F3-2CCE24D5668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0405" y="1152525"/>
                <a:ext cx="11369675" cy="50577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=32bit(4byte) x 8 =256bit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가장 작은 소수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개에 루트를 씌운 후 소수점 아래 </a:t>
                </a:r>
                <a:r>
                  <a:rPr lang="en-US" altLang="ko-KR" dirty="0"/>
                  <a:t>32</a:t>
                </a:r>
                <a:r>
                  <a:rPr lang="ko-KR" altLang="en-US" dirty="0"/>
                  <a:t>비트</a:t>
                </a:r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2261872-EE73-4008-89F3-2CCE24D56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0405" y="1152525"/>
                <a:ext cx="11369675" cy="5057775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A440DFF-2CC3-45B4-A786-CC34FD47C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4" t="20597" r="31589"/>
          <a:stretch/>
        </p:blipFill>
        <p:spPr bwMode="auto">
          <a:xfrm>
            <a:off x="932156" y="3117262"/>
            <a:ext cx="3222594" cy="291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7D927-56F7-4043-BB47-A06EEE9C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값 </a:t>
            </a: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69A7D-EE10-4C51-9A53-82C35C8627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K= 32bit x 64</a:t>
            </a:r>
          </a:p>
          <a:p>
            <a:r>
              <a:rPr lang="ko-KR" altLang="en-US" dirty="0"/>
              <a:t>만드는 법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가장 작은 소수 </a:t>
            </a:r>
            <a:r>
              <a:rPr lang="en-US" altLang="ko-KR" dirty="0"/>
              <a:t>64</a:t>
            </a:r>
            <a:r>
              <a:rPr lang="ko-KR" altLang="en-US" dirty="0"/>
              <a:t>개에 세제곱근을 취한 후</a:t>
            </a:r>
            <a:r>
              <a:rPr lang="en-US" altLang="ko-KR" dirty="0"/>
              <a:t>, </a:t>
            </a:r>
            <a:r>
              <a:rPr lang="ko-KR" altLang="en-US" dirty="0"/>
              <a:t>소수점 아래 </a:t>
            </a:r>
            <a:r>
              <a:rPr lang="en-US" altLang="ko-KR" dirty="0"/>
              <a:t>32bit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B9AF36B-8599-422C-8A33-6EB6809B2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t="45235" r="-200" b="-978"/>
          <a:stretch/>
        </p:blipFill>
        <p:spPr bwMode="auto">
          <a:xfrm>
            <a:off x="959369" y="3429000"/>
            <a:ext cx="9051219" cy="212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74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3FEBB-D7DA-4B88-BDFA-BECD4F10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02EE7DB2-89AB-4DD1-9FBE-EFC3489D6E67}"/>
                  </a:ext>
                </a:extLst>
              </p:cNvPr>
              <p:cNvSpPr txBox="1"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97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0≤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≤15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𝑀𝐸𝑋𝑃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16≤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≤63</m:t>
                            </m:r>
                          </m:e>
                        </m:eqAr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02EE7DB2-89AB-4DD1-9FBE-EFC3489D6E6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979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294948AC-C190-47B2-912E-7E4CBFB15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2314767"/>
            <a:ext cx="4552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1530E-A465-4728-9761-F6D13086C333}"/>
                  </a:ext>
                </a:extLst>
              </p:cNvPr>
              <p:cNvSpPr txBox="1"/>
              <p:nvPr/>
            </p:nvSpPr>
            <p:spPr>
              <a:xfrm>
                <a:off x="4964113" y="2364737"/>
                <a:ext cx="6188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0" dirty="0"/>
                  <a:t>MEXP(</a:t>
                </a:r>
                <a:r>
                  <a:rPr lang="en-US" altLang="ko-KR" sz="2400" dirty="0"/>
                  <a:t>Message Expansion Function</a:t>
                </a:r>
                <a:r>
                  <a:rPr lang="en-US" altLang="ko-KR" sz="2400" b="0" dirty="0"/>
                  <a:t>) </a:t>
                </a:r>
              </a:p>
              <a:p>
                <a:r>
                  <a:rPr lang="en-US" altLang="ko-KR" sz="2400" dirty="0"/>
                  <a:t>    </a:t>
                </a:r>
                <a:r>
                  <a:rPr lang="en-US" altLang="ko-KR" sz="2400" b="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−16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1530E-A465-4728-9761-F6D13086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13" y="2364737"/>
                <a:ext cx="6188568" cy="830997"/>
              </a:xfrm>
              <a:prstGeom prst="rect">
                <a:avLst/>
              </a:prstGeom>
              <a:blipFill>
                <a:blip r:embed="rId4"/>
                <a:stretch>
                  <a:fillRect l="-1476" t="-5147" b="-16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B7C74-E970-4F7A-B38A-8A54642D4960}"/>
                  </a:ext>
                </a:extLst>
              </p:cNvPr>
              <p:cNvSpPr txBox="1"/>
              <p:nvPr/>
            </p:nvSpPr>
            <p:spPr>
              <a:xfrm>
                <a:off x="4572000" y="3637172"/>
                <a:ext cx="735071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b="1" i="0" dirty="0">
                    <a:solidFill>
                      <a:srgbClr val="FF0000"/>
                    </a:solidFill>
                    <a:effectLst/>
                    <a:latin typeface="Noto Sans" panose="020B0502040504020204" pitchFamily="34" charset="0"/>
                    <a:ea typeface="Malgun Gothic" panose="020B0503020000020004" pitchFamily="50" charset="-127"/>
                  </a:rPr>
                  <a:t>함수</a:t>
                </a:r>
                <a:endParaRPr lang="ko-KR" altLang="en-US" sz="1800" b="0" i="0" dirty="0">
                  <a:solidFill>
                    <a:srgbClr val="FF0000"/>
                  </a:solidFill>
                  <a:effectLst/>
                  <a:latin typeface="Noto Sans" panose="020B0502040504020204" pitchFamily="34" charset="0"/>
                </a:endParaRP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800" b="0" i="0" dirty="0">
                    <a:effectLst/>
                    <a:latin typeface="Malgun Gothic" panose="020B0503020000020004" pitchFamily="50" charset="-127"/>
                  </a:rPr>
                  <a:t> </a:t>
                </a: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800" i="0" dirty="0">
                    <a:effectLst/>
                    <a:latin typeface="Malgun Gothic" panose="020B0503020000020004" pitchFamily="50" charset="-127"/>
                  </a:rPr>
                  <a:t>= (X right-rotate 7) </a:t>
                </a:r>
                <a:r>
                  <a:rPr lang="en-US" altLang="ko-KR" sz="1800" i="0" dirty="0" err="1">
                    <a:effectLst/>
                    <a:latin typeface="Malgun Gothic" panose="020B0503020000020004" pitchFamily="50" charset="-127"/>
                  </a:rPr>
                  <a:t>xor</a:t>
                </a:r>
                <a:r>
                  <a:rPr lang="en-US" altLang="ko-KR" sz="1800" i="0" dirty="0">
                    <a:effectLst/>
                    <a:latin typeface="Malgun Gothic" panose="020B0503020000020004" pitchFamily="50" charset="-127"/>
                  </a:rPr>
                  <a:t> (X right-rotate 18) </a:t>
                </a:r>
                <a:r>
                  <a:rPr lang="en-US" altLang="ko-KR" sz="1800" i="0" dirty="0" err="1">
                    <a:effectLst/>
                    <a:latin typeface="Malgun Gothic" panose="020B0503020000020004" pitchFamily="50" charset="-127"/>
                  </a:rPr>
                  <a:t>xor</a:t>
                </a:r>
                <a:r>
                  <a:rPr lang="en-US" altLang="ko-KR" sz="1800" i="0" dirty="0">
                    <a:effectLst/>
                    <a:latin typeface="Malgun Gothic" panose="020B0503020000020004" pitchFamily="50" charset="-127"/>
                  </a:rPr>
                  <a:t> (X right-shift 3)</a:t>
                </a:r>
                <a:endParaRPr lang="ko-KR" altLang="en-US" sz="1800" i="0" dirty="0">
                  <a:effectLst/>
                  <a:latin typeface="Malgun Gothic" panose="020B0503020000020004" pitchFamily="50" charset="-127"/>
                </a:endParaRP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800" i="0" dirty="0">
                    <a:effectLst/>
                    <a:latin typeface="Malgun Gothic" panose="020B0503020000020004" pitchFamily="50" charset="-127"/>
                  </a:rPr>
                  <a:t> </a:t>
                </a: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800" b="0" i="0" dirty="0">
                    <a:effectLst/>
                    <a:latin typeface="Malgun Gothic" panose="020B0503020000020004" pitchFamily="50" charset="-127"/>
                  </a:rPr>
                  <a:t> </a:t>
                </a: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b="1" i="0" dirty="0">
                    <a:solidFill>
                      <a:srgbClr val="FF0000"/>
                    </a:solidFill>
                    <a:effectLst/>
                    <a:latin typeface="Noto Sans" panose="020B0502040504020204" pitchFamily="34" charset="0"/>
                    <a:ea typeface="Malgun Gothic" panose="020B0503020000020004" pitchFamily="50" charset="-127"/>
                  </a:rPr>
                  <a:t>함수</a:t>
                </a:r>
                <a:endParaRPr lang="ko-KR" altLang="en-US" sz="1800" b="0" i="0" dirty="0">
                  <a:solidFill>
                    <a:srgbClr val="FF0000"/>
                  </a:solidFill>
                  <a:effectLst/>
                  <a:latin typeface="Noto Sans" panose="020B0502040504020204" pitchFamily="34" charset="0"/>
                </a:endParaRP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800" b="0" i="0" dirty="0">
                    <a:effectLst/>
                    <a:latin typeface="Malgun Gothic" panose="020B0503020000020004" pitchFamily="50" charset="-127"/>
                  </a:rPr>
                  <a:t> </a:t>
                </a: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800" i="0" dirty="0">
                    <a:effectLst/>
                    <a:latin typeface="Malgun Gothic" panose="020B0503020000020004" pitchFamily="50" charset="-127"/>
                  </a:rPr>
                  <a:t>= (X right-rotate 17) </a:t>
                </a:r>
                <a:r>
                  <a:rPr lang="en-US" altLang="ko-KR" sz="1800" i="0" dirty="0" err="1">
                    <a:effectLst/>
                    <a:latin typeface="Malgun Gothic" panose="020B0503020000020004" pitchFamily="50" charset="-127"/>
                  </a:rPr>
                  <a:t>xor</a:t>
                </a:r>
                <a:r>
                  <a:rPr lang="en-US" altLang="ko-KR" sz="1800" i="0" dirty="0">
                    <a:effectLst/>
                    <a:latin typeface="Malgun Gothic" panose="020B0503020000020004" pitchFamily="50" charset="-127"/>
                  </a:rPr>
                  <a:t> (X right-rotate 19) </a:t>
                </a:r>
                <a:r>
                  <a:rPr lang="en-US" altLang="ko-KR" sz="1800" i="0" dirty="0" err="1">
                    <a:effectLst/>
                    <a:latin typeface="Malgun Gothic" panose="020B0503020000020004" pitchFamily="50" charset="-127"/>
                  </a:rPr>
                  <a:t>xor</a:t>
                </a:r>
                <a:r>
                  <a:rPr lang="en-US" altLang="ko-KR" sz="1800" i="0" dirty="0">
                    <a:effectLst/>
                    <a:latin typeface="Malgun Gothic" panose="020B0503020000020004" pitchFamily="50" charset="-127"/>
                  </a:rPr>
                  <a:t> (X right-shift 10)</a:t>
                </a:r>
                <a:endParaRPr lang="ko-KR" altLang="en-US" sz="1800" i="0" dirty="0">
                  <a:effectLst/>
                  <a:latin typeface="Malgun Gothic" panose="020B0503020000020004" pitchFamily="50" charset="-127"/>
                </a:endParaRP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800" b="0" i="0" dirty="0">
                    <a:solidFill>
                      <a:srgbClr val="666666"/>
                    </a:solidFill>
                    <a:effectLst/>
                    <a:latin typeface="Malgun Gothic" panose="020B0503020000020004" pitchFamily="50" charset="-127"/>
                  </a:rPr>
                  <a:t> 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B7C74-E970-4F7A-B38A-8A54642D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37172"/>
                <a:ext cx="7350711" cy="2585323"/>
              </a:xfrm>
              <a:prstGeom prst="rect">
                <a:avLst/>
              </a:prstGeom>
              <a:blipFill>
                <a:blip r:embed="rId5"/>
                <a:stretch>
                  <a:fillRect l="-663" t="-1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8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352F-EFDB-41D7-BCF6-33DF2B43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Function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C115A-A20E-403D-BFD6-58285472F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SHA-2 </a:t>
            </a:r>
            <a:r>
              <a:rPr lang="ko-KR" altLang="en-US" dirty="0"/>
              <a:t>의 </a:t>
            </a:r>
            <a:r>
              <a:rPr lang="en-US" altLang="ko-KR" dirty="0"/>
              <a:t>Round Function </a:t>
            </a:r>
            <a:endParaRPr lang="ko-KR" altLang="en-US" dirty="0"/>
          </a:p>
        </p:txBody>
      </p:sp>
      <p:pic>
        <p:nvPicPr>
          <p:cNvPr id="6148" name="Picture 4" descr="알고리즘">
            <a:extLst>
              <a:ext uri="{FF2B5EF4-FFF2-40B4-BE49-F238E27FC236}">
                <a16:creationId xmlns:a16="http://schemas.microsoft.com/office/drawing/2014/main" id="{26CD6862-ED04-4C4D-A240-700E3AF7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4" y="1704391"/>
            <a:ext cx="4166061" cy="435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755FDA-6A86-4518-97E0-AE6A01025B9A}"/>
              </a:ext>
            </a:extLst>
          </p:cNvPr>
          <p:cNvSpPr txBox="1"/>
          <p:nvPr/>
        </p:nvSpPr>
        <p:spPr>
          <a:xfrm>
            <a:off x="6711518" y="1358283"/>
            <a:ext cx="3719744" cy="363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990DD-06E7-4EFF-BCDC-0D48782CD288}"/>
              </a:ext>
            </a:extLst>
          </p:cNvPr>
          <p:cNvSpPr txBox="1"/>
          <p:nvPr/>
        </p:nvSpPr>
        <p:spPr>
          <a:xfrm>
            <a:off x="5480483" y="1686514"/>
            <a:ext cx="56047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Σ0(</a:t>
            </a: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X) = (X right-rotate 2) </a:t>
            </a:r>
            <a:r>
              <a:rPr lang="en-US" altLang="ko-KR" sz="18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xor</a:t>
            </a: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(X right-rotate 13) </a:t>
            </a:r>
            <a:r>
              <a:rPr lang="en-US" altLang="ko-KR" sz="18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xor</a:t>
            </a: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(X right-rotate 22)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Σ1(</a:t>
            </a: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X) = (X right-rotate 6) </a:t>
            </a:r>
            <a:r>
              <a:rPr lang="en-US" altLang="ko-KR" sz="18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xor</a:t>
            </a: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(X right-rotate 11) </a:t>
            </a:r>
            <a:r>
              <a:rPr lang="en-US" altLang="ko-KR" sz="18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xor</a:t>
            </a: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(X right-rotate 25)</a:t>
            </a:r>
          </a:p>
          <a:p>
            <a:pPr marR="0" algn="l">
              <a:spcBef>
                <a:spcPts val="0"/>
              </a:spcBef>
              <a:spcAft>
                <a:spcPts val="0"/>
              </a:spcAft>
            </a:pPr>
            <a:endParaRPr lang="en-US" altLang="ko-KR" sz="18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Ch(X,Y,Z) = (X and Y) </a:t>
            </a:r>
            <a:r>
              <a:rPr lang="en-US" altLang="ko-KR" sz="18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xor</a:t>
            </a: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((not X) and Z)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Maj(X,Y,Z) = (X and Y) </a:t>
            </a:r>
            <a:r>
              <a:rPr lang="en-US" altLang="ko-KR" sz="18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xor</a:t>
            </a: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(X and Z) </a:t>
            </a:r>
            <a:r>
              <a:rPr lang="en-US" altLang="ko-KR" sz="18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xor</a:t>
            </a:r>
            <a:r>
              <a:rPr lang="en-US" altLang="ko-KR" sz="1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(Y and Z) 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95052-598B-4F0E-95ED-7C03A0F00EED}"/>
              </a:ext>
            </a:extLst>
          </p:cNvPr>
          <p:cNvSpPr txBox="1"/>
          <p:nvPr/>
        </p:nvSpPr>
        <p:spPr>
          <a:xfrm>
            <a:off x="5158343" y="4665231"/>
            <a:ext cx="6395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ch</a:t>
            </a:r>
            <a:r>
              <a:rPr lang="en-US" altLang="ko-KR" sz="2000" dirty="0"/>
              <a:t> =Choose(E,F,G)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s= K +Sigma1(E)+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 +H +w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maj</a:t>
            </a:r>
            <a:r>
              <a:rPr lang="en-US" altLang="ko-KR" sz="2000" dirty="0"/>
              <a:t> =Majority(A,B,C)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A’ = Sigma0(A) +</a:t>
            </a:r>
            <a:r>
              <a:rPr lang="en-US" altLang="ko-KR" sz="2000" dirty="0" err="1"/>
              <a:t>maj</a:t>
            </a:r>
            <a:r>
              <a:rPr lang="en-US" altLang="ko-KR" sz="2000" dirty="0"/>
              <a:t> +s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E’ = D + 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876171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542</Words>
  <Application>Microsoft Office PowerPoint</Application>
  <PresentationFormat>와이드스크린</PresentationFormat>
  <Paragraphs>136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Noto Sans KR</vt:lpstr>
      <vt:lpstr>Malgun Gothic</vt:lpstr>
      <vt:lpstr>Malgun Gothic</vt:lpstr>
      <vt:lpstr>Arial</vt:lpstr>
      <vt:lpstr>Cambria Math</vt:lpstr>
      <vt:lpstr>Noto Sans</vt:lpstr>
      <vt:lpstr>CryptoCraft 테마</vt:lpstr>
      <vt:lpstr>제목 테마</vt:lpstr>
      <vt:lpstr>해시 함수</vt:lpstr>
      <vt:lpstr>PowerPoint 프레젠테이션</vt:lpstr>
      <vt:lpstr>1. SHA</vt:lpstr>
      <vt:lpstr>SHA-256</vt:lpstr>
      <vt:lpstr>SHA-256</vt:lpstr>
      <vt:lpstr>초기 값 상수 H(0)</vt:lpstr>
      <vt:lpstr>상수 값 K</vt:lpstr>
      <vt:lpstr>Word</vt:lpstr>
      <vt:lpstr>Round Function</vt:lpstr>
      <vt:lpstr>SHA 256 구현</vt:lpstr>
      <vt:lpstr>SHA 256 구현</vt:lpstr>
      <vt:lpstr>SHA 256 구현</vt:lpstr>
      <vt:lpstr>SHA 256 구현</vt:lpstr>
      <vt:lpstr>SHA-3</vt:lpstr>
      <vt:lpstr>SHA-3로의 전환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49</cp:revision>
  <dcterms:created xsi:type="dcterms:W3CDTF">2019-03-05T04:29:07Z</dcterms:created>
  <dcterms:modified xsi:type="dcterms:W3CDTF">2021-10-02T12:37:21Z</dcterms:modified>
</cp:coreProperties>
</file>