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7" r:id="rId6"/>
    <p:sldId id="281" r:id="rId7"/>
    <p:sldId id="282" r:id="rId8"/>
    <p:sldId id="289" r:id="rId9"/>
    <p:sldId id="288" r:id="rId10"/>
    <p:sldId id="290" r:id="rId11"/>
    <p:sldId id="291" r:id="rId12"/>
    <p:sldId id="292" r:id="rId13"/>
    <p:sldId id="283" r:id="rId14"/>
    <p:sldId id="284" r:id="rId15"/>
    <p:sldId id="293" r:id="rId16"/>
    <p:sldId id="294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6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8n9s9nGBO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https://youtu.be/F8n9s9nGBOk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버블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: O(N^2)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239FDF-0744-4823-A7BF-5D1EB599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18" y="1493555"/>
            <a:ext cx="3825689" cy="49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2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 정렬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버블 정렬 구현 코드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6ED95-7EA9-4A7D-9BF2-1DF34A77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7" y="2121867"/>
            <a:ext cx="10481546" cy="38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병합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: O(N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876022-06C3-4007-99C2-391614919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0999" b="-1852"/>
          <a:stretch/>
        </p:blipFill>
        <p:spPr bwMode="auto">
          <a:xfrm>
            <a:off x="5144735" y="1169639"/>
            <a:ext cx="6039940" cy="558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ECF87CB-A7CD-40ED-AD0F-3AC4E44EC3B1}"/>
              </a:ext>
            </a:extLst>
          </p:cNvPr>
          <p:cNvSpPr/>
          <p:nvPr/>
        </p:nvSpPr>
        <p:spPr>
          <a:xfrm>
            <a:off x="10147610" y="4770020"/>
            <a:ext cx="1226635" cy="1106222"/>
          </a:xfrm>
          <a:custGeom>
            <a:avLst/>
            <a:gdLst>
              <a:gd name="connsiteX0" fmla="*/ 1003610 w 1226635"/>
              <a:gd name="connsiteY0" fmla="*/ 62441 h 1106222"/>
              <a:gd name="connsiteX1" fmla="*/ 1003610 w 1226635"/>
              <a:gd name="connsiteY1" fmla="*/ 62441 h 1106222"/>
              <a:gd name="connsiteX2" fmla="*/ 758283 w 1226635"/>
              <a:gd name="connsiteY2" fmla="*/ 17837 h 1106222"/>
              <a:gd name="connsiteX3" fmla="*/ 367991 w 1226635"/>
              <a:gd name="connsiteY3" fmla="*/ 17837 h 1106222"/>
              <a:gd name="connsiteX4" fmla="*/ 312235 w 1226635"/>
              <a:gd name="connsiteY4" fmla="*/ 40139 h 1106222"/>
              <a:gd name="connsiteX5" fmla="*/ 278781 w 1226635"/>
              <a:gd name="connsiteY5" fmla="*/ 95895 h 1106222"/>
              <a:gd name="connsiteX6" fmla="*/ 256478 w 1226635"/>
              <a:gd name="connsiteY6" fmla="*/ 173954 h 1106222"/>
              <a:gd name="connsiteX7" fmla="*/ 267630 w 1226635"/>
              <a:gd name="connsiteY7" fmla="*/ 263163 h 1106222"/>
              <a:gd name="connsiteX8" fmla="*/ 289932 w 1226635"/>
              <a:gd name="connsiteY8" fmla="*/ 341222 h 1106222"/>
              <a:gd name="connsiteX9" fmla="*/ 278781 w 1226635"/>
              <a:gd name="connsiteY9" fmla="*/ 497339 h 1106222"/>
              <a:gd name="connsiteX10" fmla="*/ 245327 w 1226635"/>
              <a:gd name="connsiteY10" fmla="*/ 530793 h 1106222"/>
              <a:gd name="connsiteX11" fmla="*/ 33454 w 1226635"/>
              <a:gd name="connsiteY11" fmla="*/ 564246 h 1106222"/>
              <a:gd name="connsiteX12" fmla="*/ 0 w 1226635"/>
              <a:gd name="connsiteY12" fmla="*/ 720363 h 1106222"/>
              <a:gd name="connsiteX13" fmla="*/ 55756 w 1226635"/>
              <a:gd name="connsiteY13" fmla="*/ 854178 h 1106222"/>
              <a:gd name="connsiteX14" fmla="*/ 100361 w 1226635"/>
              <a:gd name="connsiteY14" fmla="*/ 909934 h 1106222"/>
              <a:gd name="connsiteX15" fmla="*/ 412596 w 1226635"/>
              <a:gd name="connsiteY15" fmla="*/ 1043749 h 1106222"/>
              <a:gd name="connsiteX16" fmla="*/ 657922 w 1226635"/>
              <a:gd name="connsiteY16" fmla="*/ 1077202 h 1106222"/>
              <a:gd name="connsiteX17" fmla="*/ 914400 w 1226635"/>
              <a:gd name="connsiteY17" fmla="*/ 1088354 h 1106222"/>
              <a:gd name="connsiteX18" fmla="*/ 970156 w 1226635"/>
              <a:gd name="connsiteY18" fmla="*/ 1066051 h 1106222"/>
              <a:gd name="connsiteX19" fmla="*/ 1025913 w 1226635"/>
              <a:gd name="connsiteY19" fmla="*/ 1054900 h 1106222"/>
              <a:gd name="connsiteX20" fmla="*/ 1115122 w 1226635"/>
              <a:gd name="connsiteY20" fmla="*/ 1032598 h 1106222"/>
              <a:gd name="connsiteX21" fmla="*/ 1148576 w 1226635"/>
              <a:gd name="connsiteY21" fmla="*/ 999144 h 1106222"/>
              <a:gd name="connsiteX22" fmla="*/ 1226635 w 1226635"/>
              <a:gd name="connsiteY22" fmla="*/ 764968 h 1106222"/>
              <a:gd name="connsiteX23" fmla="*/ 1193181 w 1226635"/>
              <a:gd name="connsiteY23" fmla="*/ 408129 h 1106222"/>
              <a:gd name="connsiteX24" fmla="*/ 1170878 w 1226635"/>
              <a:gd name="connsiteY24" fmla="*/ 307768 h 1106222"/>
              <a:gd name="connsiteX25" fmla="*/ 1115122 w 1226635"/>
              <a:gd name="connsiteY25" fmla="*/ 196256 h 1106222"/>
              <a:gd name="connsiteX26" fmla="*/ 1070517 w 1226635"/>
              <a:gd name="connsiteY26" fmla="*/ 129349 h 1106222"/>
              <a:gd name="connsiteX27" fmla="*/ 1048215 w 1226635"/>
              <a:gd name="connsiteY27" fmla="*/ 84744 h 1106222"/>
              <a:gd name="connsiteX28" fmla="*/ 1003610 w 1226635"/>
              <a:gd name="connsiteY28" fmla="*/ 62441 h 110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6635" h="1106222">
                <a:moveTo>
                  <a:pt x="1003610" y="62441"/>
                </a:moveTo>
                <a:lnTo>
                  <a:pt x="1003610" y="62441"/>
                </a:lnTo>
                <a:cubicBezTo>
                  <a:pt x="921834" y="47573"/>
                  <a:pt x="840987" y="26107"/>
                  <a:pt x="758283" y="17837"/>
                </a:cubicBezTo>
                <a:cubicBezTo>
                  <a:pt x="509378" y="-7053"/>
                  <a:pt x="526535" y="-4814"/>
                  <a:pt x="367991" y="17837"/>
                </a:cubicBezTo>
                <a:cubicBezTo>
                  <a:pt x="349406" y="25271"/>
                  <a:pt x="327299" y="26958"/>
                  <a:pt x="312235" y="40139"/>
                </a:cubicBezTo>
                <a:cubicBezTo>
                  <a:pt x="295924" y="54411"/>
                  <a:pt x="288474" y="76509"/>
                  <a:pt x="278781" y="95895"/>
                </a:cubicBezTo>
                <a:cubicBezTo>
                  <a:pt x="270784" y="111889"/>
                  <a:pt x="260050" y="159668"/>
                  <a:pt x="256478" y="173954"/>
                </a:cubicBezTo>
                <a:cubicBezTo>
                  <a:pt x="260195" y="203690"/>
                  <a:pt x="262703" y="233603"/>
                  <a:pt x="267630" y="263163"/>
                </a:cubicBezTo>
                <a:cubicBezTo>
                  <a:pt x="272298" y="291168"/>
                  <a:pt x="281094" y="314706"/>
                  <a:pt x="289932" y="341222"/>
                </a:cubicBezTo>
                <a:cubicBezTo>
                  <a:pt x="286215" y="393261"/>
                  <a:pt x="290730" y="446554"/>
                  <a:pt x="278781" y="497339"/>
                </a:cubicBezTo>
                <a:cubicBezTo>
                  <a:pt x="275169" y="512690"/>
                  <a:pt x="259113" y="523134"/>
                  <a:pt x="245327" y="530793"/>
                </a:cubicBezTo>
                <a:cubicBezTo>
                  <a:pt x="184854" y="564389"/>
                  <a:pt x="93809" y="559603"/>
                  <a:pt x="33454" y="564246"/>
                </a:cubicBezTo>
                <a:cubicBezTo>
                  <a:pt x="5668" y="675391"/>
                  <a:pt x="16191" y="623221"/>
                  <a:pt x="0" y="720363"/>
                </a:cubicBezTo>
                <a:cubicBezTo>
                  <a:pt x="17751" y="773616"/>
                  <a:pt x="24981" y="805817"/>
                  <a:pt x="55756" y="854178"/>
                </a:cubicBezTo>
                <a:cubicBezTo>
                  <a:pt x="68534" y="874258"/>
                  <a:pt x="80718" y="896494"/>
                  <a:pt x="100361" y="909934"/>
                </a:cubicBezTo>
                <a:cubicBezTo>
                  <a:pt x="189132" y="970672"/>
                  <a:pt x="305730" y="1022376"/>
                  <a:pt x="412596" y="1043749"/>
                </a:cubicBezTo>
                <a:cubicBezTo>
                  <a:pt x="493525" y="1059935"/>
                  <a:pt x="657922" y="1077202"/>
                  <a:pt x="657922" y="1077202"/>
                </a:cubicBezTo>
                <a:cubicBezTo>
                  <a:pt x="771819" y="1115168"/>
                  <a:pt x="736532" y="1112609"/>
                  <a:pt x="914400" y="1088354"/>
                </a:cubicBezTo>
                <a:cubicBezTo>
                  <a:pt x="934234" y="1085649"/>
                  <a:pt x="950983" y="1071803"/>
                  <a:pt x="970156" y="1066051"/>
                </a:cubicBezTo>
                <a:cubicBezTo>
                  <a:pt x="988310" y="1060605"/>
                  <a:pt x="1007445" y="1059162"/>
                  <a:pt x="1025913" y="1054900"/>
                </a:cubicBezTo>
                <a:cubicBezTo>
                  <a:pt x="1055780" y="1048008"/>
                  <a:pt x="1115122" y="1032598"/>
                  <a:pt x="1115122" y="1032598"/>
                </a:cubicBezTo>
                <a:cubicBezTo>
                  <a:pt x="1126273" y="1021447"/>
                  <a:pt x="1141024" y="1012989"/>
                  <a:pt x="1148576" y="999144"/>
                </a:cubicBezTo>
                <a:cubicBezTo>
                  <a:pt x="1169661" y="960488"/>
                  <a:pt x="1220640" y="784451"/>
                  <a:pt x="1226635" y="764968"/>
                </a:cubicBezTo>
                <a:cubicBezTo>
                  <a:pt x="1212587" y="427829"/>
                  <a:pt x="1237694" y="597309"/>
                  <a:pt x="1193181" y="408129"/>
                </a:cubicBezTo>
                <a:cubicBezTo>
                  <a:pt x="1185332" y="374770"/>
                  <a:pt x="1182725" y="339925"/>
                  <a:pt x="1170878" y="307768"/>
                </a:cubicBezTo>
                <a:cubicBezTo>
                  <a:pt x="1156511" y="268772"/>
                  <a:pt x="1133707" y="233427"/>
                  <a:pt x="1115122" y="196256"/>
                </a:cubicBezTo>
                <a:cubicBezTo>
                  <a:pt x="1088117" y="142247"/>
                  <a:pt x="1104575" y="163406"/>
                  <a:pt x="1070517" y="129349"/>
                </a:cubicBezTo>
                <a:cubicBezTo>
                  <a:pt x="1063083" y="114481"/>
                  <a:pt x="1057436" y="98575"/>
                  <a:pt x="1048215" y="84744"/>
                </a:cubicBezTo>
                <a:cubicBezTo>
                  <a:pt x="1001288" y="14353"/>
                  <a:pt x="1011044" y="66158"/>
                  <a:pt x="1003610" y="62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2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병합 정렬 구현 코드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32E181-64E4-4E69-B870-CA3D6CFB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43" y="1152525"/>
            <a:ext cx="4795011" cy="54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: O(N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784924-0A0C-4955-95AE-C710503F1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514880"/>
            <a:ext cx="4174588" cy="381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F333C5-9C49-411E-8DA4-F66487EE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606" y="2514321"/>
            <a:ext cx="4205160" cy="353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3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구현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FB2FF-1B65-4C60-B911-364ADF29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2108502"/>
            <a:ext cx="7410073" cy="35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3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정렬 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기본 정렬 개념 및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고급 정렬 개념 및 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275315" cy="5210142"/>
          </a:xfrm>
        </p:spPr>
        <p:txBody>
          <a:bodyPr/>
          <a:lstStyle/>
          <a:p>
            <a:r>
              <a:rPr lang="ko-KR" altLang="en-US" dirty="0"/>
              <a:t>정렬 정의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물건을 크기순으로 나열하는 것</a:t>
            </a:r>
            <a:endParaRPr lang="en-US" altLang="ko-KR" dirty="0"/>
          </a:p>
          <a:p>
            <a:r>
              <a:rPr lang="ko-KR" altLang="en-US" dirty="0"/>
              <a:t>정렬은 자료 탐색에 있어 필수적</a:t>
            </a:r>
            <a:endParaRPr lang="en-US" altLang="ko-KR" dirty="0"/>
          </a:p>
          <a:p>
            <a:r>
              <a:rPr lang="ko-KR" altLang="en-US" dirty="0"/>
              <a:t>정렬 알고리즘 조건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출력은 비 내림차순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(</a:t>
            </a:r>
            <a:r>
              <a:rPr lang="ko-KR" altLang="en-US" dirty="0"/>
              <a:t>각 원소가 전 순서 원소에 비해 이전의 원소보다 작지 않은 순서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출력은 입력을 재배열하여 만든 순열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</a:t>
            </a:r>
            <a:r>
              <a:rPr lang="ko-KR" altLang="en-US" dirty="0"/>
              <a:t> 문제 해결 시 걸리는 시간과 입력의 함수 관계</a:t>
            </a:r>
            <a:endParaRPr lang="en-US" altLang="ko-KR" dirty="0"/>
          </a:p>
          <a:p>
            <a:r>
              <a:rPr lang="ko-KR" altLang="en-US" dirty="0"/>
              <a:t>시간 복잡도 표기법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오메가 표기법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 err="1"/>
              <a:t>세타</a:t>
            </a:r>
            <a:r>
              <a:rPr lang="ko-KR" altLang="en-US" dirty="0"/>
              <a:t> 표기법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빅 오 표기법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611D-263F-417D-8EF1-472832AD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59" y="2087778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빅 오 표기법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 err="1"/>
              <a:t>상수항</a:t>
            </a:r>
            <a:r>
              <a:rPr lang="ko-KR" altLang="en-US" dirty="0"/>
              <a:t> 무시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영향력 없는 항 무시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6E2DF5-0F91-483B-AA2D-B7B8E135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4" y="2060149"/>
            <a:ext cx="7660996" cy="4474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9E81F9-9DFB-48BA-82B2-5BC0EFB4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52" y="4834983"/>
            <a:ext cx="21812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A3943C-92F6-4092-8A5B-1D3B2581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52" y="3744912"/>
            <a:ext cx="14954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선택 정렬</a:t>
            </a:r>
            <a:endParaRPr lang="en-US" altLang="ko-KR" dirty="0"/>
          </a:p>
          <a:p>
            <a:r>
              <a:rPr lang="ko-KR" altLang="en-US" dirty="0"/>
              <a:t>시간 복잡도</a:t>
            </a:r>
            <a:r>
              <a:rPr lang="en-US" altLang="ko-KR" dirty="0"/>
              <a:t> : O(N^2)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EA9B34-3E0D-4DAF-9067-66526D80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37" y="1400958"/>
            <a:ext cx="3759704" cy="49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5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선택 정렬 구현 코드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35B28-146E-4E33-9998-F85597C3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28" y="2090350"/>
            <a:ext cx="9730143" cy="35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  <a:endParaRPr lang="en-US" altLang="ko-KR" dirty="0"/>
          </a:p>
          <a:p>
            <a:r>
              <a:rPr lang="ko-KR" altLang="en-US" dirty="0"/>
              <a:t>시간 복잡도 </a:t>
            </a:r>
            <a:r>
              <a:rPr lang="en-US" altLang="ko-KR" dirty="0"/>
              <a:t>: O(N^2)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7EF9B-20B7-4C8A-AD00-3F05EE61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81" y="1718916"/>
            <a:ext cx="3647559" cy="46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9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삽입 정렬 구현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4286C-1E5E-4CBA-8A1A-A42AABAD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2430462"/>
            <a:ext cx="1110826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843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211</Words>
  <Application>Microsoft Office PowerPoint</Application>
  <PresentationFormat>와이드스크린</PresentationFormat>
  <Paragraphs>52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정렬 알고리즘</vt:lpstr>
      <vt:lpstr>PowerPoint 프레젠테이션</vt:lpstr>
      <vt:lpstr>정렬 알고리즘 개요</vt:lpstr>
      <vt:lpstr>정렬 알고리즘 개요</vt:lpstr>
      <vt:lpstr>정렬 알고리즘 개요</vt:lpstr>
      <vt:lpstr>기본 정렬</vt:lpstr>
      <vt:lpstr>기본 정렬</vt:lpstr>
      <vt:lpstr>기본 정렬</vt:lpstr>
      <vt:lpstr>기본 정렬</vt:lpstr>
      <vt:lpstr>기본 정렬</vt:lpstr>
      <vt:lpstr>기본 정렬</vt:lpstr>
      <vt:lpstr>고급 정렬</vt:lpstr>
      <vt:lpstr>고급 정렬</vt:lpstr>
      <vt:lpstr>고급 정렬</vt:lpstr>
      <vt:lpstr>고급 정렬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75</cp:revision>
  <dcterms:created xsi:type="dcterms:W3CDTF">2019-03-05T04:29:07Z</dcterms:created>
  <dcterms:modified xsi:type="dcterms:W3CDTF">2021-10-03T19:30:40Z</dcterms:modified>
</cp:coreProperties>
</file>