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296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>
        <p:scale>
          <a:sx n="121" d="100"/>
          <a:sy n="121" d="100"/>
        </p:scale>
        <p:origin x="744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59D91-A99E-BA4C-A949-07243D7264B9}" type="datetimeFigureOut">
              <a:rPr kumimoji="1" lang="ko-Kore-KR" altLang="en-US" smtClean="0"/>
              <a:t>2021. 10. 3.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C1CF8D-7DCA-2E41-BFF9-0CB6A1BB2DC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16424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" name="Google Shape;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e74b6ed978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ge74b6ed97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0362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99F806-7559-FD4B-9B67-E1C96F205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E59DBA-98D9-2E43-B7F8-8A19AA1A48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748DD0-500B-F941-877E-485854D18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8F8A-218D-2445-8B8D-8D7060BE7A6E}" type="datetimeFigureOut">
              <a:rPr kumimoji="1" lang="ko-Kore-KR" altLang="en-US" smtClean="0"/>
              <a:t>2021. 10. 3.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085C0D-1989-C64B-BA5C-E17EB4EAB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D2128F-719D-C947-91EE-DA776FEA9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CEBB-FEC8-E34E-BA60-41E97B40828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28935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A529C4-7C91-2C4C-916F-EB5216548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59A22F-5D52-0C40-84BE-A0E7EA267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3A297A-5E64-F64B-AC8A-422BDBD9E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8F8A-218D-2445-8B8D-8D7060BE7A6E}" type="datetimeFigureOut">
              <a:rPr kumimoji="1" lang="ko-Kore-KR" altLang="en-US" smtClean="0"/>
              <a:t>2021. 10. 3.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E31A43-EE56-4F46-A9C0-2F84B0264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7D6711-9A3A-514A-BA9B-6F6992FB6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CEBB-FEC8-E34E-BA60-41E97B40828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65984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2F1196-6531-CA40-9986-A64419EF6E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B1E063-F360-5042-A984-16C9B5759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F8D873-EC94-9A47-B7F1-CF4CB3153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8F8A-218D-2445-8B8D-8D7060BE7A6E}" type="datetimeFigureOut">
              <a:rPr kumimoji="1" lang="ko-Kore-KR" altLang="en-US" smtClean="0"/>
              <a:t>2021. 10. 3.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C8F66-EB44-7542-9B19-6C673ED54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6FF24D-7355-BE4A-B71E-E32A4B5CF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CEBB-FEC8-E34E-BA60-41E97B40828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19429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">
  <p:cSld name="제목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ubTitle" idx="1"/>
          </p:nvPr>
        </p:nvSpPr>
        <p:spPr>
          <a:xfrm>
            <a:off x="-2" y="3794871"/>
            <a:ext cx="12192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8" name="Google Shape;18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896" y="6195047"/>
            <a:ext cx="3026852" cy="642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80202" y="6215220"/>
            <a:ext cx="1311798" cy="6427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2977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1_제목 및 내용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/>
          <p:nvPr/>
        </p:nvSpPr>
        <p:spPr>
          <a:xfrm>
            <a:off x="411920" y="207747"/>
            <a:ext cx="11368160" cy="762163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411163" y="1152525"/>
            <a:ext cx="11369675" cy="5057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2407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06F761-AA09-5D49-8F6D-482E7D66D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439AB4-4F59-1941-A393-FA235FBED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63F8F3-12C0-A947-82AD-F42FA1A0E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8F8A-218D-2445-8B8D-8D7060BE7A6E}" type="datetimeFigureOut">
              <a:rPr kumimoji="1" lang="ko-Kore-KR" altLang="en-US" smtClean="0"/>
              <a:t>2021. 10. 3.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708F2F-70EB-CA4D-B08D-C02B033DE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5D1437-E847-CC45-8968-688970620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CEBB-FEC8-E34E-BA60-41E97B40828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9372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7DAEFA-5811-4B41-A8AF-31A7C355C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22B82D-38A7-0B40-A9C4-73AB19D5D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BB4A95-65FA-5C4B-A191-CFE8695DF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8F8A-218D-2445-8B8D-8D7060BE7A6E}" type="datetimeFigureOut">
              <a:rPr kumimoji="1" lang="ko-Kore-KR" altLang="en-US" smtClean="0"/>
              <a:t>2021. 10. 3.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CA7FC0-DE51-B442-AB8A-8E383306C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EA5954-1F07-134C-B84C-47C8BF860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CEBB-FEC8-E34E-BA60-41E97B40828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32007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577ED8-9B83-9B46-A7D8-64D885DCC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DA6BD1-1432-024A-84F4-C4C3CC859C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D5C485-B4E2-0F49-8D29-A69414713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95E322-B422-DF41-B774-5E53CB78E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8F8A-218D-2445-8B8D-8D7060BE7A6E}" type="datetimeFigureOut">
              <a:rPr kumimoji="1" lang="ko-Kore-KR" altLang="en-US" smtClean="0"/>
              <a:t>2021. 10. 3.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1FB32C-332C-6342-AE64-2D432CB64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EF627F-81B1-C244-B8D8-98E7BFE9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CEBB-FEC8-E34E-BA60-41E97B40828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8346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F5C3A-2A1E-E54D-8F9B-C2643FD8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69F70C-6E0A-3E40-BE73-BDF5FD061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585543-3FDA-4944-A739-297EE137D2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D0B98D3-24FC-6943-AC15-8A3ECD9BF4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69A7836-B331-9F4D-8FCD-33E953669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FA868A2-01D6-DC46-B261-4218ED66D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8F8A-218D-2445-8B8D-8D7060BE7A6E}" type="datetimeFigureOut">
              <a:rPr kumimoji="1" lang="ko-Kore-KR" altLang="en-US" smtClean="0"/>
              <a:t>2021. 10. 3.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2EC498B-C60F-3842-AE1B-DD735E320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DFC39C6-8E18-004E-9772-8BF22D22F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CEBB-FEC8-E34E-BA60-41E97B40828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98097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65181C-C0A0-7346-B3FF-1FF935C23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051662-B345-FC4B-ACBC-8EE082AD1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8F8A-218D-2445-8B8D-8D7060BE7A6E}" type="datetimeFigureOut">
              <a:rPr kumimoji="1" lang="ko-Kore-KR" altLang="en-US" smtClean="0"/>
              <a:t>2021. 10. 3.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53739C-6868-574C-978B-C33DCB5AE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67E3BF-0C5A-C04D-8CB0-7EED4D683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CEBB-FEC8-E34E-BA60-41E97B40828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5527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C9F75F-18C6-0943-9EB0-1D92241F0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8F8A-218D-2445-8B8D-8D7060BE7A6E}" type="datetimeFigureOut">
              <a:rPr kumimoji="1" lang="ko-Kore-KR" altLang="en-US" smtClean="0"/>
              <a:t>2021. 10. 3.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E686B8-767E-EA4C-9E9C-87B54D97C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6C652F-A692-3C4E-B187-87B622363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CEBB-FEC8-E34E-BA60-41E97B40828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7384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204B3C-BD3E-C84B-B03C-731860AD0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A88CEC-EDB6-384B-902D-B29F30C2D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C856BE-7949-7242-A93D-6D8BB75B4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6162AE-ACDB-C640-8BEB-3A393AEEB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8F8A-218D-2445-8B8D-8D7060BE7A6E}" type="datetimeFigureOut">
              <a:rPr kumimoji="1" lang="ko-Kore-KR" altLang="en-US" smtClean="0"/>
              <a:t>2021. 10. 3.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CDF3AA-97A6-BA4C-A241-E709B2CC3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AC4D6E-1183-5D45-82DF-8640C2819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CEBB-FEC8-E34E-BA60-41E97B40828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47932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A81CE7-BA78-2C4E-B7CF-6CAA2FB9A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88D02AA-98ED-2A46-9D62-E967E54A85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01741E-719F-2744-B1B0-1920A4F54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4015DF-C6B5-F246-886D-D9D385F0E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78F8A-218D-2445-8B8D-8D7060BE7A6E}" type="datetimeFigureOut">
              <a:rPr kumimoji="1" lang="ko-Kore-KR" altLang="en-US" smtClean="0"/>
              <a:t>2021. 10. 3.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C518AA-A5E6-DA4A-AB66-CC016A71A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358BCA-ACBD-5742-8EF5-A6CE49261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6CEBB-FEC8-E34E-BA60-41E97B40828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28789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C3E95B-9ADB-A043-BA62-AEB03CE12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101862-A365-7640-A1A1-69C0E76D3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6A5063-92AA-B846-9502-685AD332F1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78F8A-218D-2445-8B8D-8D7060BE7A6E}" type="datetimeFigureOut">
              <a:rPr kumimoji="1" lang="ko-Kore-KR" altLang="en-US" smtClean="0"/>
              <a:t>2021. 10. 3.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319F41-0E9E-A847-87E8-0A2A523F9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B5E7E6-D1BB-204E-9BE2-90A15E9009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6CEBB-FEC8-E34E-BA60-41E97B40828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75836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"/>
          <p:cNvSpPr txBox="1">
            <a:spLocks noGrp="1"/>
          </p:cNvSpPr>
          <p:nvPr>
            <p:ph type="ctrTitle"/>
          </p:nvPr>
        </p:nvSpPr>
        <p:spPr>
          <a:xfrm>
            <a:off x="-2" y="1667794"/>
            <a:ext cx="12192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altLang="ko-KR" sz="4000" dirty="0"/>
              <a:t>SPECK </a:t>
            </a:r>
            <a:r>
              <a:rPr lang="ko-KR" altLang="en-US" sz="4000" dirty="0"/>
              <a:t>양자 회로 최적화</a:t>
            </a:r>
            <a:endParaRPr sz="4000" dirty="0"/>
          </a:p>
        </p:txBody>
      </p:sp>
      <p:sp>
        <p:nvSpPr>
          <p:cNvPr id="45" name="Google Shape;45;p1"/>
          <p:cNvSpPr txBox="1">
            <a:spLocks noGrp="1"/>
          </p:cNvSpPr>
          <p:nvPr>
            <p:ph type="subTitle" idx="1"/>
          </p:nvPr>
        </p:nvSpPr>
        <p:spPr>
          <a:xfrm>
            <a:off x="-2" y="3534444"/>
            <a:ext cx="12192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 altLang="en-US" dirty="0"/>
              <a:t>장경배</a:t>
            </a:r>
            <a:endParaRPr lang="en-US" altLang="ko-KR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F9512CF-375B-0246-B5E8-92CE4C3230CC}"/>
              </a:ext>
            </a:extLst>
          </p:cNvPr>
          <p:cNvSpPr/>
          <p:nvPr/>
        </p:nvSpPr>
        <p:spPr>
          <a:xfrm>
            <a:off x="4511878" y="4621189"/>
            <a:ext cx="3168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ore-KR" altLang="en-US" dirty="0"/>
              <a:t>https://youtu.be/SMbLBHuFbJ8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68ADCF8-2110-1446-A8D0-94CCB13AA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314" y="1418896"/>
            <a:ext cx="10145371" cy="4850524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19F65100-0FEA-A446-8E89-D0DA5F13C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kumimoji="1" lang="ko-Kore-KR" altLang="en-US" dirty="0"/>
              <a:t>양자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후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보안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강도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평가</a:t>
            </a:r>
          </a:p>
        </p:txBody>
      </p:sp>
    </p:spTree>
    <p:extLst>
      <p:ext uri="{BB962C8B-B14F-4D97-AF65-F5344CB8AC3E}">
        <p14:creationId xmlns:p14="http://schemas.microsoft.com/office/powerpoint/2010/main" val="831591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179F07D-3673-B040-9571-5DD5767D0516}"/>
              </a:ext>
            </a:extLst>
          </p:cNvPr>
          <p:cNvSpPr/>
          <p:nvPr/>
        </p:nvSpPr>
        <p:spPr>
          <a:xfrm>
            <a:off x="399393" y="136634"/>
            <a:ext cx="11561379" cy="11771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E10F3B-3497-CA40-9B39-B32DB882C3D8}"/>
              </a:ext>
            </a:extLst>
          </p:cNvPr>
          <p:cNvSpPr txBox="1"/>
          <p:nvPr/>
        </p:nvSpPr>
        <p:spPr>
          <a:xfrm>
            <a:off x="4324446" y="2959640"/>
            <a:ext cx="3711272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5500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375898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74b6ed978_0_10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2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altLang="ko-KR" sz="3000" dirty="0"/>
              <a:t>Quantum Ripple-Carry Adder</a:t>
            </a:r>
            <a:r>
              <a:rPr lang="ko-KR" altLang="en-US" sz="3000" dirty="0"/>
              <a:t> </a:t>
            </a:r>
            <a:r>
              <a:rPr lang="en-US" altLang="ko-KR" sz="3000" dirty="0"/>
              <a:t>(</a:t>
            </a:r>
            <a:r>
              <a:rPr lang="ko-KR" altLang="en-US" sz="3000" dirty="0"/>
              <a:t>기존</a:t>
            </a:r>
            <a:r>
              <a:rPr lang="en-US" altLang="ko-KR" sz="3000" dirty="0"/>
              <a:t>)</a:t>
            </a:r>
            <a:endParaRPr sz="3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723AE78-3FAC-FB40-BAA8-9D7B3F753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794" y="2186608"/>
            <a:ext cx="6651311" cy="387626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62ED14D-D521-8041-BF0A-67312AFAD6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668" y="2659909"/>
            <a:ext cx="3196337" cy="104738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E760E6C-B5A0-C747-B9C7-0429D684AA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9668" y="4154199"/>
            <a:ext cx="2654585" cy="109253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A5C44C7-2A9A-5E4E-BD22-5B438D51616B}"/>
              </a:ext>
            </a:extLst>
          </p:cNvPr>
          <p:cNvSpPr txBox="1"/>
          <p:nvPr/>
        </p:nvSpPr>
        <p:spPr>
          <a:xfrm>
            <a:off x="745435" y="1445646"/>
            <a:ext cx="5246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b="1" dirty="0"/>
              <a:t>2</a:t>
            </a:r>
            <a:r>
              <a:rPr kumimoji="1" lang="ko-KR" altLang="en-US" b="1" dirty="0"/>
              <a:t>개의 </a:t>
            </a:r>
            <a:r>
              <a:rPr kumimoji="1" lang="en-US" altLang="ko-KR" b="1" dirty="0"/>
              <a:t>carry </a:t>
            </a:r>
            <a:r>
              <a:rPr kumimoji="1" lang="ko-KR" altLang="en-US" b="1" dirty="0" err="1"/>
              <a:t>큐비트를</a:t>
            </a:r>
            <a:r>
              <a:rPr kumimoji="1" lang="ko-KR" altLang="en-US" b="1" dirty="0"/>
              <a:t> </a:t>
            </a:r>
            <a:r>
              <a:rPr kumimoji="1" lang="ko-KR" altLang="en-US" dirty="0"/>
              <a:t>사용하며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ore-KR" altLang="en-US" b="1" dirty="0"/>
              <a:t>높은</a:t>
            </a:r>
            <a:r>
              <a:rPr kumimoji="1" lang="ko-KR" altLang="en-US" b="1" dirty="0"/>
              <a:t> 회로 </a:t>
            </a:r>
            <a:r>
              <a:rPr kumimoji="1" lang="en-US" altLang="ko-KR" b="1" dirty="0"/>
              <a:t>Depth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48584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9D705-537B-9F40-93A7-9FB1FCBD9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Improved Quantum Ripple-Carry Adder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983FED-6F8D-7C44-96A5-F414E8C2E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240" y="1711116"/>
            <a:ext cx="5583307" cy="125516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880334C-1254-B54F-A99E-60ADEFC5F376}"/>
                  </a:ext>
                </a:extLst>
              </p:cNvPr>
              <p:cNvSpPr txBox="1"/>
              <p:nvPr/>
            </p:nvSpPr>
            <p:spPr>
              <a:xfrm>
                <a:off x="496956" y="1321906"/>
                <a:ext cx="83577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b="1" dirty="0"/>
                  <a:t>3</a:t>
                </a:r>
                <a:r>
                  <a:rPr kumimoji="1" lang="en-US" altLang="ko-KR" b="1" dirty="0"/>
                  <a:t>-CNOT</a:t>
                </a:r>
                <a:r>
                  <a:rPr kumimoji="1" lang="ko-KR" altLang="en-US" b="1" dirty="0"/>
                  <a:t>의 </a:t>
                </a:r>
                <a:r>
                  <a:rPr kumimoji="1" lang="en-US" altLang="ko-KR" b="1" dirty="0"/>
                  <a:t>UMA</a:t>
                </a:r>
                <a:r>
                  <a:rPr kumimoji="1" lang="ko-KR" altLang="en-US" b="1" dirty="0" err="1"/>
                  <a:t>를</a:t>
                </a:r>
                <a:r>
                  <a:rPr kumimoji="1" lang="ko-KR" altLang="en-US" b="1" dirty="0"/>
                  <a:t> 사용</a:t>
                </a:r>
                <a:r>
                  <a:rPr kumimoji="1" lang="ko-KR" altLang="en-US" dirty="0"/>
                  <a:t>하면 </a:t>
                </a:r>
                <a:r>
                  <a:rPr kumimoji="1" lang="ko-KR" altLang="en-US" dirty="0" err="1"/>
                  <a:t>덧셈기</a:t>
                </a:r>
                <a:r>
                  <a:rPr kumimoji="1" lang="ko-KR" altLang="en-US" dirty="0"/>
                  <a:t> 성능을 </a:t>
                </a:r>
                <a:r>
                  <a:rPr kumimoji="1" lang="en-US" altLang="ko-KR" b="1" dirty="0"/>
                  <a:t>1</a:t>
                </a:r>
                <a:r>
                  <a:rPr kumimoji="1" lang="ko-KR" altLang="en-US" b="1" dirty="0"/>
                  <a:t>차적으로 향상</a:t>
                </a:r>
                <a:r>
                  <a:rPr kumimoji="1" lang="ko-KR" altLang="en-US" dirty="0"/>
                  <a:t>시킬 수 있음</a:t>
                </a:r>
                <a:r>
                  <a:rPr kumimoji="1" lang="en-US" altLang="ko-KR" dirty="0"/>
                  <a:t> (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≥4</m:t>
                    </m:r>
                  </m:oMath>
                </a14:m>
                <a:r>
                  <a:rPr kumimoji="1" lang="en-US" altLang="ko-Kore-KR" dirty="0"/>
                  <a:t>)</a:t>
                </a:r>
                <a:endParaRPr kumimoji="1" lang="ko-Kore-KR" alt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880334C-1254-B54F-A99E-60ADEFC5F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956" y="1321906"/>
                <a:ext cx="8357737" cy="369332"/>
              </a:xfrm>
              <a:prstGeom prst="rect">
                <a:avLst/>
              </a:prstGeom>
              <a:blipFill>
                <a:blip r:embed="rId3"/>
                <a:stretch>
                  <a:fillRect l="-455" t="-13793" b="-3103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D3C85759-9F92-304D-AC3B-4F6972C3B1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032" y="3102525"/>
            <a:ext cx="4128358" cy="371088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F871367-509B-BA4A-B194-2D7E68AA06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2103" y="3125722"/>
            <a:ext cx="4998741" cy="37108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A689AAA-1238-764C-9DB4-A30ECC609B5F}"/>
              </a:ext>
            </a:extLst>
          </p:cNvPr>
          <p:cNvSpPr txBox="1"/>
          <p:nvPr/>
        </p:nvSpPr>
        <p:spPr>
          <a:xfrm>
            <a:off x="10915112" y="4515616"/>
            <a:ext cx="127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 dirty="0">
                <a:solidFill>
                  <a:schemeClr val="accent1"/>
                </a:solidFill>
              </a:rPr>
              <a:t>낮은</a:t>
            </a:r>
            <a:r>
              <a:rPr kumimoji="1" lang="ko-KR" altLang="en-US" b="1" dirty="0">
                <a:solidFill>
                  <a:schemeClr val="accent1"/>
                </a:solidFill>
              </a:rPr>
              <a:t> </a:t>
            </a:r>
            <a:r>
              <a:rPr kumimoji="1" lang="en-US" altLang="ko-KR" b="1" dirty="0">
                <a:solidFill>
                  <a:schemeClr val="accent1"/>
                </a:solidFill>
              </a:rPr>
              <a:t>Depth</a:t>
            </a:r>
            <a:endParaRPr kumimoji="1" lang="ko-Kore-KR" altLang="en-US" b="1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2686F6-F9B7-DF43-9910-62733B3BDB20}"/>
              </a:ext>
            </a:extLst>
          </p:cNvPr>
          <p:cNvSpPr txBox="1"/>
          <p:nvPr/>
        </p:nvSpPr>
        <p:spPr>
          <a:xfrm>
            <a:off x="3200400" y="2073051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ym typeface="Wingdings" pitchFamily="2" charset="2"/>
              </a:rPr>
              <a:t>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05472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DD194AB-4ADD-174C-8AF8-C68DD8896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619" y="1418501"/>
            <a:ext cx="7642113" cy="3193256"/>
          </a:xfrm>
          <a:prstGeom prst="rect">
            <a:avLst/>
          </a:prstGeom>
        </p:spPr>
      </p:pic>
      <p:sp>
        <p:nvSpPr>
          <p:cNvPr id="8" name="Google Shape;51;ge74b6ed978_0_10">
            <a:extLst>
              <a:ext uri="{FF2B5EF4-FFF2-40B4-BE49-F238E27FC236}">
                <a16:creationId xmlns:a16="http://schemas.microsoft.com/office/drawing/2014/main" id="{D0B2ABE3-F77E-A245-B8B5-D503DC725F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2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altLang="ko-KR" sz="3000" dirty="0"/>
              <a:t>Quantum Ripple-Carry Adder</a:t>
            </a:r>
            <a:r>
              <a:rPr lang="ko-KR" altLang="en-US" sz="3000" dirty="0"/>
              <a:t> </a:t>
            </a:r>
            <a:r>
              <a:rPr lang="en-US" altLang="ko-KR" sz="3000" dirty="0"/>
              <a:t>(</a:t>
            </a:r>
            <a:r>
              <a:rPr lang="ko-KR" altLang="en-US" sz="3000" dirty="0"/>
              <a:t>기존</a:t>
            </a:r>
            <a:r>
              <a:rPr lang="en-US" altLang="ko-KR" sz="3000" dirty="0"/>
              <a:t>)</a:t>
            </a:r>
            <a:endParaRPr sz="3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99D8FA9-CB20-D94E-B9CF-A80F4C649B95}"/>
              </a:ext>
            </a:extLst>
          </p:cNvPr>
          <p:cNvSpPr/>
          <p:nvPr/>
        </p:nvSpPr>
        <p:spPr>
          <a:xfrm>
            <a:off x="984068" y="2394857"/>
            <a:ext cx="7297783" cy="9318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33037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DF27F-EFE3-4949-8417-E636AD433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덧셈기</a:t>
            </a:r>
            <a:r>
              <a:rPr kumimoji="1" lang="ko-KR" altLang="en-US" dirty="0"/>
              <a:t> 성능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C58F2F-5F46-A141-9216-62D2AC7EF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243" y="3308382"/>
            <a:ext cx="6907456" cy="235959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9DE82F6-E368-C04D-8592-798310698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463" y="1619849"/>
            <a:ext cx="4857016" cy="121425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C1E020A6-DA3F-4D4A-B966-D1D7718064CA}"/>
              </a:ext>
            </a:extLst>
          </p:cNvPr>
          <p:cNvCxnSpPr/>
          <p:nvPr/>
        </p:nvCxnSpPr>
        <p:spPr>
          <a:xfrm>
            <a:off x="1154294" y="4706219"/>
            <a:ext cx="569815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D403815-F41D-1648-9C5C-81A9E09324D6}"/>
              </a:ext>
            </a:extLst>
          </p:cNvPr>
          <p:cNvCxnSpPr/>
          <p:nvPr/>
        </p:nvCxnSpPr>
        <p:spPr>
          <a:xfrm flipV="1">
            <a:off x="6852450" y="3878445"/>
            <a:ext cx="1703671" cy="82777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42ECEF1-5BBB-CE43-93C8-88258627994C}"/>
              </a:ext>
            </a:extLst>
          </p:cNvPr>
          <p:cNvSpPr txBox="1"/>
          <p:nvPr/>
        </p:nvSpPr>
        <p:spPr>
          <a:xfrm>
            <a:off x="8556121" y="3613751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rgbClr val="FF0000"/>
                </a:solidFill>
              </a:rPr>
              <a:t>해당 논문에서 사용하는 </a:t>
            </a:r>
            <a:r>
              <a:rPr kumimoji="1" lang="en-US" altLang="ko-KR" dirty="0">
                <a:solidFill>
                  <a:srgbClr val="FF0000"/>
                </a:solidFill>
              </a:rPr>
              <a:t>Adder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975A96C0-C1A1-3647-9525-FEFC7367150E}"/>
              </a:ext>
            </a:extLst>
          </p:cNvPr>
          <p:cNvCxnSpPr>
            <a:cxnSpLocks/>
          </p:cNvCxnSpPr>
          <p:nvPr/>
        </p:nvCxnSpPr>
        <p:spPr>
          <a:xfrm>
            <a:off x="3871826" y="4980538"/>
            <a:ext cx="404902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C6C8154A-8A0C-4B4C-A092-F364504640A7}"/>
              </a:ext>
            </a:extLst>
          </p:cNvPr>
          <p:cNvCxnSpPr>
            <a:cxnSpLocks/>
          </p:cNvCxnSpPr>
          <p:nvPr/>
        </p:nvCxnSpPr>
        <p:spPr>
          <a:xfrm>
            <a:off x="1154294" y="5200315"/>
            <a:ext cx="233893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5DE443D-A574-2C43-97E2-D1E8CA988137}"/>
              </a:ext>
            </a:extLst>
          </p:cNvPr>
          <p:cNvCxnSpPr>
            <a:cxnSpLocks/>
          </p:cNvCxnSpPr>
          <p:nvPr/>
        </p:nvCxnSpPr>
        <p:spPr>
          <a:xfrm>
            <a:off x="3493233" y="5200315"/>
            <a:ext cx="2540304" cy="104594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E057C1A-6EA2-0746-ADCF-72E9DABEBEC8}"/>
              </a:ext>
            </a:extLst>
          </p:cNvPr>
          <p:cNvSpPr txBox="1"/>
          <p:nvPr/>
        </p:nvSpPr>
        <p:spPr>
          <a:xfrm>
            <a:off x="6149757" y="6095129"/>
            <a:ext cx="3109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>
                <a:solidFill>
                  <a:schemeClr val="accent1"/>
                </a:solidFill>
              </a:rPr>
              <a:t>기존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</a:rPr>
              <a:t>SPECK</a:t>
            </a:r>
            <a:r>
              <a:rPr kumimoji="1" lang="ko-KR" altLang="en-US" dirty="0">
                <a:solidFill>
                  <a:schemeClr val="accent1"/>
                </a:solidFill>
              </a:rPr>
              <a:t>에서 사용한 </a:t>
            </a:r>
            <a:r>
              <a:rPr kumimoji="1" lang="en-US" altLang="ko-KR" dirty="0">
                <a:solidFill>
                  <a:schemeClr val="accent1"/>
                </a:solidFill>
              </a:rPr>
              <a:t>Adder</a:t>
            </a:r>
            <a:endParaRPr kumimoji="1" lang="ko-Kore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438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94912A0-1F89-C549-A7C4-B124FA217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791" y="1949051"/>
            <a:ext cx="4176327" cy="31682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2A762DF9-CEA8-544B-97FB-58523E3AA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kumimoji="1" lang="ko-KR" altLang="en-US" dirty="0" err="1"/>
              <a:t>덧셈기</a:t>
            </a:r>
            <a:r>
              <a:rPr kumimoji="1" lang="ko-KR" altLang="en-US" dirty="0"/>
              <a:t> 성능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8A8A49-84EE-AD4B-97D2-CA539437CA09}"/>
              </a:ext>
            </a:extLst>
          </p:cNvPr>
          <p:cNvSpPr txBox="1"/>
          <p:nvPr/>
        </p:nvSpPr>
        <p:spPr>
          <a:xfrm>
            <a:off x="520860" y="1308468"/>
            <a:ext cx="305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3</a:t>
            </a:r>
            <a:r>
              <a:rPr kumimoji="1" lang="ko-KR" altLang="en-US" dirty="0"/>
              <a:t>가지 모두 구현하여 비교</a:t>
            </a:r>
            <a:endParaRPr kumimoji="1" lang="ko-Kore-KR" altLang="en-US" dirty="0"/>
          </a:p>
        </p:txBody>
      </p:sp>
      <p:sp>
        <p:nvSpPr>
          <p:cNvPr id="8" name="왼쪽 대괄호[L] 7">
            <a:extLst>
              <a:ext uri="{FF2B5EF4-FFF2-40B4-BE49-F238E27FC236}">
                <a16:creationId xmlns:a16="http://schemas.microsoft.com/office/drawing/2014/main" id="{5248FA92-6551-384F-98B2-3B998D069712}"/>
              </a:ext>
            </a:extLst>
          </p:cNvPr>
          <p:cNvSpPr/>
          <p:nvPr/>
        </p:nvSpPr>
        <p:spPr>
          <a:xfrm>
            <a:off x="1296365" y="3622879"/>
            <a:ext cx="69448" cy="532435"/>
          </a:xfrm>
          <a:prstGeom prst="leftBracke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2E31200-AE00-154E-83D5-E227C27D6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6884" y="1585734"/>
            <a:ext cx="1841500" cy="16891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A913841-3AAD-0043-A12B-8134CC761B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9694" y="1585734"/>
            <a:ext cx="1905000" cy="1676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776DA04-C371-2547-BF4A-D0B3F65A2B43}"/>
              </a:ext>
            </a:extLst>
          </p:cNvPr>
          <p:cNvSpPr txBox="1"/>
          <p:nvPr/>
        </p:nvSpPr>
        <p:spPr>
          <a:xfrm>
            <a:off x="7387477" y="347900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ore-KR" altLang="en-US" dirty="0"/>
              <a:t>기존</a:t>
            </a:r>
            <a:r>
              <a:rPr kumimoji="1" lang="en-US" altLang="ko-Kore-KR" dirty="0"/>
              <a:t>&gt;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87387B-685C-6648-9E51-A012171951B5}"/>
              </a:ext>
            </a:extLst>
          </p:cNvPr>
          <p:cNvSpPr txBox="1"/>
          <p:nvPr/>
        </p:nvSpPr>
        <p:spPr>
          <a:xfrm>
            <a:off x="9558849" y="3467426"/>
            <a:ext cx="1319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en-US" altLang="ko-Kore-KR" dirty="0" err="1"/>
              <a:t>Indocrypt</a:t>
            </a:r>
            <a:r>
              <a:rPr kumimoji="1" lang="en-US" altLang="ko-Kore-KR" dirty="0"/>
              <a:t>&gt;</a:t>
            </a:r>
            <a:endParaRPr kumimoji="1" lang="ko-Kore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BA2D57D-F749-E040-B3D1-D547D53708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7244" y="4155314"/>
            <a:ext cx="1866900" cy="1879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C117640-A0E5-C34B-B4FD-FDF2F539C7AD}"/>
              </a:ext>
            </a:extLst>
          </p:cNvPr>
          <p:cNvSpPr txBox="1"/>
          <p:nvPr/>
        </p:nvSpPr>
        <p:spPr>
          <a:xfrm>
            <a:off x="8259414" y="6191954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/>
              <a:t>이번 </a:t>
            </a:r>
            <a:r>
              <a:rPr kumimoji="1" lang="ko-KR" altLang="en-US" dirty="0" err="1"/>
              <a:t>덧셈기</a:t>
            </a:r>
            <a:r>
              <a:rPr kumimoji="1" lang="en-US" altLang="ko-Kore-KR" dirty="0"/>
              <a:t>&gt;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5854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C0BCF31-3C8D-5443-8FDB-81B10EB67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719" y="1798257"/>
            <a:ext cx="8542116" cy="481977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3CAB1679-9A52-6A46-9948-57AE14198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kumimoji="1" lang="en-US" altLang="ko-KR" dirty="0"/>
              <a:t>SPECK</a:t>
            </a:r>
            <a:r>
              <a:rPr kumimoji="1" lang="ko-KR" altLang="en-US" dirty="0"/>
              <a:t> 병렬 덧셈 구현</a:t>
            </a:r>
            <a:endParaRPr kumimoji="1" lang="ko-Kore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49AB39B-1DBD-8645-8832-0C0C48B402F5}"/>
                  </a:ext>
                </a:extLst>
              </p:cNvPr>
              <p:cNvSpPr txBox="1"/>
              <p:nvPr/>
            </p:nvSpPr>
            <p:spPr>
              <a:xfrm>
                <a:off x="636608" y="1319514"/>
                <a:ext cx="11011348" cy="50783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dirty="0"/>
                  <a:t>SPECK </a:t>
                </a:r>
                <a:r>
                  <a:rPr kumimoji="1" lang="ko-Kore-KR" altLang="en-US" dirty="0"/>
                  <a:t>라운드</a:t>
                </a:r>
                <a:r>
                  <a:rPr kumimoji="1" lang="ko-KR" altLang="en-US" dirty="0"/>
                  <a:t> 함수</a:t>
                </a:r>
                <a:endParaRPr kumimoji="1"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ko-Kore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ko-Kore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ko-Kore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ko-Kore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dirty="0"/>
                  <a:t>SPECK </a:t>
                </a:r>
                <a:r>
                  <a:rPr kumimoji="1" lang="ko-KR" altLang="en-US" dirty="0"/>
                  <a:t>키 스케줄</a:t>
                </a:r>
                <a:endParaRPr kumimoji="1"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ko-Kore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ko-Kore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ko-Kore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ko-Kore-KR" dirty="0"/>
              </a:p>
              <a:p>
                <a:endParaRPr kumimoji="1" lang="en-US" altLang="ko-Kore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ko-KR" altLang="en-US" dirty="0">
                    <a:solidFill>
                      <a:srgbClr val="FF0000"/>
                    </a:solidFill>
                  </a:rPr>
                  <a:t>병렬 덧셈</a:t>
                </a:r>
                <a:r>
                  <a:rPr kumimoji="1" lang="ko-KR" altLang="en-US" dirty="0"/>
                  <a:t>을 위해 라운드 키와 키 스케줄을 병행하는 </a:t>
                </a:r>
                <a:r>
                  <a:rPr kumimoji="1" lang="en-US" altLang="ko-KR" b="1" dirty="0"/>
                  <a:t>on-the-fly </a:t>
                </a:r>
                <a:r>
                  <a:rPr kumimoji="1" lang="ko-KR" altLang="en-US" b="1" dirty="0"/>
                  <a:t>방식 </a:t>
                </a:r>
                <a:r>
                  <a:rPr kumimoji="1" lang="ko-KR" altLang="en-US" dirty="0"/>
                  <a:t>사용</a:t>
                </a:r>
                <a:endParaRPr kumimoji="1"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ko-Kore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ko-Kore-KR" altLang="en-US" dirty="0"/>
                  <a:t>는</a:t>
                </a:r>
                <a:r>
                  <a:rPr kumimoji="1" lang="ko-KR" altLang="en-US" dirty="0"/>
                  <a:t> 라운드 키로 사용되기 때문에                                  의 </a:t>
                </a:r>
                <a:r>
                  <a:rPr kumimoji="1" lang="ko-KR" altLang="en-US" b="1" dirty="0"/>
                  <a:t>덧셈 결과는</a:t>
                </a:r>
                <a:r>
                  <a:rPr kumimoji="1" lang="en-US" altLang="ko-KR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kumimoji="1" lang="ko-Kore-KR" altLang="en-US" b="1" dirty="0"/>
                  <a:t>에</a:t>
                </a:r>
                <a:r>
                  <a:rPr kumimoji="1" lang="ko-KR" altLang="en-US" b="1" dirty="0"/>
                  <a:t> 저장 </a:t>
                </a:r>
                <a:br>
                  <a:rPr kumimoji="1" lang="en-US" altLang="ko-KR" dirty="0"/>
                </a:br>
                <a:endParaRPr kumimoji="1" lang="en-US" altLang="ko-K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ko-Kore-KR" altLang="en-US" dirty="0"/>
                  <a:t>에</a:t>
                </a:r>
                <a:r>
                  <a:rPr kumimoji="1" lang="ko-KR" altLang="en-US" dirty="0"/>
                  <a:t> 저장되면 라운드 함수의 덧셈을 병렬로 수행할 수 없음</a:t>
                </a:r>
                <a:endParaRPr kumimoji="1"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ko-Kore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ko-KR" altLang="en-US" b="1" dirty="0">
                    <a:solidFill>
                      <a:schemeClr val="accent6"/>
                    </a:solidFill>
                  </a:rPr>
                  <a:t>라운드 함수</a:t>
                </a:r>
                <a:r>
                  <a:rPr kumimoji="1" lang="en-US" altLang="ko-KR" b="1" dirty="0">
                    <a:solidFill>
                      <a:schemeClr val="accent6"/>
                    </a:solidFill>
                  </a:rPr>
                  <a:t>(1/2)</a:t>
                </a:r>
                <a:r>
                  <a:rPr kumimoji="1" lang="ko-KR" altLang="en-US" b="1" dirty="0">
                    <a:solidFill>
                      <a:schemeClr val="accent6"/>
                    </a:solidFill>
                  </a:rPr>
                  <a:t> </a:t>
                </a:r>
                <a:r>
                  <a:rPr kumimoji="1" lang="en-US" altLang="ko-KR" b="1" dirty="0">
                    <a:sym typeface="Wingdings" pitchFamily="2" charset="2"/>
                  </a:rPr>
                  <a:t></a:t>
                </a:r>
                <a:r>
                  <a:rPr kumimoji="1" lang="ko-KR" altLang="en-US" b="1" dirty="0">
                    <a:sym typeface="Wingdings" pitchFamily="2" charset="2"/>
                  </a:rPr>
                  <a:t> </a:t>
                </a:r>
                <a:r>
                  <a:rPr kumimoji="1" lang="ko-KR" altLang="en-US" b="1" dirty="0">
                    <a:solidFill>
                      <a:schemeClr val="accent1"/>
                    </a:solidFill>
                    <a:sym typeface="Wingdings" pitchFamily="2" charset="2"/>
                  </a:rPr>
                  <a:t>키 스케줄</a:t>
                </a:r>
                <a:r>
                  <a:rPr kumimoji="1" lang="en-US" altLang="ko-KR" b="1" dirty="0">
                    <a:solidFill>
                      <a:schemeClr val="accent1"/>
                    </a:solidFill>
                    <a:sym typeface="Wingdings" pitchFamily="2" charset="2"/>
                  </a:rPr>
                  <a:t>(1/2)</a:t>
                </a:r>
                <a:r>
                  <a:rPr kumimoji="1" lang="ko-KR" altLang="en-US" b="1" dirty="0">
                    <a:solidFill>
                      <a:schemeClr val="accent1"/>
                    </a:solidFill>
                    <a:sym typeface="Wingdings" pitchFamily="2" charset="2"/>
                  </a:rPr>
                  <a:t> </a:t>
                </a:r>
                <a:r>
                  <a:rPr kumimoji="1" lang="en-US" altLang="ko-KR" b="1" dirty="0">
                    <a:sym typeface="Wingdings" pitchFamily="2" charset="2"/>
                  </a:rPr>
                  <a:t></a:t>
                </a:r>
                <a:r>
                  <a:rPr kumimoji="1" lang="ko-KR" altLang="en-US" b="1" dirty="0">
                    <a:sym typeface="Wingdings" pitchFamily="2" charset="2"/>
                  </a:rPr>
                  <a:t> </a:t>
                </a:r>
                <a:r>
                  <a:rPr kumimoji="1" lang="ko-KR" altLang="en-US" b="1" dirty="0">
                    <a:solidFill>
                      <a:schemeClr val="accent6"/>
                    </a:solidFill>
                    <a:sym typeface="Wingdings" pitchFamily="2" charset="2"/>
                  </a:rPr>
                  <a:t>라운드 함수</a:t>
                </a:r>
                <a:r>
                  <a:rPr kumimoji="1" lang="en-US" altLang="ko-KR" b="1" dirty="0">
                    <a:solidFill>
                      <a:schemeClr val="accent6"/>
                    </a:solidFill>
                    <a:sym typeface="Wingdings" pitchFamily="2" charset="2"/>
                  </a:rPr>
                  <a:t>(2/2)</a:t>
                </a:r>
                <a:r>
                  <a:rPr kumimoji="1" lang="ko-KR" altLang="en-US" dirty="0">
                    <a:sym typeface="Wingdings" pitchFamily="2" charset="2"/>
                  </a:rPr>
                  <a:t> </a:t>
                </a:r>
                <a:r>
                  <a:rPr kumimoji="1" lang="en-US" altLang="ko-KR" dirty="0">
                    <a:sym typeface="Wingdings" pitchFamily="2" charset="2"/>
                  </a:rPr>
                  <a:t></a:t>
                </a:r>
                <a:r>
                  <a:rPr kumimoji="1" lang="ko-KR" altLang="en-US" dirty="0">
                    <a:sym typeface="Wingdings" pitchFamily="2" charset="2"/>
                  </a:rPr>
                  <a:t> </a:t>
                </a:r>
                <a:r>
                  <a:rPr kumimoji="1" lang="ko-KR" altLang="en-US" b="1" dirty="0">
                    <a:solidFill>
                      <a:schemeClr val="accent1"/>
                    </a:solidFill>
                    <a:sym typeface="Wingdings" pitchFamily="2" charset="2"/>
                  </a:rPr>
                  <a:t>키 스케줄</a:t>
                </a:r>
                <a:r>
                  <a:rPr kumimoji="1" lang="en-US" altLang="ko-KR" b="1" dirty="0">
                    <a:solidFill>
                      <a:schemeClr val="accent1"/>
                    </a:solidFill>
                    <a:sym typeface="Wingdings" pitchFamily="2" charset="2"/>
                  </a:rPr>
                  <a:t>(2/2)</a:t>
                </a:r>
                <a:r>
                  <a:rPr kumimoji="1" lang="ko-KR" altLang="en-US" dirty="0">
                    <a:sym typeface="Wingdings" pitchFamily="2" charset="2"/>
                  </a:rPr>
                  <a:t> 의 순서로 하나의 라운드를 구성</a:t>
                </a:r>
                <a:endParaRPr kumimoji="1" lang="ko-Kore-KR" alt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49AB39B-1DBD-8645-8832-0C0C48B402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608" y="1319514"/>
                <a:ext cx="11011348" cy="5078313"/>
              </a:xfrm>
              <a:prstGeom prst="rect">
                <a:avLst/>
              </a:prstGeom>
              <a:blipFill>
                <a:blip r:embed="rId3"/>
                <a:stretch>
                  <a:fillRect l="-230" t="-746" b="-74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25553EA8-5B3B-CC48-883B-1FB1FC74B1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103" y="3145601"/>
            <a:ext cx="3783717" cy="87904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59EB90E-A7C6-914D-B696-E2198935FFC7}"/>
              </a:ext>
            </a:extLst>
          </p:cNvPr>
          <p:cNvSpPr/>
          <p:nvPr/>
        </p:nvSpPr>
        <p:spPr>
          <a:xfrm>
            <a:off x="2555875" y="1863231"/>
            <a:ext cx="1689904" cy="398328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10C83D5-44E0-8645-A9DB-B7E4C8357EA7}"/>
              </a:ext>
            </a:extLst>
          </p:cNvPr>
          <p:cNvSpPr/>
          <p:nvPr/>
        </p:nvSpPr>
        <p:spPr>
          <a:xfrm>
            <a:off x="2559997" y="3197824"/>
            <a:ext cx="1747779" cy="398328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05404A1-FAD5-3B45-B33E-14A4BF4792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6137" y="4920587"/>
            <a:ext cx="1455695" cy="28121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32DC712F-18B7-474E-A5C8-B438B828A8FD}"/>
              </a:ext>
            </a:extLst>
          </p:cNvPr>
          <p:cNvSpPr/>
          <p:nvPr/>
        </p:nvSpPr>
        <p:spPr>
          <a:xfrm>
            <a:off x="4517502" y="4876515"/>
            <a:ext cx="1567987" cy="388703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8480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6E93346-4839-CA4B-8166-07D0A71EA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787" y="1001440"/>
            <a:ext cx="5734646" cy="5909084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5E07F374-591D-F641-9D06-C57F8B706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kumimoji="1" lang="en-US" altLang="ko-KR" dirty="0"/>
              <a:t>SPECK</a:t>
            </a:r>
            <a:r>
              <a:rPr kumimoji="1" lang="ko-KR" altLang="en-US" dirty="0"/>
              <a:t> 병렬 덧셈 구현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A641FC8-F4D7-8A49-A935-7711FDD82448}"/>
              </a:ext>
            </a:extLst>
          </p:cNvPr>
          <p:cNvSpPr/>
          <p:nvPr/>
        </p:nvSpPr>
        <p:spPr>
          <a:xfrm>
            <a:off x="1546881" y="2251982"/>
            <a:ext cx="1259381" cy="207570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01781F2-594E-3341-85F3-CAB678DC049A}"/>
              </a:ext>
            </a:extLst>
          </p:cNvPr>
          <p:cNvSpPr/>
          <p:nvPr/>
        </p:nvSpPr>
        <p:spPr>
          <a:xfrm>
            <a:off x="1557390" y="2852838"/>
            <a:ext cx="1627244" cy="228327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1147F6F-AE2C-AD4F-A5A6-3CAB19776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860" y="2142652"/>
            <a:ext cx="7482595" cy="42219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AA24E6C-5DA3-3A48-88E9-EEBCC8176A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1860" y="3043993"/>
            <a:ext cx="3314405" cy="77001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45F33DF6-3333-514B-8009-BA9132EB80DA}"/>
              </a:ext>
            </a:extLst>
          </p:cNvPr>
          <p:cNvSpPr/>
          <p:nvPr/>
        </p:nvSpPr>
        <p:spPr>
          <a:xfrm>
            <a:off x="6541332" y="2216884"/>
            <a:ext cx="1497197" cy="288365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E807F3B-740D-6F46-B730-53A4F708DFE7}"/>
              </a:ext>
            </a:extLst>
          </p:cNvPr>
          <p:cNvSpPr/>
          <p:nvPr/>
        </p:nvSpPr>
        <p:spPr>
          <a:xfrm>
            <a:off x="6395758" y="3112076"/>
            <a:ext cx="1548472" cy="317201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EC483E5-6C8E-3942-9F98-C93738999422}"/>
              </a:ext>
            </a:extLst>
          </p:cNvPr>
          <p:cNvSpPr/>
          <p:nvPr/>
        </p:nvSpPr>
        <p:spPr>
          <a:xfrm>
            <a:off x="5801710" y="1370550"/>
            <a:ext cx="409904" cy="13873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49CF3C-5558-6A47-82EE-B504F99027E9}"/>
              </a:ext>
            </a:extLst>
          </p:cNvPr>
          <p:cNvSpPr txBox="1"/>
          <p:nvPr/>
        </p:nvSpPr>
        <p:spPr>
          <a:xfrm>
            <a:off x="6353725" y="1286823"/>
            <a:ext cx="2695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chemeClr val="accent6"/>
                </a:solidFill>
              </a:rPr>
              <a:t>2</a:t>
            </a:r>
            <a:r>
              <a:rPr kumimoji="1" lang="ko-KR" altLang="en-US" sz="1600" dirty="0">
                <a:solidFill>
                  <a:schemeClr val="accent6"/>
                </a:solidFill>
              </a:rPr>
              <a:t>개의 캐리</a:t>
            </a:r>
            <a:r>
              <a:rPr kumimoji="1" lang="en-US" altLang="ko-KR" sz="1600" dirty="0">
                <a:solidFill>
                  <a:schemeClr val="accent6"/>
                </a:solidFill>
              </a:rPr>
              <a:t>carry </a:t>
            </a:r>
            <a:r>
              <a:rPr kumimoji="1" lang="ko-KR" altLang="en-US" sz="1600" dirty="0" err="1">
                <a:solidFill>
                  <a:schemeClr val="accent6"/>
                </a:solidFill>
              </a:rPr>
              <a:t>큐비트</a:t>
            </a:r>
            <a:r>
              <a:rPr kumimoji="1" lang="ko-KR" altLang="en-US" sz="1600" dirty="0">
                <a:solidFill>
                  <a:schemeClr val="accent6"/>
                </a:solidFill>
              </a:rPr>
              <a:t> 사용</a:t>
            </a:r>
            <a:endParaRPr kumimoji="1" lang="ko-Kore-KR" altLang="en-US" sz="16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894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25A7F-EBA4-5046-8311-E276FC7C0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성능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평가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867264E-CA10-9146-BF54-FAD9FC5CD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96" y="2354478"/>
            <a:ext cx="5691379" cy="23575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9AAA9C-2EDF-E541-A430-3056CD782F59}"/>
              </a:ext>
            </a:extLst>
          </p:cNvPr>
          <p:cNvSpPr txBox="1"/>
          <p:nvPr/>
        </p:nvSpPr>
        <p:spPr>
          <a:xfrm>
            <a:off x="2322783" y="4807192"/>
            <a:ext cx="110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 err="1"/>
              <a:t>Indocrypt</a:t>
            </a:r>
            <a:endParaRPr kumimoji="1" lang="ko-Kore-KR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E9405FF-FF0F-8F44-B01D-B8D919AE1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587" y="2240593"/>
            <a:ext cx="6168413" cy="25659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C6AAA9-2D66-6340-8269-8F02D62507AF}"/>
              </a:ext>
            </a:extLst>
          </p:cNvPr>
          <p:cNvSpPr txBox="1"/>
          <p:nvPr/>
        </p:nvSpPr>
        <p:spPr>
          <a:xfrm>
            <a:off x="8762698" y="4807192"/>
            <a:ext cx="63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Ours</a:t>
            </a:r>
            <a:endParaRPr kumimoji="1" lang="ko-Kore-KR" altLang="en-US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77AB94B-C653-1B45-85D0-2CFC656D5FC0}"/>
              </a:ext>
            </a:extLst>
          </p:cNvPr>
          <p:cNvSpPr/>
          <p:nvPr/>
        </p:nvSpPr>
        <p:spPr>
          <a:xfrm>
            <a:off x="5109879" y="2588444"/>
            <a:ext cx="565707" cy="2036107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C933D8C-A119-334D-9DAD-E53C48DA640C}"/>
              </a:ext>
            </a:extLst>
          </p:cNvPr>
          <p:cNvSpPr/>
          <p:nvPr/>
        </p:nvSpPr>
        <p:spPr>
          <a:xfrm>
            <a:off x="11410577" y="2588443"/>
            <a:ext cx="565707" cy="2036107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A7673A-7D9D-444A-A1D0-0849F2F978C8}"/>
              </a:ext>
            </a:extLst>
          </p:cNvPr>
          <p:cNvSpPr txBox="1"/>
          <p:nvPr/>
        </p:nvSpPr>
        <p:spPr>
          <a:xfrm>
            <a:off x="542199" y="1420585"/>
            <a:ext cx="3561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Depth </a:t>
            </a:r>
            <a:r>
              <a:rPr kumimoji="1" lang="ko-Kore-KR" altLang="en-US" dirty="0"/>
              <a:t>측면에서</a:t>
            </a:r>
            <a:r>
              <a:rPr kumimoji="1" lang="ko-KR" altLang="en-US" dirty="0"/>
              <a:t> </a:t>
            </a:r>
            <a:r>
              <a:rPr kumimoji="1" lang="en-US" altLang="ko-KR" dirty="0"/>
              <a:t>56%</a:t>
            </a:r>
            <a:r>
              <a:rPr kumimoji="1" lang="ko-KR" altLang="en-US" dirty="0"/>
              <a:t> 성능 향상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8456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183</Words>
  <Application>Microsoft Macintosh PowerPoint</Application>
  <PresentationFormat>와이드스크린</PresentationFormat>
  <Paragraphs>44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테마</vt:lpstr>
      <vt:lpstr>SPECK 양자 회로 최적화</vt:lpstr>
      <vt:lpstr>Quantum Ripple-Carry Adder (기존)</vt:lpstr>
      <vt:lpstr>Improved Quantum Ripple-Carry Adder</vt:lpstr>
      <vt:lpstr>Quantum Ripple-Carry Adder (기존)</vt:lpstr>
      <vt:lpstr>덧셈기 성능</vt:lpstr>
      <vt:lpstr>덧셈기 성능</vt:lpstr>
      <vt:lpstr>SPECK 병렬 덧셈 구현</vt:lpstr>
      <vt:lpstr>SPECK 병렬 덧셈 구현</vt:lpstr>
      <vt:lpstr>성능 평가</vt:lpstr>
      <vt:lpstr>양자 후 보안 강도 평가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SPECK 양자 회로 최적화</dc:title>
  <dc:creator>장경배</dc:creator>
  <cp:lastModifiedBy>장경배</cp:lastModifiedBy>
  <cp:revision>81</cp:revision>
  <dcterms:created xsi:type="dcterms:W3CDTF">2021-10-03T11:02:17Z</dcterms:created>
  <dcterms:modified xsi:type="dcterms:W3CDTF">2021-10-03T13:32:07Z</dcterms:modified>
</cp:coreProperties>
</file>