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10BA-553A-44F5-9D0D-8E92EECA279D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B80D-7D1F-4286-98C7-78EA9C3EE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96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10BA-553A-44F5-9D0D-8E92EECA279D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B80D-7D1F-4286-98C7-78EA9C3EE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13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10BA-553A-44F5-9D0D-8E92EECA279D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B80D-7D1F-4286-98C7-78EA9C3EE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767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10BA-553A-44F5-9D0D-8E92EECA279D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B80D-7D1F-4286-98C7-78EA9C3EE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2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10BA-553A-44F5-9D0D-8E92EECA279D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B80D-7D1F-4286-98C7-78EA9C3EE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993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10BA-553A-44F5-9D0D-8E92EECA279D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B80D-7D1F-4286-98C7-78EA9C3EE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69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10BA-553A-44F5-9D0D-8E92EECA279D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B80D-7D1F-4286-98C7-78EA9C3EE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848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10BA-553A-44F5-9D0D-8E92EECA279D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B80D-7D1F-4286-98C7-78EA9C3EE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10BA-553A-44F5-9D0D-8E92EECA279D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B80D-7D1F-4286-98C7-78EA9C3EE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3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10BA-553A-44F5-9D0D-8E92EECA279D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B80D-7D1F-4286-98C7-78EA9C3EE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504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510BA-553A-44F5-9D0D-8E92EECA279D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8B80D-7D1F-4286-98C7-78EA9C3EE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3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510BA-553A-44F5-9D0D-8E92EECA279D}" type="datetimeFigureOut">
              <a:rPr lang="ko-KR" altLang="en-US" smtClean="0"/>
              <a:t>2020-05-11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8B80D-7D1F-4286-98C7-78EA9C3EE7A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30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UCmGvqGcE2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암호 화폐 가치 결정 요인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1100" dirty="0" smtClean="0"/>
              <a:t>Paper review : Hayes, A. S. (2017). Cryptocurrency value formation: An empirical study leading to a cost of production model for valuing bitcoin. Telematics and Informatics, 34(7), 1308–1321</a:t>
            </a:r>
          </a:p>
          <a:p>
            <a:pPr algn="l"/>
            <a:endParaRPr lang="en-US" altLang="ko-KR" sz="1100" dirty="0"/>
          </a:p>
          <a:p>
            <a:r>
              <a:rPr lang="en-US" altLang="ko-KR" dirty="0">
                <a:hlinkClick r:id="rId2"/>
              </a:rPr>
              <a:t>https://youtu.be/UCmGvqGcE2A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7253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관련 연구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600" dirty="0" err="1" smtClean="0"/>
              <a:t>Yermack</a:t>
            </a:r>
            <a:r>
              <a:rPr lang="en-US" altLang="ko-KR" sz="1600" dirty="0" smtClean="0"/>
              <a:t> (2013) : </a:t>
            </a:r>
            <a:r>
              <a:rPr lang="ko-KR" altLang="en-US" sz="1600" dirty="0" smtClean="0"/>
              <a:t>비트코인은 정확한 가치가 없다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Hanley (2013) : </a:t>
            </a:r>
            <a:r>
              <a:rPr lang="ko-KR" altLang="en-US" sz="1600" dirty="0" smtClean="0"/>
              <a:t>근본적인 가치가 없다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Woo, et al. (2013) : </a:t>
            </a:r>
            <a:r>
              <a:rPr lang="ko-KR" altLang="en-US" sz="1600" dirty="0" smtClean="0"/>
              <a:t>교환의 매개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가치의 저장과 같은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돈</a:t>
            </a:r>
            <a:r>
              <a:rPr lang="en-US" altLang="ko-KR" sz="1600" dirty="0" smtClean="0"/>
              <a:t>” </a:t>
            </a:r>
            <a:r>
              <a:rPr lang="ko-KR" altLang="en-US" sz="1600" dirty="0" smtClean="0"/>
              <a:t>같은 역할은 하지만 근본이 되는 가치가 없다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err="1" smtClean="0"/>
              <a:t>Jenssen</a:t>
            </a:r>
            <a:r>
              <a:rPr lang="en-US" altLang="ko-KR" sz="1600" dirty="0" smtClean="0"/>
              <a:t> (2014) : “</a:t>
            </a:r>
            <a:r>
              <a:rPr lang="ko-KR" altLang="en-US" sz="1600" dirty="0" smtClean="0"/>
              <a:t>작업 증명</a:t>
            </a:r>
            <a:r>
              <a:rPr lang="en-US" altLang="ko-KR" sz="1600" dirty="0" smtClean="0"/>
              <a:t>“ </a:t>
            </a:r>
            <a:r>
              <a:rPr lang="ko-KR" altLang="en-US" sz="1600" dirty="0" smtClean="0"/>
              <a:t>에 따른 컴퓨팅 파워에 가치가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Van </a:t>
            </a:r>
            <a:r>
              <a:rPr lang="en-US" altLang="ko-KR" sz="1600" dirty="0" err="1" smtClean="0"/>
              <a:t>Alstyne</a:t>
            </a:r>
            <a:r>
              <a:rPr lang="en-US" altLang="ko-KR" sz="1600" dirty="0" smtClean="0"/>
              <a:t> (2014) : “</a:t>
            </a:r>
            <a:r>
              <a:rPr lang="ko-KR" altLang="en-US" sz="1600" dirty="0" smtClean="0"/>
              <a:t>이중 지불</a:t>
            </a:r>
            <a:r>
              <a:rPr lang="en-US" altLang="ko-KR" sz="1600" dirty="0" smtClean="0"/>
              <a:t>“ </a:t>
            </a:r>
            <a:r>
              <a:rPr lang="ko-KR" altLang="en-US" sz="1600" dirty="0" smtClean="0"/>
              <a:t>문제를 해결하는 기술에 가치가 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err="1" smtClean="0"/>
              <a:t>Bouoiyour</a:t>
            </a:r>
            <a:r>
              <a:rPr lang="en-US" altLang="ko-KR" sz="1600" dirty="0" smtClean="0"/>
              <a:t> &amp; </a:t>
            </a:r>
            <a:r>
              <a:rPr lang="en-US" altLang="ko-KR" sz="1600" dirty="0" err="1" smtClean="0"/>
              <a:t>Selmi</a:t>
            </a:r>
            <a:r>
              <a:rPr lang="en-US" altLang="ko-KR" sz="1600" dirty="0" smtClean="0"/>
              <a:t> (2014) : </a:t>
            </a:r>
            <a:r>
              <a:rPr lang="ko-KR" altLang="en-US" sz="1600" dirty="0" smtClean="0"/>
              <a:t>시장 가격에 따른 다른 독립 변수들의 회귀 분석을 통한 가치 분석 시도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err="1" smtClean="0"/>
              <a:t>Polasik</a:t>
            </a:r>
            <a:r>
              <a:rPr lang="en-US" altLang="ko-KR" sz="1600" dirty="0" smtClean="0"/>
              <a:t> et al. (2014) : “</a:t>
            </a:r>
            <a:r>
              <a:rPr lang="ko-KR" altLang="en-US" sz="1600" dirty="0" smtClean="0"/>
              <a:t>대중성</a:t>
            </a:r>
            <a:r>
              <a:rPr lang="en-US" altLang="ko-KR" sz="1600" dirty="0" smtClean="0"/>
              <a:t>“ , “</a:t>
            </a:r>
            <a:r>
              <a:rPr lang="ko-KR" altLang="en-US" sz="1600" dirty="0" smtClean="0"/>
              <a:t>거래량</a:t>
            </a:r>
            <a:r>
              <a:rPr lang="en-US" altLang="ko-KR" sz="1600" dirty="0" smtClean="0"/>
              <a:t>” </a:t>
            </a:r>
            <a:r>
              <a:rPr lang="ko-KR" altLang="en-US" sz="1600" dirty="0" smtClean="0"/>
              <a:t>이 가격에 영향을 미친다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 smtClean="0"/>
              <a:t>Garcia, et al. (2014) : </a:t>
            </a:r>
            <a:r>
              <a:rPr lang="ko-KR" altLang="en-US" sz="1600" dirty="0" smtClean="0"/>
              <a:t>채굴의 난이도가 영향을 미친다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26475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변수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 smtClean="0"/>
              <a:t>총 </a:t>
            </a:r>
            <a:r>
              <a:rPr lang="ko-KR" altLang="en-US" sz="1600" dirty="0" err="1" smtClean="0"/>
              <a:t>발행량</a:t>
            </a:r>
            <a:r>
              <a:rPr lang="ko-KR" altLang="en-US" sz="1600" dirty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채굴될 수 있는 코인의 총량</a:t>
            </a:r>
            <a:endParaRPr lang="en-US" altLang="ko-KR" sz="1600" dirty="0" smtClean="0"/>
          </a:p>
          <a:p>
            <a:r>
              <a:rPr lang="ko-KR" altLang="en-US" sz="1600" dirty="0" smtClean="0"/>
              <a:t>채굴 보상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블록 당 제공하는 코인의 양</a:t>
            </a:r>
            <a:endParaRPr lang="en-US" altLang="ko-KR" sz="1600" dirty="0" smtClean="0"/>
          </a:p>
          <a:p>
            <a:r>
              <a:rPr lang="ko-KR" altLang="en-US" sz="1600" dirty="0" smtClean="0"/>
              <a:t>블록 타임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블록이 생성되는 시간</a:t>
            </a:r>
            <a:endParaRPr lang="en-US" altLang="ko-KR" sz="1600" dirty="0" smtClean="0"/>
          </a:p>
          <a:p>
            <a:r>
              <a:rPr lang="ko-KR" altLang="en-US" sz="1600" dirty="0" smtClean="0"/>
              <a:t>난이도 재설정 시간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블록 타임을 유지하기 위한 검사 주기</a:t>
            </a:r>
            <a:endParaRPr lang="en-US" altLang="ko-KR" sz="1600" dirty="0" smtClean="0"/>
          </a:p>
          <a:p>
            <a:r>
              <a:rPr lang="ko-KR" altLang="en-US" sz="1600" dirty="0" smtClean="0"/>
              <a:t>알고리즘 </a:t>
            </a:r>
            <a:r>
              <a:rPr lang="en-US" altLang="ko-KR" sz="1600" dirty="0" smtClean="0"/>
              <a:t>: SHA256d, Script </a:t>
            </a:r>
            <a:r>
              <a:rPr lang="ko-KR" altLang="en-US" sz="1600" dirty="0" smtClean="0"/>
              <a:t>등 채굴을 위해 사용하는 알고리즘</a:t>
            </a:r>
            <a:endParaRPr lang="en-US" altLang="ko-KR" sz="1600" dirty="0" smtClean="0"/>
          </a:p>
          <a:p>
            <a:r>
              <a:rPr lang="ko-KR" altLang="en-US" sz="1600" dirty="0" smtClean="0"/>
              <a:t>난이도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채굴 난이도</a:t>
            </a:r>
            <a:endParaRPr lang="en-US" altLang="ko-KR" sz="1600" dirty="0" smtClean="0"/>
          </a:p>
          <a:p>
            <a:r>
              <a:rPr lang="ko-KR" altLang="en-US" sz="1600" dirty="0" smtClean="0"/>
              <a:t>가격 </a:t>
            </a:r>
            <a:r>
              <a:rPr lang="en-US" altLang="ko-KR" sz="1600" dirty="0" smtClean="0"/>
              <a:t>:</a:t>
            </a:r>
            <a:r>
              <a:rPr lang="ko-KR" altLang="en-US" sz="1600" dirty="0" smtClean="0"/>
              <a:t> 가격</a:t>
            </a:r>
            <a:endParaRPr lang="en-US" altLang="ko-KR" sz="1600" dirty="0" smtClean="0"/>
          </a:p>
        </p:txBody>
      </p:sp>
    </p:spTree>
    <p:extLst>
      <p:ext uri="{BB962C8B-B14F-4D97-AF65-F5344CB8AC3E}">
        <p14:creationId xmlns:p14="http://schemas.microsoft.com/office/powerpoint/2010/main" val="315600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가설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1600" dirty="0" smtClean="0"/>
                  <a:t>채굴에 필요한 컴퓨팅 파워와 가격은 양의 상관관계를 띌 것이다</a:t>
                </a:r>
                <a:r>
                  <a:rPr lang="en-US" altLang="ko-KR" sz="1600" dirty="0" smtClean="0"/>
                  <a:t>.</a:t>
                </a:r>
                <a:endParaRPr lang="ko-KR" altLang="en-US" sz="1600" dirty="0" smtClean="0"/>
              </a:p>
              <a:p>
                <a:endParaRPr lang="en-US" altLang="ko-KR" sz="1600" dirty="0" smtClean="0"/>
              </a:p>
              <a:p>
                <a:r>
                  <a:rPr lang="ko-KR" altLang="en-US" sz="1600" dirty="0" smtClean="0"/>
                  <a:t>분당 채굴량과 가격은 음의 상관관계를 띌 것이다</a:t>
                </a:r>
                <a:r>
                  <a:rPr lang="en-US" altLang="ko-KR" sz="1600" dirty="0" smtClean="0"/>
                  <a:t>.</a:t>
                </a:r>
              </a:p>
              <a:p>
                <a:endParaRPr lang="en-US" altLang="ko-KR" sz="1600" dirty="0" smtClean="0"/>
              </a:p>
              <a:p>
                <a:r>
                  <a:rPr lang="ko-KR" altLang="en-US" sz="1600" dirty="0" smtClean="0"/>
                  <a:t>총 </a:t>
                </a:r>
                <a:r>
                  <a:rPr lang="ko-KR" altLang="en-US" sz="1600" dirty="0" err="1" smtClean="0"/>
                  <a:t>발행량을</a:t>
                </a:r>
                <a:r>
                  <a:rPr lang="ko-KR" altLang="en-US" sz="1600" dirty="0" smtClean="0"/>
                  <a:t> 보았을 때</a:t>
                </a:r>
                <a:r>
                  <a:rPr lang="en-US" altLang="ko-KR" sz="1600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 dirty="0">
                            <a:latin typeface="Cambria Math" panose="02040503050406030204" pitchFamily="18" charset="0"/>
                          </a:rPr>
                          <m:t>채</m:t>
                        </m:r>
                        <m:r>
                          <a:rPr lang="ko-KR" altLang="en-US" sz="1600" i="1" dirty="0" smtClean="0">
                            <a:latin typeface="Cambria Math" panose="02040503050406030204" pitchFamily="18" charset="0"/>
                          </a:rPr>
                          <m:t>굴</m:t>
                        </m:r>
                        <m:r>
                          <a:rPr lang="ko-KR" altLang="en-US" sz="1600" i="1" dirty="0">
                            <a:latin typeface="Cambria Math" panose="02040503050406030204" pitchFamily="18" charset="0"/>
                          </a:rPr>
                          <m:t>된</m:t>
                        </m:r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600" i="1" dirty="0">
                            <a:latin typeface="Cambria Math" panose="02040503050406030204" pitchFamily="18" charset="0"/>
                          </a:rPr>
                          <m:t>코</m:t>
                        </m:r>
                        <m:r>
                          <a:rPr lang="ko-KR" altLang="en-US" sz="1600" i="1" dirty="0" smtClean="0">
                            <a:latin typeface="Cambria Math" panose="02040503050406030204" pitchFamily="18" charset="0"/>
                          </a:rPr>
                          <m:t>인</m:t>
                        </m:r>
                        <m:r>
                          <a:rPr lang="ko-KR" altLang="en-US" sz="1600" i="1" dirty="0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600" i="1" dirty="0">
                            <a:latin typeface="Cambria Math" panose="02040503050406030204" pitchFamily="18" charset="0"/>
                          </a:rPr>
                          <m:t>양</m:t>
                        </m:r>
                      </m:num>
                      <m:den>
                        <m:r>
                          <a:rPr lang="ko-KR" altLang="en-US" sz="1600" i="1" dirty="0">
                            <a:latin typeface="Cambria Math" panose="02040503050406030204" pitchFamily="18" charset="0"/>
                          </a:rPr>
                          <m:t>남</m:t>
                        </m:r>
                        <m:r>
                          <a:rPr lang="ko-KR" altLang="en-US" sz="1600" i="1" dirty="0" smtClean="0">
                            <a:latin typeface="Cambria Math" panose="02040503050406030204" pitchFamily="18" charset="0"/>
                          </a:rPr>
                          <m:t>은</m:t>
                        </m:r>
                        <m:r>
                          <a:rPr lang="ko-KR" altLang="en-US" sz="1600" i="1" dirty="0">
                            <a:latin typeface="Cambria Math" panose="02040503050406030204" pitchFamily="18" charset="0"/>
                          </a:rPr>
                          <m:t>코</m:t>
                        </m:r>
                        <m:r>
                          <a:rPr lang="ko-KR" altLang="en-US" sz="1600" i="1" dirty="0" smtClean="0">
                            <a:latin typeface="Cambria Math" panose="02040503050406030204" pitchFamily="18" charset="0"/>
                          </a:rPr>
                          <m:t>인</m:t>
                        </m:r>
                        <m:r>
                          <a:rPr lang="ko-KR" altLang="en-US" sz="1600" i="1" dirty="0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600" i="1" dirty="0">
                            <a:latin typeface="Cambria Math" panose="02040503050406030204" pitchFamily="18" charset="0"/>
                          </a:rPr>
                          <m:t>양</m:t>
                        </m:r>
                      </m:den>
                    </m:f>
                    <m:r>
                      <a:rPr lang="en-US" altLang="ko-KR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과</m:t>
                    </m:r>
                  </m:oMath>
                </a14:m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가격은 양의 상관관계를 띌 것이다</a:t>
                </a:r>
                <a:r>
                  <a:rPr lang="en-US" altLang="ko-KR" sz="1600" dirty="0" smtClean="0"/>
                  <a:t>.</a:t>
                </a:r>
              </a:p>
              <a:p>
                <a:endParaRPr lang="en-US" altLang="ko-KR" sz="1600" dirty="0" smtClean="0"/>
              </a:p>
              <a:p>
                <a:r>
                  <a:rPr lang="en-US" altLang="ko-KR" sz="1600" dirty="0" err="1" smtClean="0"/>
                  <a:t>Scrypt</a:t>
                </a:r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알고리즘을 사용할 때 </a:t>
                </a:r>
                <a:r>
                  <a:rPr lang="en-US" altLang="ko-KR" sz="1600" dirty="0" smtClean="0"/>
                  <a:t>SHA256d </a:t>
                </a:r>
                <a:r>
                  <a:rPr lang="ko-KR" altLang="en-US" sz="1600" dirty="0" smtClean="0"/>
                  <a:t>알고리즘을 사용할 때 보다 더 높은 가격을 형성할 것이다</a:t>
                </a:r>
                <a:r>
                  <a:rPr lang="en-US" altLang="ko-KR" sz="1600" dirty="0" smtClean="0"/>
                  <a:t>.</a:t>
                </a:r>
              </a:p>
              <a:p>
                <a:endParaRPr lang="en-US" altLang="ko-KR" sz="1600" dirty="0" smtClean="0"/>
              </a:p>
              <a:p>
                <a:r>
                  <a:rPr lang="ko-KR" altLang="en-US" sz="1600" dirty="0" err="1" smtClean="0"/>
                  <a:t>암호화폐의</a:t>
                </a:r>
                <a:r>
                  <a:rPr lang="ko-KR" altLang="en-US" sz="1600" dirty="0"/>
                  <a:t> </a:t>
                </a:r>
                <a:r>
                  <a:rPr lang="ko-KR" altLang="en-US" sz="1600" dirty="0" smtClean="0"/>
                  <a:t>오래된 정도와 가격은 양의 상관관계를 띌 것이다</a:t>
                </a:r>
                <a:r>
                  <a:rPr lang="en-US" altLang="ko-KR" sz="1600" dirty="0" smtClean="0"/>
                  <a:t>.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111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𝑃𝑅𝐼𝐶𝐸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16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ko-KR" altLang="en-US" sz="16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𝐺𝐻</m:t>
                              </m:r>
                            </m:num>
                            <m:den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16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3</m:t>
                      </m:r>
                      <m:func>
                        <m:func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𝐶𝑂𝐼𝑁</m:t>
                          </m:r>
                          <m:r>
                            <m:rPr>
                              <m:nor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𝑃𝐸𝑅</m:t>
                          </m:r>
                          <m:r>
                            <m:rPr>
                              <m:nor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𝑀𝐼𝑁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16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%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𝐶𝑂𝐼𝑁𝑆</m:t>
                          </m:r>
                          <m:r>
                            <m:rPr>
                              <m:nor/>
                            </m:rPr>
                            <a:rPr lang="en-US" altLang="ko-KR" sz="1600" b="0" i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𝑀𝐼𝑁𝐸𝐷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16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5(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𝐴𝐿𝐺𝑂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ko-KR" altLang="en-US" sz="16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6(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𝐷𝐴𝑌𝑆</m:t>
                      </m:r>
                      <m:r>
                        <m:rPr>
                          <m:nor/>
                        </m:rPr>
                        <a:rPr lang="en-US" altLang="ko-KR" sz="1600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𝑆𝐼𝑁𝐶𝐸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altLang="ko-KR" sz="1600" dirty="0" smtClean="0"/>
              </a:p>
              <a:p>
                <a:endParaRPr lang="en-US" altLang="ko-KR" sz="1600" dirty="0" smtClean="0"/>
              </a:p>
              <a:p>
                <a:endParaRPr lang="ko-KR" altLang="en-US" sz="1600" dirty="0"/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8748346" y="1336431"/>
            <a:ext cx="1186961" cy="48919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err="1" smtClean="0">
                <a:latin typeface="Agency FB" panose="020B0503020202020204" pitchFamily="34" charset="0"/>
              </a:rPr>
              <a:t>Scrypt</a:t>
            </a:r>
            <a:r>
              <a:rPr lang="en-US" altLang="ko-KR" sz="1600" dirty="0" smtClean="0">
                <a:latin typeface="Agency FB" panose="020B0503020202020204" pitchFamily="34" charset="0"/>
              </a:rPr>
              <a:t> : 0</a:t>
            </a:r>
          </a:p>
          <a:p>
            <a:r>
              <a:rPr lang="en-US" altLang="ko-KR" sz="1600" dirty="0" smtClean="0">
                <a:latin typeface="Agency FB" panose="020B0503020202020204" pitchFamily="34" charset="0"/>
              </a:rPr>
              <a:t>SHA256d : 1</a:t>
            </a:r>
            <a:endParaRPr lang="ko-KR" altLang="en-US" sz="1600" dirty="0">
              <a:latin typeface="Agency FB" panose="020B0503020202020204" pitchFamily="34" charset="0"/>
            </a:endParaRPr>
          </a:p>
        </p:txBody>
      </p:sp>
      <p:cxnSp>
        <p:nvCxnSpPr>
          <p:cNvPr id="6" name="직선 연결선 5"/>
          <p:cNvCxnSpPr>
            <a:endCxn id="4" idx="1"/>
          </p:cNvCxnSpPr>
          <p:nvPr/>
        </p:nvCxnSpPr>
        <p:spPr>
          <a:xfrm flipV="1">
            <a:off x="8423031" y="1581028"/>
            <a:ext cx="325315" cy="2445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제목 1"/>
          <p:cNvSpPr txBox="1">
            <a:spLocks/>
          </p:cNvSpPr>
          <p:nvPr/>
        </p:nvSpPr>
        <p:spPr>
          <a:xfrm>
            <a:off x="838200" y="30415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smtClean="0"/>
              <a:t>결과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내용 개체 틀 2"/>
              <p:cNvSpPr txBox="1">
                <a:spLocks/>
              </p:cNvSpPr>
              <p:nvPr/>
            </p:nvSpPr>
            <p:spPr>
              <a:xfrm>
                <a:off x="838200" y="4502028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ko-KR" sz="16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𝑃𝑅𝐼𝐶𝐸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𝐺𝐻</m:t>
                              </m:r>
                            </m:num>
                            <m:den>
                              <m:r>
                                <a:rPr lang="en-US" altLang="ko-KR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3</m:t>
                      </m:r>
                      <m:func>
                        <m:func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6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𝐶𝑂𝐼𝑁</m:t>
                          </m:r>
                          <m:r>
                            <m:rPr>
                              <m:nor/>
                            </m:rPr>
                            <a:rPr lang="en-US" altLang="ko-KR" sz="160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𝑃𝐸𝑅</m:t>
                          </m:r>
                          <m:r>
                            <m:rPr>
                              <m:nor/>
                            </m:rPr>
                            <a:rPr lang="en-US" altLang="ko-KR" sz="160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𝑀𝐼𝑁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%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𝐶𝑂𝐼𝑁𝑆</m:t>
                          </m:r>
                          <m:r>
                            <m:rPr>
                              <m:nor/>
                            </m:rPr>
                            <a:rPr lang="en-US" altLang="ko-KR" sz="160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𝑀𝐼𝑁𝐸𝐷</m:t>
                          </m:r>
                        </m:e>
                      </m:d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5(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𝐴𝐿𝐺𝑂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ko-KR" altLang="en-US" sz="1600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6(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𝐷𝐴𝑌𝑆</m:t>
                      </m:r>
                      <m:r>
                        <m:rPr>
                          <m:nor/>
                        </m:rPr>
                        <a:rPr lang="en-US" altLang="ko-KR" sz="160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𝑆𝐼𝑁𝐶𝐸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altLang="ko-KR" sz="1600" dirty="0"/>
              </a:p>
              <a:p>
                <a:endParaRPr lang="en-US" altLang="ko-KR" sz="1600" dirty="0"/>
              </a:p>
              <a:p>
                <a:endParaRPr lang="ko-KR" altLang="en-US" sz="1600" dirty="0"/>
              </a:p>
            </p:txBody>
          </p:sp>
        </mc:Choice>
        <mc:Fallback>
          <p:sp>
            <p:nvSpPr>
              <p:cNvPr id="8" name="내용 개체 틀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02028"/>
                <a:ext cx="10515600" cy="43513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직사각형 8"/>
          <p:cNvSpPr/>
          <p:nvPr/>
        </p:nvSpPr>
        <p:spPr>
          <a:xfrm>
            <a:off x="2794491" y="4177324"/>
            <a:ext cx="542191" cy="3795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latin typeface="Agency FB" panose="020B0503020202020204" pitchFamily="34" charset="0"/>
              </a:rPr>
              <a:t>0.67</a:t>
            </a:r>
            <a:endParaRPr lang="ko-KR" altLang="en-US" sz="1600" dirty="0">
              <a:latin typeface="Agency FB" panose="020B0503020202020204" pitchFamily="34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892063" y="4174027"/>
            <a:ext cx="542191" cy="3795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latin typeface="Agency FB" panose="020B0503020202020204" pitchFamily="34" charset="0"/>
              </a:rPr>
              <a:t>-0.98</a:t>
            </a:r>
            <a:endParaRPr lang="ko-KR" altLang="en-US" sz="1600" dirty="0">
              <a:latin typeface="Agency FB" panose="020B0503020202020204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750172" y="4174027"/>
            <a:ext cx="542191" cy="3795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latin typeface="Agency FB" panose="020B0503020202020204" pitchFamily="34" charset="0"/>
              </a:rPr>
              <a:t>-0.57</a:t>
            </a:r>
            <a:endParaRPr lang="ko-KR" altLang="en-US" sz="1600" dirty="0">
              <a:latin typeface="Agency FB" panose="020B0503020202020204" pitchFamily="34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880840" y="4174027"/>
            <a:ext cx="542191" cy="3795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latin typeface="Agency FB" panose="020B0503020202020204" pitchFamily="34" charset="0"/>
              </a:rPr>
              <a:t>7.43</a:t>
            </a:r>
            <a:endParaRPr lang="ko-KR" altLang="en-US" sz="1600" dirty="0">
              <a:latin typeface="Agency FB" panose="020B0503020202020204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228994" y="4174027"/>
            <a:ext cx="782514" cy="37953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600" dirty="0" smtClean="0">
                <a:latin typeface="Agency FB" panose="020B0503020202020204" pitchFamily="34" charset="0"/>
              </a:rPr>
              <a:t>0.00067</a:t>
            </a:r>
            <a:endParaRPr lang="ko-KR" altLang="en-US" sz="1600" dirty="0">
              <a:latin typeface="Agency FB" panose="020B0503020202020204" pitchFamily="34" charset="0"/>
            </a:endParaRPr>
          </a:p>
        </p:txBody>
      </p:sp>
      <p:cxnSp>
        <p:nvCxnSpPr>
          <p:cNvPr id="19" name="꺾인 연결선 18"/>
          <p:cNvCxnSpPr>
            <a:endCxn id="9" idx="1"/>
          </p:cNvCxnSpPr>
          <p:nvPr/>
        </p:nvCxnSpPr>
        <p:spPr>
          <a:xfrm rot="5400000" flipH="1" flipV="1">
            <a:off x="2604845" y="4452693"/>
            <a:ext cx="275247" cy="1040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꺾인 연결선 20"/>
          <p:cNvCxnSpPr>
            <a:endCxn id="10" idx="1"/>
          </p:cNvCxnSpPr>
          <p:nvPr/>
        </p:nvCxnSpPr>
        <p:spPr>
          <a:xfrm rot="5400000" flipH="1" flipV="1">
            <a:off x="3672377" y="4472110"/>
            <a:ext cx="328001" cy="11137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6093069" y="4502027"/>
            <a:ext cx="0" cy="140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flipV="1">
            <a:off x="8273562" y="4502027"/>
            <a:ext cx="0" cy="140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9425354" y="4502027"/>
            <a:ext cx="0" cy="140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838200" y="5305995"/>
                <a:ext cx="12057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=0.844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305995"/>
                <a:ext cx="1205715" cy="276999"/>
              </a:xfrm>
              <a:prstGeom prst="rect">
                <a:avLst/>
              </a:prstGeom>
              <a:blipFill>
                <a:blip r:embed="rId4"/>
                <a:stretch>
                  <a:fillRect l="-3046" r="-3553" b="-10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/>
              <p:cNvSpPr txBox="1"/>
              <p:nvPr/>
            </p:nvSpPr>
            <p:spPr>
              <a:xfrm>
                <a:off x="4354017" y="4174128"/>
                <a:ext cx="4183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∗∗∗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4017" y="4174128"/>
                <a:ext cx="418384" cy="276999"/>
              </a:xfrm>
              <a:prstGeom prst="rect">
                <a:avLst/>
              </a:prstGeom>
              <a:blipFill>
                <a:blip r:embed="rId5"/>
                <a:stretch>
                  <a:fillRect l="-2899" r="-1449" b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8309806" y="4174027"/>
                <a:ext cx="4183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∗∗∗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806" y="4174027"/>
                <a:ext cx="418384" cy="276999"/>
              </a:xfrm>
              <a:prstGeom prst="rect">
                <a:avLst/>
              </a:prstGeom>
              <a:blipFill>
                <a:blip r:embed="rId6"/>
                <a:stretch>
                  <a:fillRect l="-2899" r="-1449" b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3206783" y="4174026"/>
                <a:ext cx="3061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∗∗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783" y="4174026"/>
                <a:ext cx="306173" cy="276999"/>
              </a:xfrm>
              <a:prstGeom prst="rect">
                <a:avLst/>
              </a:prstGeom>
              <a:blipFill>
                <a:blip r:embed="rId7"/>
                <a:stretch>
                  <a:fillRect l="-4000" r="-4000" b="-22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978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 및 해석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1600" dirty="0" smtClean="0"/>
                  <a:t>채굴에 필요한 컴퓨팅 파워와 가격은 양의 상관관계를 띌 것이다</a:t>
                </a:r>
                <a:r>
                  <a:rPr lang="en-US" altLang="ko-KR" sz="1600" dirty="0" smtClean="0"/>
                  <a:t>. ( </a:t>
                </a:r>
                <a:r>
                  <a:rPr lang="ko-KR" altLang="en-US" sz="1600" dirty="0" smtClean="0"/>
                  <a:t>그렇다 </a:t>
                </a:r>
                <a:r>
                  <a:rPr lang="en-US" altLang="ko-KR" sz="1600" dirty="0" smtClean="0"/>
                  <a:t>)</a:t>
                </a:r>
                <a:endParaRPr lang="ko-KR" altLang="en-US" sz="1600" dirty="0" smtClean="0"/>
              </a:p>
              <a:p>
                <a:endParaRPr lang="en-US" altLang="ko-KR" sz="1600" dirty="0" smtClean="0"/>
              </a:p>
              <a:p>
                <a:r>
                  <a:rPr lang="ko-KR" altLang="en-US" sz="1600" dirty="0" smtClean="0"/>
                  <a:t>분당 채굴량과 가격은 음의 상관관계를 띌 것이다</a:t>
                </a:r>
                <a:r>
                  <a:rPr lang="en-US" altLang="ko-KR" sz="1600" dirty="0" smtClean="0"/>
                  <a:t>. ( </a:t>
                </a:r>
                <a:r>
                  <a:rPr lang="ko-KR" altLang="en-US" sz="1600" dirty="0" smtClean="0"/>
                  <a:t>그렇다 </a:t>
                </a:r>
                <a:r>
                  <a:rPr lang="en-US" altLang="ko-KR" sz="1600" dirty="0" smtClean="0"/>
                  <a:t>)</a:t>
                </a:r>
              </a:p>
              <a:p>
                <a:endParaRPr lang="en-US" altLang="ko-KR" sz="1600" dirty="0" smtClean="0"/>
              </a:p>
              <a:p>
                <a:r>
                  <a:rPr lang="ko-KR" altLang="en-US" sz="1600" dirty="0" smtClean="0"/>
                  <a:t>총 </a:t>
                </a:r>
                <a:r>
                  <a:rPr lang="ko-KR" altLang="en-US" sz="1600" dirty="0" err="1" smtClean="0"/>
                  <a:t>발행량을</a:t>
                </a:r>
                <a:r>
                  <a:rPr lang="ko-KR" altLang="en-US" sz="1600" dirty="0" smtClean="0"/>
                  <a:t> 보았을 때</a:t>
                </a:r>
                <a:r>
                  <a:rPr lang="en-US" altLang="ko-KR" sz="1600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 dirty="0">
                            <a:latin typeface="Cambria Math" panose="02040503050406030204" pitchFamily="18" charset="0"/>
                          </a:rPr>
                          <m:t>채</m:t>
                        </m:r>
                        <m:r>
                          <a:rPr lang="ko-KR" altLang="en-US" sz="1600" i="1" dirty="0" smtClean="0">
                            <a:latin typeface="Cambria Math" panose="02040503050406030204" pitchFamily="18" charset="0"/>
                          </a:rPr>
                          <m:t>굴</m:t>
                        </m:r>
                        <m:r>
                          <a:rPr lang="ko-KR" altLang="en-US" sz="1600" i="1" dirty="0">
                            <a:latin typeface="Cambria Math" panose="02040503050406030204" pitchFamily="18" charset="0"/>
                          </a:rPr>
                          <m:t>된</m:t>
                        </m:r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600" i="1" dirty="0">
                            <a:latin typeface="Cambria Math" panose="02040503050406030204" pitchFamily="18" charset="0"/>
                          </a:rPr>
                          <m:t>코</m:t>
                        </m:r>
                        <m:r>
                          <a:rPr lang="ko-KR" altLang="en-US" sz="1600" i="1" dirty="0" smtClean="0">
                            <a:latin typeface="Cambria Math" panose="02040503050406030204" pitchFamily="18" charset="0"/>
                          </a:rPr>
                          <m:t>인</m:t>
                        </m:r>
                        <m:r>
                          <a:rPr lang="ko-KR" altLang="en-US" sz="1600" i="1" dirty="0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600" i="1" dirty="0">
                            <a:latin typeface="Cambria Math" panose="02040503050406030204" pitchFamily="18" charset="0"/>
                          </a:rPr>
                          <m:t>양</m:t>
                        </m:r>
                      </m:num>
                      <m:den>
                        <m:r>
                          <a:rPr lang="ko-KR" altLang="en-US" sz="1600" i="1" dirty="0">
                            <a:latin typeface="Cambria Math" panose="02040503050406030204" pitchFamily="18" charset="0"/>
                          </a:rPr>
                          <m:t>남</m:t>
                        </m:r>
                        <m:r>
                          <a:rPr lang="ko-KR" altLang="en-US" sz="1600" i="1" dirty="0" smtClean="0">
                            <a:latin typeface="Cambria Math" panose="02040503050406030204" pitchFamily="18" charset="0"/>
                          </a:rPr>
                          <m:t>은</m:t>
                        </m:r>
                        <m:r>
                          <a:rPr lang="ko-KR" altLang="en-US" sz="1600" i="1" dirty="0">
                            <a:latin typeface="Cambria Math" panose="02040503050406030204" pitchFamily="18" charset="0"/>
                          </a:rPr>
                          <m:t>코</m:t>
                        </m:r>
                        <m:r>
                          <a:rPr lang="ko-KR" altLang="en-US" sz="1600" i="1" dirty="0" smtClean="0">
                            <a:latin typeface="Cambria Math" panose="02040503050406030204" pitchFamily="18" charset="0"/>
                          </a:rPr>
                          <m:t>인</m:t>
                        </m:r>
                        <m:r>
                          <a:rPr lang="ko-KR" altLang="en-US" sz="1600" i="1" dirty="0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600" i="1" dirty="0">
                            <a:latin typeface="Cambria Math" panose="02040503050406030204" pitchFamily="18" charset="0"/>
                          </a:rPr>
                          <m:t>양</m:t>
                        </m:r>
                      </m:den>
                    </m:f>
                    <m:r>
                      <a:rPr lang="en-US" altLang="ko-KR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과</m:t>
                    </m:r>
                  </m:oMath>
                </a14:m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가격은 양의 상관관계를 띌 것이다</a:t>
                </a:r>
                <a:r>
                  <a:rPr lang="en-US" altLang="ko-KR" sz="1600" dirty="0" smtClean="0"/>
                  <a:t>. ( </a:t>
                </a:r>
                <a:r>
                  <a:rPr lang="ko-KR" altLang="en-US" sz="1600" dirty="0" smtClean="0"/>
                  <a:t>아니다 </a:t>
                </a:r>
                <a:r>
                  <a:rPr lang="en-US" altLang="ko-KR" sz="1600" dirty="0" smtClean="0"/>
                  <a:t>)</a:t>
                </a:r>
              </a:p>
              <a:p>
                <a:endParaRPr lang="en-US" altLang="ko-KR" sz="1600" dirty="0" smtClean="0"/>
              </a:p>
              <a:p>
                <a:r>
                  <a:rPr lang="en-US" altLang="ko-KR" sz="1600" dirty="0" err="1" smtClean="0"/>
                  <a:t>Scrypt</a:t>
                </a:r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알고리즘을 사용할 때 </a:t>
                </a:r>
                <a:r>
                  <a:rPr lang="en-US" altLang="ko-KR" sz="1600" dirty="0" smtClean="0"/>
                  <a:t>SHA256d </a:t>
                </a:r>
                <a:r>
                  <a:rPr lang="ko-KR" altLang="en-US" sz="1600" dirty="0" smtClean="0"/>
                  <a:t>알고리즘을 사용할 때 보다 더 높은 가격을 형성할 것이다</a:t>
                </a:r>
                <a:r>
                  <a:rPr lang="en-US" altLang="ko-KR" sz="1600" dirty="0" smtClean="0"/>
                  <a:t>. ( </a:t>
                </a:r>
                <a:r>
                  <a:rPr lang="ko-KR" altLang="en-US" sz="1600" dirty="0" smtClean="0"/>
                  <a:t>그렇다 </a:t>
                </a:r>
                <a:r>
                  <a:rPr lang="en-US" altLang="ko-KR" sz="1600" dirty="0" smtClean="0"/>
                  <a:t>)</a:t>
                </a:r>
              </a:p>
              <a:p>
                <a:endParaRPr lang="en-US" altLang="ko-KR" sz="1600" dirty="0" smtClean="0"/>
              </a:p>
              <a:p>
                <a:r>
                  <a:rPr lang="ko-KR" altLang="en-US" sz="1600" dirty="0" err="1" smtClean="0"/>
                  <a:t>암호화폐의</a:t>
                </a:r>
                <a:r>
                  <a:rPr lang="ko-KR" altLang="en-US" sz="1600" dirty="0"/>
                  <a:t> </a:t>
                </a:r>
                <a:r>
                  <a:rPr lang="ko-KR" altLang="en-US" sz="1600" dirty="0" smtClean="0"/>
                  <a:t>오래된 정도와 가격은 양의 상관관계를 띌 것이다</a:t>
                </a:r>
                <a:r>
                  <a:rPr lang="en-US" altLang="ko-KR" sz="1600" dirty="0" smtClean="0"/>
                  <a:t>. ( </a:t>
                </a:r>
                <a:r>
                  <a:rPr lang="ko-KR" altLang="en-US" sz="1600" dirty="0" smtClean="0"/>
                  <a:t>아니다 </a:t>
                </a:r>
                <a:r>
                  <a:rPr lang="en-US" altLang="ko-KR" sz="1600" dirty="0" smtClean="0"/>
                  <a:t>)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9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555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향후 계획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ko-KR" altLang="en-US" sz="1600" dirty="0" smtClean="0"/>
                  <a:t>채굴에 필요한 컴퓨팅 파워</a:t>
                </a:r>
                <a:r>
                  <a:rPr lang="en-US" altLang="ko-KR" sz="1600" dirty="0" smtClean="0"/>
                  <a:t>, </a:t>
                </a:r>
                <a:r>
                  <a:rPr lang="ko-KR" altLang="en-US" sz="1600" dirty="0" smtClean="0"/>
                  <a:t>채굴량</a:t>
                </a:r>
                <a:r>
                  <a:rPr lang="en-US" altLang="ko-KR" sz="1600" dirty="0" smtClean="0"/>
                  <a:t>, </a:t>
                </a:r>
                <a:r>
                  <a:rPr lang="ko-KR" altLang="en-US" sz="1600" dirty="0" smtClean="0"/>
                  <a:t>알고리즘은 가격 형성에 주요한 영향을 미친다</a:t>
                </a:r>
                <a:r>
                  <a:rPr lang="en-US" altLang="ko-KR" sz="1600" dirty="0" smtClean="0"/>
                  <a:t>.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ko-KR" altLang="en-US" sz="1600" dirty="0" smtClean="0">
                    <a:sym typeface="Wingdings" panose="05000000000000000000" pitchFamily="2" charset="2"/>
                  </a:rPr>
                  <a:t>필요 컴퓨팅 파워에 영향을 미치는 것으로 난이도</a:t>
                </a:r>
                <a:r>
                  <a:rPr lang="en-US" altLang="ko-KR" sz="1600" dirty="0" smtClean="0">
                    <a:sym typeface="Wingdings" panose="05000000000000000000" pitchFamily="2" charset="2"/>
                  </a:rPr>
                  <a:t>, </a:t>
                </a:r>
                <a:r>
                  <a:rPr lang="ko-KR" altLang="en-US" sz="1600" dirty="0" smtClean="0">
                    <a:sym typeface="Wingdings" panose="05000000000000000000" pitchFamily="2" charset="2"/>
                  </a:rPr>
                  <a:t>난이도 조정 알고리즘을 이야기하고 있다</a:t>
                </a:r>
                <a:r>
                  <a:rPr lang="en-US" altLang="ko-KR" sz="1600" dirty="0" smtClean="0">
                    <a:sym typeface="Wingdings" panose="05000000000000000000" pitchFamily="2" charset="2"/>
                  </a:rPr>
                  <a:t>.</a:t>
                </a:r>
                <a:br>
                  <a:rPr lang="en-US" altLang="ko-KR" sz="1600" dirty="0" smtClean="0">
                    <a:sym typeface="Wingdings" panose="05000000000000000000" pitchFamily="2" charset="2"/>
                  </a:rPr>
                </a:br>
                <a:r>
                  <a:rPr lang="ko-KR" altLang="en-US" sz="1600" dirty="0" smtClean="0">
                    <a:sym typeface="Wingdings" panose="05000000000000000000" pitchFamily="2" charset="2"/>
                  </a:rPr>
                  <a:t>이외에도 </a:t>
                </a:r>
                <a:r>
                  <a:rPr lang="en-US" altLang="ko-KR" sz="1600" dirty="0" smtClean="0">
                    <a:sym typeface="Wingdings" panose="05000000000000000000" pitchFamily="2" charset="2"/>
                  </a:rPr>
                  <a:t>ASIC </a:t>
                </a:r>
                <a:r>
                  <a:rPr lang="ko-KR" altLang="en-US" sz="1600" dirty="0" smtClean="0">
                    <a:sym typeface="Wingdings" panose="05000000000000000000" pitchFamily="2" charset="2"/>
                  </a:rPr>
                  <a:t>저항성 등과 같은 필요 컴퓨팅 파워에 영향을 미치는 요소 등을 고려하는 수치를 찾아보고 </a:t>
                </a:r>
                <a:r>
                  <a:rPr lang="en-US" altLang="ko-KR" sz="1600" dirty="0" smtClean="0">
                    <a:sym typeface="Wingdings" panose="05000000000000000000" pitchFamily="2" charset="2"/>
                  </a:rPr>
                  <a:t/>
                </a:r>
                <a:br>
                  <a:rPr lang="en-US" altLang="ko-KR" sz="1600" dirty="0" smtClean="0">
                    <a:sym typeface="Wingdings" panose="05000000000000000000" pitchFamily="2" charset="2"/>
                  </a:rPr>
                </a:br>
                <a:r>
                  <a:rPr lang="ko-KR" altLang="en-US" sz="1600" dirty="0" smtClean="0">
                    <a:sym typeface="Wingdings" panose="05000000000000000000" pitchFamily="2" charset="2"/>
                  </a:rPr>
                  <a:t>실험에 포함해 본다</a:t>
                </a:r>
                <a:r>
                  <a:rPr lang="en-US" altLang="ko-KR" sz="1600" dirty="0" smtClean="0">
                    <a:sym typeface="Wingdings" panose="05000000000000000000" pitchFamily="2" charset="2"/>
                  </a:rPr>
                  <a:t>.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ko-KR" altLang="en-US" sz="1600" dirty="0" smtClean="0">
                    <a:sym typeface="Wingdings" panose="05000000000000000000" pitchFamily="2" charset="2"/>
                  </a:rPr>
                  <a:t>분당 채굴량의 경우 가격에 </a:t>
                </a:r>
                <a:r>
                  <a:rPr lang="en-US" altLang="ko-KR" sz="1600" dirty="0" smtClean="0">
                    <a:sym typeface="Wingdings" panose="05000000000000000000" pitchFamily="2" charset="2"/>
                  </a:rPr>
                  <a:t>(-)</a:t>
                </a:r>
                <a:r>
                  <a:rPr lang="ko-KR" altLang="en-US" sz="1600" dirty="0" smtClean="0">
                    <a:sym typeface="Wingdings" panose="05000000000000000000" pitchFamily="2" charset="2"/>
                  </a:rPr>
                  <a:t>영향을 미친다</a:t>
                </a:r>
                <a:r>
                  <a:rPr lang="en-US" altLang="ko-KR" sz="1600" dirty="0" smtClean="0">
                    <a:sym typeface="Wingdings" panose="05000000000000000000" pitchFamily="2" charset="2"/>
                  </a:rPr>
                  <a:t>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600" i="1" dirty="0">
                            <a:latin typeface="Cambria Math" panose="02040503050406030204" pitchFamily="18" charset="0"/>
                          </a:rPr>
                          <m:t>채</m:t>
                        </m:r>
                        <m:r>
                          <a:rPr lang="ko-KR" altLang="en-US" sz="1600" i="1" dirty="0" smtClean="0">
                            <a:latin typeface="Cambria Math" panose="02040503050406030204" pitchFamily="18" charset="0"/>
                          </a:rPr>
                          <m:t>굴</m:t>
                        </m:r>
                        <m:r>
                          <a:rPr lang="ko-KR" altLang="en-US" sz="1600" i="1" dirty="0">
                            <a:latin typeface="Cambria Math" panose="02040503050406030204" pitchFamily="18" charset="0"/>
                          </a:rPr>
                          <m:t>된</m:t>
                        </m:r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600" i="1" dirty="0">
                            <a:latin typeface="Cambria Math" panose="02040503050406030204" pitchFamily="18" charset="0"/>
                          </a:rPr>
                          <m:t>코</m:t>
                        </m:r>
                        <m:r>
                          <a:rPr lang="ko-KR" altLang="en-US" sz="1600" i="1" dirty="0" smtClean="0">
                            <a:latin typeface="Cambria Math" panose="02040503050406030204" pitchFamily="18" charset="0"/>
                          </a:rPr>
                          <m:t>인</m:t>
                        </m:r>
                        <m:r>
                          <a:rPr lang="ko-KR" altLang="en-US" sz="1600" i="1" dirty="0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600" i="1" dirty="0">
                            <a:latin typeface="Cambria Math" panose="02040503050406030204" pitchFamily="18" charset="0"/>
                          </a:rPr>
                          <m:t>양</m:t>
                        </m:r>
                      </m:num>
                      <m:den>
                        <m:r>
                          <a:rPr lang="ko-KR" altLang="en-US" sz="1600" i="1" dirty="0">
                            <a:latin typeface="Cambria Math" panose="02040503050406030204" pitchFamily="18" charset="0"/>
                          </a:rPr>
                          <m:t>남</m:t>
                        </m:r>
                        <m:r>
                          <a:rPr lang="ko-KR" altLang="en-US" sz="1600" i="1" dirty="0" smtClean="0">
                            <a:latin typeface="Cambria Math" panose="02040503050406030204" pitchFamily="18" charset="0"/>
                          </a:rPr>
                          <m:t>은</m:t>
                        </m:r>
                        <m:r>
                          <a:rPr lang="ko-KR" altLang="en-US" sz="1600" i="1" dirty="0">
                            <a:latin typeface="Cambria Math" panose="02040503050406030204" pitchFamily="18" charset="0"/>
                          </a:rPr>
                          <m:t>코</m:t>
                        </m:r>
                        <m:r>
                          <a:rPr lang="ko-KR" altLang="en-US" sz="1600" i="1" dirty="0" smtClean="0">
                            <a:latin typeface="Cambria Math" panose="02040503050406030204" pitchFamily="18" charset="0"/>
                          </a:rPr>
                          <m:t>인</m:t>
                        </m:r>
                        <m:r>
                          <a:rPr lang="ko-KR" altLang="en-US" sz="1600" i="1" dirty="0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1600" i="1" dirty="0">
                            <a:latin typeface="Cambria Math" panose="02040503050406030204" pitchFamily="18" charset="0"/>
                          </a:rPr>
                          <m:t>양</m:t>
                        </m:r>
                      </m:den>
                    </m:f>
                    <m:r>
                      <a:rPr lang="en-US" altLang="ko-KR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600" i="1" dirty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1600" dirty="0" smtClean="0"/>
                  <a:t> </a:t>
                </a:r>
                <a:r>
                  <a:rPr lang="ko-KR" altLang="en-US" sz="1600" dirty="0" smtClean="0"/>
                  <a:t>경우 중요한 요인이 아니었다</a:t>
                </a:r>
                <a:r>
                  <a:rPr lang="en-US" altLang="ko-KR" sz="1600" dirty="0" smtClean="0"/>
                  <a:t>.</a:t>
                </a:r>
                <a:br>
                  <a:rPr lang="en-US" altLang="ko-KR" sz="1600" dirty="0" smtClean="0"/>
                </a:br>
                <a:r>
                  <a:rPr lang="ko-KR" altLang="en-US" sz="1600" dirty="0" smtClean="0"/>
                  <a:t>코인의 희소성에 영향을 미치는 다른 요인들을 생각해 본다</a:t>
                </a:r>
                <a:r>
                  <a:rPr lang="en-US" altLang="ko-KR" sz="1600" dirty="0" smtClean="0"/>
                  <a:t>.</a:t>
                </a:r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ko-KR" altLang="en-US" sz="1600" dirty="0" smtClean="0"/>
                  <a:t>알고리즘은 가격에 영향을 미친다</a:t>
                </a:r>
                <a:r>
                  <a:rPr lang="en-US" altLang="ko-KR" sz="1600" dirty="0" smtClean="0"/>
                  <a:t>.</a:t>
                </a:r>
                <a:br>
                  <a:rPr lang="en-US" altLang="ko-KR" sz="1600" dirty="0" smtClean="0"/>
                </a:br>
                <a:r>
                  <a:rPr lang="ko-KR" altLang="en-US" sz="1600" dirty="0" smtClean="0"/>
                  <a:t>현재 더 다양한 해시 알고리즘이 </a:t>
                </a:r>
                <a:r>
                  <a:rPr lang="ko-KR" altLang="en-US" sz="1600" dirty="0" err="1" smtClean="0"/>
                  <a:t>암호화폐</a:t>
                </a:r>
                <a:r>
                  <a:rPr lang="ko-KR" altLang="en-US" sz="1600" dirty="0" smtClean="0"/>
                  <a:t> 알고리즘으로 사용되고 있다</a:t>
                </a:r>
                <a:r>
                  <a:rPr lang="en-US" altLang="ko-KR" sz="1600" dirty="0" smtClean="0"/>
                  <a:t>. </a:t>
                </a:r>
                <a:br>
                  <a:rPr lang="en-US" altLang="ko-KR" sz="1600" dirty="0" smtClean="0"/>
                </a:br>
                <a:r>
                  <a:rPr lang="en-US" altLang="ko-KR" sz="1600" dirty="0" smtClean="0"/>
                  <a:t>SHA256, </a:t>
                </a:r>
                <a:r>
                  <a:rPr lang="en-US" altLang="ko-KR" sz="1600" dirty="0" err="1" smtClean="0"/>
                  <a:t>Ethash</a:t>
                </a:r>
                <a:r>
                  <a:rPr lang="en-US" altLang="ko-KR" sz="1600" dirty="0" smtClean="0"/>
                  <a:t>, </a:t>
                </a:r>
                <a:r>
                  <a:rPr lang="en-US" altLang="ko-KR" sz="1600" dirty="0" err="1" smtClean="0"/>
                  <a:t>Scrypt</a:t>
                </a:r>
                <a:r>
                  <a:rPr lang="en-US" altLang="ko-KR" sz="1600" dirty="0" smtClean="0"/>
                  <a:t>, </a:t>
                </a:r>
                <a:r>
                  <a:rPr lang="en-US" altLang="ko-KR" sz="1600" dirty="0" err="1" smtClean="0"/>
                  <a:t>Equihash</a:t>
                </a:r>
                <a:r>
                  <a:rPr lang="en-US" altLang="ko-KR" sz="1600" dirty="0" smtClean="0"/>
                  <a:t>, </a:t>
                </a:r>
                <a:r>
                  <a:rPr lang="en-US" altLang="ko-KR" sz="1600" dirty="0" err="1" smtClean="0"/>
                  <a:t>Cryptonight</a:t>
                </a:r>
                <a:r>
                  <a:rPr lang="en-US" altLang="ko-KR" sz="1600" dirty="0" smtClean="0"/>
                  <a:t>, X11. </a:t>
                </a:r>
                <a:r>
                  <a:rPr lang="ko-KR" altLang="en-US" sz="1600" dirty="0" smtClean="0"/>
                  <a:t>각 해시들의 성능</a:t>
                </a:r>
                <a:r>
                  <a:rPr lang="en-US" altLang="ko-KR" sz="1600" dirty="0"/>
                  <a:t> </a:t>
                </a:r>
                <a:r>
                  <a:rPr lang="en-US" altLang="ko-KR" sz="1600" dirty="0" smtClean="0"/>
                  <a:t>(</a:t>
                </a:r>
                <a:r>
                  <a:rPr lang="ko-KR" altLang="en-US" sz="1600" dirty="0" smtClean="0"/>
                  <a:t>안전성 및</a:t>
                </a:r>
                <a:r>
                  <a:rPr lang="en-US" altLang="ko-KR" sz="1600" dirty="0"/>
                  <a:t> </a:t>
                </a:r>
                <a:r>
                  <a:rPr lang="ko-KR" altLang="en-US" sz="1600" dirty="0" smtClean="0"/>
                  <a:t>속도</a:t>
                </a:r>
                <a:r>
                  <a:rPr lang="en-US" altLang="ko-KR" sz="1600" dirty="0" smtClean="0"/>
                  <a:t>) </a:t>
                </a:r>
                <a:r>
                  <a:rPr lang="ko-KR" altLang="en-US" sz="1600" dirty="0" smtClean="0"/>
                  <a:t>을 수치화하여 </a:t>
                </a:r>
                <a:r>
                  <a:rPr lang="en-US" altLang="ko-KR" sz="1600" dirty="0" smtClean="0"/>
                  <a:t/>
                </a:r>
                <a:br>
                  <a:rPr lang="en-US" altLang="ko-KR" sz="1600" dirty="0" smtClean="0"/>
                </a:br>
                <a:r>
                  <a:rPr lang="ko-KR" altLang="en-US" sz="1600" dirty="0" smtClean="0"/>
                  <a:t>가격과의 관련성을 찾을 수 있을지 생각해 본다</a:t>
                </a:r>
                <a:r>
                  <a:rPr lang="en-US" altLang="ko-KR" sz="1600" dirty="0" smtClean="0"/>
                  <a:t>.</a:t>
                </a:r>
              </a:p>
              <a:p>
                <a:r>
                  <a:rPr lang="ko-KR" altLang="en-US" sz="1600" dirty="0" smtClean="0"/>
                  <a:t>비트코인</a:t>
                </a:r>
                <a:r>
                  <a:rPr lang="en-US" altLang="ko-KR" sz="1600" dirty="0" smtClean="0"/>
                  <a:t>, </a:t>
                </a:r>
                <a:r>
                  <a:rPr lang="ko-KR" altLang="en-US" sz="1600" dirty="0" err="1" smtClean="0"/>
                  <a:t>이더리움과</a:t>
                </a:r>
                <a:r>
                  <a:rPr lang="ko-KR" altLang="en-US" sz="1600" dirty="0" smtClean="0"/>
                  <a:t> 같은 거대한 규모의 화폐와 그 외 작은 규모의 화폐들이 동일한 영향을 받을 것 같지 않다는 예상</a:t>
                </a:r>
                <a:endParaRPr lang="en-US" altLang="ko-KR" sz="1600" dirty="0" smtClean="0"/>
              </a:p>
              <a:p>
                <a:pPr>
                  <a:buFont typeface="Wingdings" panose="05000000000000000000" pitchFamily="2" charset="2"/>
                  <a:buChar char="à"/>
                </a:pPr>
                <a:r>
                  <a:rPr lang="ko-KR" altLang="en-US" sz="1600" dirty="0" smtClean="0">
                    <a:sym typeface="Wingdings" panose="05000000000000000000" pitchFamily="2" charset="2"/>
                  </a:rPr>
                  <a:t>본 논문에서 화폐의 나이가 가격 형성에 영향을 미치지 않았다</a:t>
                </a:r>
                <a:r>
                  <a:rPr lang="en-US" altLang="ko-KR" sz="1600" dirty="0" smtClean="0">
                    <a:sym typeface="Wingdings" panose="05000000000000000000" pitchFamily="2" charset="2"/>
                  </a:rPr>
                  <a:t>. </a:t>
                </a:r>
                <a:r>
                  <a:rPr lang="ko-KR" altLang="en-US" sz="1600" dirty="0" smtClean="0">
                    <a:sym typeface="Wingdings" panose="05000000000000000000" pitchFamily="2" charset="2"/>
                  </a:rPr>
                  <a:t>하지만 네트워크 참여자 혹은 거래량과 같은 </a:t>
                </a:r>
                <a:r>
                  <a:rPr lang="en-US" altLang="ko-KR" sz="1600" dirty="0" smtClean="0">
                    <a:sym typeface="Wingdings" panose="05000000000000000000" pitchFamily="2" charset="2"/>
                  </a:rPr>
                  <a:t/>
                </a:r>
                <a:br>
                  <a:rPr lang="en-US" altLang="ko-KR" sz="1600" dirty="0" smtClean="0">
                    <a:sym typeface="Wingdings" panose="05000000000000000000" pitchFamily="2" charset="2"/>
                  </a:rPr>
                </a:br>
                <a:r>
                  <a:rPr lang="ko-KR" altLang="en-US" sz="1600" dirty="0" smtClean="0">
                    <a:sym typeface="Wingdings" panose="05000000000000000000" pitchFamily="2" charset="2"/>
                  </a:rPr>
                  <a:t>규모를 요인으로 추가하여 실험해본다</a:t>
                </a:r>
                <a:r>
                  <a:rPr lang="en-US" altLang="ko-KR" sz="1600" dirty="0" smtClean="0">
                    <a:sym typeface="Wingdings" panose="05000000000000000000" pitchFamily="2" charset="2"/>
                  </a:rPr>
                  <a:t>.</a:t>
                </a:r>
                <a:endParaRPr lang="en-US" altLang="ko-KR" sz="1600" dirty="0" smtClean="0"/>
              </a:p>
              <a:p>
                <a:r>
                  <a:rPr lang="en-US" altLang="ko-KR" sz="1600" dirty="0" smtClean="0">
                    <a:sym typeface="Wingdings" panose="05000000000000000000" pitchFamily="2" charset="2"/>
                  </a:rPr>
                  <a:t>2017</a:t>
                </a:r>
                <a:r>
                  <a:rPr lang="ko-KR" altLang="en-US" sz="1600" dirty="0" smtClean="0">
                    <a:sym typeface="Wingdings" panose="05000000000000000000" pitchFamily="2" charset="2"/>
                  </a:rPr>
                  <a:t>년 논문으로 현재 더 다양한 관점에서 연구가 진행되었을 것이다</a:t>
                </a:r>
                <a:endParaRPr lang="en-US" altLang="ko-KR" sz="1600" dirty="0" smtClean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ko-KR" sz="1600" dirty="0" smtClean="0">
                    <a:sym typeface="Wingdings" panose="05000000000000000000" pitchFamily="2" charset="2"/>
                  </a:rPr>
                  <a:t> </a:t>
                </a:r>
                <a:r>
                  <a:rPr lang="ko-KR" altLang="en-US" sz="1600" dirty="0" smtClean="0">
                    <a:sym typeface="Wingdings" panose="05000000000000000000" pitchFamily="2" charset="2"/>
                  </a:rPr>
                  <a:t>최신 논문 중에서도 </a:t>
                </a:r>
                <a:r>
                  <a:rPr lang="ko-KR" altLang="en-US" sz="1600" dirty="0" err="1" smtClean="0">
                    <a:sym typeface="Wingdings" panose="05000000000000000000" pitchFamily="2" charset="2"/>
                  </a:rPr>
                  <a:t>블록체인</a:t>
                </a:r>
                <a:r>
                  <a:rPr lang="ko-KR" altLang="en-US" sz="1600" dirty="0" smtClean="0">
                    <a:sym typeface="Wingdings" panose="05000000000000000000" pitchFamily="2" charset="2"/>
                  </a:rPr>
                  <a:t> 플랫폼의 성능에 따른 가격 결정 요인을 찾아본다</a:t>
                </a:r>
                <a:r>
                  <a:rPr lang="en-US" altLang="ko-KR" sz="1600" dirty="0" smtClean="0">
                    <a:sym typeface="Wingdings" panose="05000000000000000000" pitchFamily="2" charset="2"/>
                  </a:rPr>
                  <a:t>.</a:t>
                </a:r>
              </a:p>
            </p:txBody>
          </p:sp>
        </mc:Choice>
        <mc:Fallback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4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332</Words>
  <Application>Microsoft Office PowerPoint</Application>
  <PresentationFormat>와이드스크린</PresentationFormat>
  <Paragraphs>65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Agency FB</vt:lpstr>
      <vt:lpstr>Arial</vt:lpstr>
      <vt:lpstr>Cambria Math</vt:lpstr>
      <vt:lpstr>Wingdings</vt:lpstr>
      <vt:lpstr>Office 테마</vt:lpstr>
      <vt:lpstr>암호 화폐 가치 결정 요인</vt:lpstr>
      <vt:lpstr>관련 연구</vt:lpstr>
      <vt:lpstr>변수</vt:lpstr>
      <vt:lpstr>가설</vt:lpstr>
      <vt:lpstr>모델</vt:lpstr>
      <vt:lpstr>결론 및 해석</vt:lpstr>
      <vt:lpstr>향후 계획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암호 화폐 가치 결정 요인</dc:title>
  <dc:creator>user</dc:creator>
  <cp:lastModifiedBy>user</cp:lastModifiedBy>
  <cp:revision>17</cp:revision>
  <dcterms:created xsi:type="dcterms:W3CDTF">2020-05-11T04:20:21Z</dcterms:created>
  <dcterms:modified xsi:type="dcterms:W3CDTF">2020-05-11T08:29:51Z</dcterms:modified>
</cp:coreProperties>
</file>