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9" r:id="rId4"/>
    <p:sldId id="257" r:id="rId5"/>
    <p:sldId id="265" r:id="rId6"/>
    <p:sldId id="267" r:id="rId7"/>
    <p:sldId id="266" r:id="rId8"/>
    <p:sldId id="263" r:id="rId9"/>
    <p:sldId id="268" r:id="rId10"/>
    <p:sldId id="264" r:id="rId11"/>
  </p:sldIdLst>
  <p:sldSz cx="9144000" cy="6858000" type="screen4x3"/>
  <p:notesSz cx="6858000" cy="9144000"/>
  <p:embeddedFontLst>
    <p:embeddedFont>
      <p:font typeface="나눔스퀘어라운드 ExtraBold" charset="-127"/>
      <p:bold r:id="rId13"/>
    </p:embeddedFont>
    <p:embeddedFont>
      <p:font typeface="맑은 고딕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777777"/>
    <a:srgbClr val="C4D4E2"/>
    <a:srgbClr val="E0E8F0"/>
    <a:srgbClr val="C1E3E5"/>
    <a:srgbClr val="A3D1FF"/>
    <a:srgbClr val="89C4FF"/>
    <a:srgbClr val="D2C5F1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33" autoAdjust="0"/>
  </p:normalViewPr>
  <p:slideViewPr>
    <p:cSldViewPr showGuides="1"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786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90311-0366-4959-B69A-64B45A1E4092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1E62A-9020-4AF1-B93C-3E57A2DE57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49961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1E62A-9020-4AF1-B93C-3E57A2DE5754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884606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1E62A-9020-4AF1-B93C-3E57A2DE575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0072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1E62A-9020-4AF1-B93C-3E57A2DE575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0072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1E62A-9020-4AF1-B93C-3E57A2DE575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37299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1E62A-9020-4AF1-B93C-3E57A2DE575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57988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21E62A-9020-4AF1-B93C-3E57A2DE575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16738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4D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수동 입력 7"/>
          <p:cNvSpPr/>
          <p:nvPr userDrawn="1"/>
        </p:nvSpPr>
        <p:spPr>
          <a:xfrm>
            <a:off x="0" y="2276872"/>
            <a:ext cx="9144000" cy="4581128"/>
          </a:xfrm>
          <a:prstGeom prst="flowChartManualInput">
            <a:avLst/>
          </a:prstGeom>
          <a:solidFill>
            <a:srgbClr val="C1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2803612" y="1679711"/>
            <a:ext cx="3536776" cy="3498577"/>
            <a:chOff x="2879812" y="1454885"/>
            <a:chExt cx="3536776" cy="3498577"/>
          </a:xfrm>
        </p:grpSpPr>
        <p:sp>
          <p:nvSpPr>
            <p:cNvPr id="10" name="타원 9"/>
            <p:cNvSpPr/>
            <p:nvPr/>
          </p:nvSpPr>
          <p:spPr>
            <a:xfrm>
              <a:off x="2879812" y="1454885"/>
              <a:ext cx="3384376" cy="3384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3032212" y="1569086"/>
              <a:ext cx="3384376" cy="3384376"/>
            </a:xfrm>
            <a:prstGeom prst="ellipse">
              <a:avLst/>
            </a:prstGeom>
            <a:noFill/>
            <a:ln>
              <a:solidFill>
                <a:srgbClr val="C4D4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자유형 11"/>
          <p:cNvSpPr/>
          <p:nvPr userDrawn="1"/>
        </p:nvSpPr>
        <p:spPr>
          <a:xfrm>
            <a:off x="564777" y="4886636"/>
            <a:ext cx="1990999" cy="1415552"/>
          </a:xfrm>
          <a:custGeom>
            <a:avLst/>
            <a:gdLst>
              <a:gd name="connsiteX0" fmla="*/ 0 w 3818965"/>
              <a:gd name="connsiteY0" fmla="*/ 0 h 2008094"/>
              <a:gd name="connsiteX1" fmla="*/ 0 w 3818965"/>
              <a:gd name="connsiteY1" fmla="*/ 2008094 h 2008094"/>
              <a:gd name="connsiteX2" fmla="*/ 3818965 w 3818965"/>
              <a:gd name="connsiteY2" fmla="*/ 2008094 h 200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8965" h="2008094">
                <a:moveTo>
                  <a:pt x="0" y="0"/>
                </a:moveTo>
                <a:lnTo>
                  <a:pt x="0" y="2008094"/>
                </a:lnTo>
                <a:lnTo>
                  <a:pt x="3818965" y="2008094"/>
                </a:lnTo>
              </a:path>
            </a:pathLst>
          </a:custGeom>
          <a:ln w="190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 userDrawn="1"/>
        </p:nvSpPr>
        <p:spPr>
          <a:xfrm rot="10800000">
            <a:off x="6516216" y="548680"/>
            <a:ext cx="1990999" cy="1415552"/>
          </a:xfrm>
          <a:custGeom>
            <a:avLst/>
            <a:gdLst>
              <a:gd name="connsiteX0" fmla="*/ 0 w 3818965"/>
              <a:gd name="connsiteY0" fmla="*/ 0 h 2008094"/>
              <a:gd name="connsiteX1" fmla="*/ 0 w 3818965"/>
              <a:gd name="connsiteY1" fmla="*/ 2008094 h 2008094"/>
              <a:gd name="connsiteX2" fmla="*/ 3818965 w 3818965"/>
              <a:gd name="connsiteY2" fmla="*/ 2008094 h 200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8965" h="2008094">
                <a:moveTo>
                  <a:pt x="0" y="0"/>
                </a:moveTo>
                <a:lnTo>
                  <a:pt x="0" y="2008094"/>
                </a:lnTo>
                <a:lnTo>
                  <a:pt x="3818965" y="2008094"/>
                </a:lnTo>
              </a:path>
            </a:pathLst>
          </a:custGeom>
          <a:ln w="19050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7919748" y="6237312"/>
            <a:ext cx="68093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3926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508975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0138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79797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4D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수동 입력 7"/>
          <p:cNvSpPr/>
          <p:nvPr userDrawn="1"/>
        </p:nvSpPr>
        <p:spPr>
          <a:xfrm>
            <a:off x="0" y="2276872"/>
            <a:ext cx="9144000" cy="4581128"/>
          </a:xfrm>
          <a:prstGeom prst="flowChartManualInput">
            <a:avLst/>
          </a:prstGeom>
          <a:solidFill>
            <a:srgbClr val="C1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359532" y="330573"/>
            <a:ext cx="8424936" cy="6196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E0E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809582" y="1196752"/>
            <a:ext cx="7524836" cy="0"/>
          </a:xfrm>
          <a:prstGeom prst="line">
            <a:avLst/>
          </a:prstGeom>
          <a:ln w="19050">
            <a:solidFill>
              <a:srgbClr val="C4D4E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/>
          <p:cNvGrpSpPr/>
          <p:nvPr userDrawn="1"/>
        </p:nvGrpSpPr>
        <p:grpSpPr>
          <a:xfrm>
            <a:off x="741268" y="980728"/>
            <a:ext cx="419439" cy="390748"/>
            <a:chOff x="2879812" y="1182601"/>
            <a:chExt cx="3925161" cy="3656660"/>
          </a:xfrm>
        </p:grpSpPr>
        <p:sp>
          <p:nvSpPr>
            <p:cNvPr id="23" name="타원 22"/>
            <p:cNvSpPr/>
            <p:nvPr/>
          </p:nvSpPr>
          <p:spPr>
            <a:xfrm>
              <a:off x="2879812" y="1454885"/>
              <a:ext cx="3384376" cy="3384376"/>
            </a:xfrm>
            <a:prstGeom prst="ellipse">
              <a:avLst/>
            </a:prstGeom>
            <a:solidFill>
              <a:srgbClr val="E0E8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3420599" y="1182601"/>
              <a:ext cx="3384374" cy="3384367"/>
            </a:xfrm>
            <a:prstGeom prst="ellipse">
              <a:avLst/>
            </a:prstGeom>
            <a:noFill/>
            <a:ln w="12700">
              <a:solidFill>
                <a:srgbClr val="C4D4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402950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4D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순서도: 수동 입력 7"/>
          <p:cNvSpPr/>
          <p:nvPr userDrawn="1"/>
        </p:nvSpPr>
        <p:spPr>
          <a:xfrm>
            <a:off x="0" y="2276872"/>
            <a:ext cx="9144000" cy="4581128"/>
          </a:xfrm>
          <a:prstGeom prst="flowChartManualInput">
            <a:avLst/>
          </a:prstGeom>
          <a:solidFill>
            <a:srgbClr val="C1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 userDrawn="1"/>
        </p:nvSpPr>
        <p:spPr>
          <a:xfrm>
            <a:off x="1817694" y="2574572"/>
            <a:ext cx="5508612" cy="79208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E0E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34448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94615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4010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31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8633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4D4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순서도: 수동 입력 7"/>
          <p:cNvSpPr/>
          <p:nvPr userDrawn="1"/>
        </p:nvSpPr>
        <p:spPr>
          <a:xfrm>
            <a:off x="0" y="2276872"/>
            <a:ext cx="9144000" cy="4581128"/>
          </a:xfrm>
          <a:prstGeom prst="flowChartManualInput">
            <a:avLst/>
          </a:prstGeom>
          <a:solidFill>
            <a:srgbClr val="C1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 userDrawn="1"/>
        </p:nvSpPr>
        <p:spPr>
          <a:xfrm>
            <a:off x="359532" y="330573"/>
            <a:ext cx="8424936" cy="61968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rgbClr val="E0E8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6356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5033-E309-4E9B-9A2E-8F7F06767637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A9D8F-AA39-41D4-91D0-34121ED235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221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45033-E309-4E9B-9A2E-8F7F06767637}" type="datetimeFigureOut">
              <a:rPr lang="ko-KR" altLang="en-US" smtClean="0"/>
              <a:pPr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A9D8F-AA39-41D4-91D0-34121ED235C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3650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ews.naver.com/main/read.nhn?mode=LPOD&amp;mid=tvh&amp;oid=052&amp;aid=000077712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rms.naver.com/entry.nhn?docId=2446637&amp;cid=51638&amp;categoryId=51638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361572" y="2459504"/>
            <a:ext cx="24208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15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지문인식을</a:t>
            </a:r>
            <a:endParaRPr lang="en-US" altLang="ko-KR" sz="4000" spc="-150" dirty="0">
              <a:solidFill>
                <a:schemeClr val="bg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4000" spc="-15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통한</a:t>
            </a:r>
            <a:endParaRPr lang="en-US" altLang="ko-KR" sz="4000" spc="-150" dirty="0">
              <a:solidFill>
                <a:schemeClr val="bg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/>
            <a:r>
              <a:rPr lang="ko-KR" altLang="en-US" sz="4000" spc="-15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창문 보안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76256" y="4869160"/>
            <a:ext cx="16922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1971011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변서연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1971110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이은서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1971140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한지수 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306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4937" y="2636912"/>
            <a:ext cx="26741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spc="-150" dirty="0">
                <a:solidFill>
                  <a:schemeClr val="bg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감사합니다 </a:t>
            </a:r>
            <a:r>
              <a:rPr lang="en-US" altLang="ko-KR" sz="4000" spc="-150" dirty="0">
                <a:solidFill>
                  <a:schemeClr val="bg1">
                    <a:lumMod val="7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!</a:t>
            </a:r>
            <a:endParaRPr lang="ko-KR" altLang="en-US" sz="4000" spc="-150" dirty="0">
              <a:solidFill>
                <a:schemeClr val="bg1">
                  <a:lumMod val="7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467444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98773" y="573120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목 차</a:t>
            </a:r>
          </a:p>
        </p:txBody>
      </p:sp>
      <p:grpSp>
        <p:nvGrpSpPr>
          <p:cNvPr id="22" name="그룹 21"/>
          <p:cNvGrpSpPr/>
          <p:nvPr/>
        </p:nvGrpSpPr>
        <p:grpSpPr>
          <a:xfrm>
            <a:off x="683568" y="1657778"/>
            <a:ext cx="7776864" cy="3966270"/>
            <a:chOff x="1419071" y="1874566"/>
            <a:chExt cx="2406070" cy="966676"/>
          </a:xfrm>
        </p:grpSpPr>
        <p:cxnSp>
          <p:nvCxnSpPr>
            <p:cNvPr id="9" name="직선 연결선 8"/>
            <p:cNvCxnSpPr>
              <a:cxnSpLocks/>
            </p:cNvCxnSpPr>
            <p:nvPr/>
          </p:nvCxnSpPr>
          <p:spPr>
            <a:xfrm>
              <a:off x="1419071" y="2121885"/>
              <a:ext cx="2272399" cy="0"/>
            </a:xfrm>
            <a:prstGeom prst="line">
              <a:avLst/>
            </a:prstGeom>
            <a:ln w="19050">
              <a:solidFill>
                <a:srgbClr val="C1E3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552742" y="1874566"/>
              <a:ext cx="1996654" cy="308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지문인식을 통한 창문보안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19071" y="2185022"/>
              <a:ext cx="2406070" cy="656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563" indent="-182563">
                <a:lnSpc>
                  <a:spcPts val="2000"/>
                </a:lnSpc>
                <a:buFont typeface="Wingdings" panose="05000000000000000000" pitchFamily="2" charset="2"/>
                <a:buChar char="§"/>
              </a:pPr>
              <a:r>
                <a:rPr lang="ko-KR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이 주제를 선정하게 된 이유</a:t>
              </a:r>
              <a:endPara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>
                <a:lnSpc>
                  <a:spcPts val="2000"/>
                </a:lnSpc>
              </a:pPr>
              <a:endPara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marL="182563" indent="-182563">
                <a:lnSpc>
                  <a:spcPts val="2000"/>
                </a:lnSpc>
                <a:buFont typeface="Wingdings" panose="05000000000000000000" pitchFamily="2" charset="2"/>
                <a:buChar char="§"/>
              </a:pPr>
              <a:r>
                <a:rPr lang="ko-KR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지문인식 </a:t>
              </a:r>
              <a:r>
                <a:rPr lang="ko-KR" altLang="en-US" sz="2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보안시스템이란</a:t>
              </a:r>
              <a:r>
                <a: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?</a:t>
              </a:r>
            </a:p>
            <a:p>
              <a:pPr>
                <a:lnSpc>
                  <a:spcPts val="2000"/>
                </a:lnSpc>
              </a:pPr>
              <a:endPara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marL="182563" indent="-182563">
                <a:lnSpc>
                  <a:spcPts val="2000"/>
                </a:lnSpc>
                <a:buFont typeface="Wingdings" panose="05000000000000000000" pitchFamily="2" charset="2"/>
                <a:buChar char="§"/>
              </a:pPr>
              <a:r>
                <a:rPr lang="ko-KR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창문보안에 지문인식보안시스템을 적용했을 때 </a:t>
              </a:r>
              <a:endPara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>
                <a:lnSpc>
                  <a:spcPts val="2000"/>
                </a:lnSpc>
              </a:pPr>
              <a:r>
                <a: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 </a:t>
              </a:r>
            </a:p>
            <a:p>
              <a:pPr>
                <a:lnSpc>
                  <a:spcPts val="2000"/>
                </a:lnSpc>
              </a:pPr>
              <a:r>
                <a: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  </a:t>
              </a:r>
              <a:r>
                <a:rPr lang="ko-KR" altLang="en-US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기대되는 효과</a:t>
              </a:r>
              <a:endPara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>
                <a:lnSpc>
                  <a:spcPts val="2000"/>
                </a:lnSpc>
              </a:pPr>
              <a:endPara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marL="182563" indent="-182563">
                <a:lnSpc>
                  <a:spcPts val="2000"/>
                </a:lnSpc>
                <a:buFont typeface="Wingdings" panose="05000000000000000000" pitchFamily="2" charset="2"/>
                <a:buChar char="§"/>
              </a:pPr>
              <a:r>
                <a:rPr lang="en-US" altLang="ko-KR" sz="2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 Q&amp;A</a:t>
              </a:r>
            </a:p>
            <a:p>
              <a:pPr>
                <a:lnSpc>
                  <a:spcPts val="2000"/>
                </a:lnSpc>
              </a:pPr>
              <a:endParaRPr lang="ko-KR" alt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52323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8773" y="573120"/>
            <a:ext cx="4825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 주제를 선정하게 된 이유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67A476F-B1B5-47B4-91F1-CB7A70DCDDE0}"/>
              </a:ext>
            </a:extLst>
          </p:cNvPr>
          <p:cNvSpPr txBox="1"/>
          <p:nvPr/>
        </p:nvSpPr>
        <p:spPr>
          <a:xfrm>
            <a:off x="323528" y="3212976"/>
            <a:ext cx="84402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</a:t>
            </a:r>
            <a:r>
              <a:rPr lang="ko-KR" altLang="en-US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창문을 통한 범죄증가</a:t>
            </a:r>
            <a:r>
              <a:rPr lang="en-US" altLang="ko-KR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</a:t>
            </a:r>
            <a:endParaRPr lang="ko-KR" altLang="en-US" sz="60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8773" y="573120"/>
            <a:ext cx="4825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 주제를 선정하게 된 이유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971600" y="1581378"/>
            <a:ext cx="6768752" cy="1528624"/>
            <a:chOff x="971601" y="1628800"/>
            <a:chExt cx="6768752" cy="1528624"/>
          </a:xfrm>
        </p:grpSpPr>
        <p:sp>
          <p:nvSpPr>
            <p:cNvPr id="5" name="타원 4"/>
            <p:cNvSpPr/>
            <p:nvPr/>
          </p:nvSpPr>
          <p:spPr>
            <a:xfrm>
              <a:off x="1030327" y="1700808"/>
              <a:ext cx="288032" cy="288032"/>
            </a:xfrm>
            <a:prstGeom prst="ellipse">
              <a:avLst/>
            </a:prstGeom>
            <a:solidFill>
              <a:srgbClr val="C4D4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77777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1</a:t>
              </a:r>
              <a:endParaRPr lang="ko-KR" altLang="en-US" sz="1400" dirty="0">
                <a:solidFill>
                  <a:srgbClr val="77777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71601" y="1628800"/>
              <a:ext cx="6768752" cy="1528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360363">
                <a:lnSpc>
                  <a:spcPts val="2800"/>
                </a:lnSpc>
              </a:pPr>
              <a:r>
                <a:rPr lang="ko-KR" altLang="en-US" dirty="0">
                  <a:solidFill>
                    <a:srgbClr val="77777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전국을 돌며 아파트 저층 빈집만 골라 금품을 털어온 일당 </a:t>
              </a:r>
              <a:r>
                <a:rPr lang="en-US" altLang="ko-KR" dirty="0">
                  <a:solidFill>
                    <a:srgbClr val="77777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4</a:t>
              </a:r>
              <a:r>
                <a:rPr lang="ko-KR" altLang="en-US" dirty="0">
                  <a:solidFill>
                    <a:srgbClr val="77777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명이 검거됐습니다</a:t>
              </a:r>
              <a:r>
                <a:rPr lang="en-US" altLang="ko-KR" dirty="0">
                  <a:solidFill>
                    <a:srgbClr val="77777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 </a:t>
              </a:r>
              <a:r>
                <a:rPr lang="ko-KR" altLang="en-US" dirty="0">
                  <a:solidFill>
                    <a:srgbClr val="77777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이들이 범행한 집은 모두 </a:t>
              </a:r>
              <a:r>
                <a:rPr lang="en-US" altLang="ko-KR" dirty="0">
                  <a:solidFill>
                    <a:srgbClr val="77777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22</a:t>
              </a:r>
              <a:r>
                <a:rPr lang="ko-KR" altLang="en-US" dirty="0">
                  <a:solidFill>
                    <a:srgbClr val="77777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곳</a:t>
              </a:r>
              <a:r>
                <a:rPr lang="en-US" altLang="ko-KR" dirty="0">
                  <a:solidFill>
                    <a:srgbClr val="77777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, </a:t>
              </a:r>
              <a:r>
                <a:rPr lang="ko-KR" altLang="en-US" dirty="0">
                  <a:solidFill>
                    <a:srgbClr val="77777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훔친 금품만도 </a:t>
              </a:r>
              <a:r>
                <a:rPr lang="en-US" altLang="ko-KR" dirty="0">
                  <a:solidFill>
                    <a:srgbClr val="77777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1</a:t>
              </a:r>
              <a:r>
                <a:rPr lang="ko-KR" altLang="en-US" dirty="0">
                  <a:solidFill>
                    <a:srgbClr val="77777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억 </a:t>
              </a:r>
              <a:r>
                <a:rPr lang="en-US" altLang="ko-KR" dirty="0">
                  <a:solidFill>
                    <a:srgbClr val="77777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6</a:t>
              </a:r>
              <a:r>
                <a:rPr lang="ko-KR" altLang="en-US" dirty="0">
                  <a:solidFill>
                    <a:srgbClr val="77777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천만 원어치나 됐습니다</a:t>
              </a:r>
              <a:r>
                <a:rPr lang="en-US" altLang="ko-KR" dirty="0">
                  <a:solidFill>
                    <a:srgbClr val="77777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 </a:t>
              </a:r>
              <a:r>
                <a:rPr lang="ko-KR" altLang="en-US" dirty="0">
                  <a:solidFill>
                    <a:srgbClr val="77777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열린 창문을 통해 침입해 현금과 귀금속</a:t>
              </a:r>
              <a:r>
                <a:rPr lang="en-US" altLang="ko-KR" dirty="0">
                  <a:solidFill>
                    <a:srgbClr val="77777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, </a:t>
              </a:r>
              <a:r>
                <a:rPr lang="ko-KR" altLang="en-US" dirty="0">
                  <a:solidFill>
                    <a:srgbClr val="77777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명품가방 등 돈이 되는 물건을 닥치는 대로 훔친 </a:t>
              </a:r>
              <a:r>
                <a:rPr lang="ko-KR" altLang="en-US" dirty="0" smtClean="0">
                  <a:solidFill>
                    <a:srgbClr val="77777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것이</a:t>
              </a:r>
              <a:r>
                <a:rPr lang="ko-KR" altLang="en-US" dirty="0" smtClean="0">
                  <a:solidFill>
                    <a:srgbClr val="77777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다</a:t>
              </a:r>
              <a:r>
                <a:rPr lang="en-US" altLang="ko-KR" dirty="0" smtClean="0">
                  <a:solidFill>
                    <a:srgbClr val="77777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</a:t>
              </a:r>
              <a:endParaRPr lang="ko-KR" altLang="en-US" dirty="0">
                <a:solidFill>
                  <a:srgbClr val="77777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969733" y="3276297"/>
            <a:ext cx="6768752" cy="1489190"/>
            <a:chOff x="959549" y="3439706"/>
            <a:chExt cx="6768752" cy="1489190"/>
          </a:xfrm>
        </p:grpSpPr>
        <p:sp>
          <p:nvSpPr>
            <p:cNvPr id="12" name="타원 11"/>
            <p:cNvSpPr/>
            <p:nvPr/>
          </p:nvSpPr>
          <p:spPr>
            <a:xfrm>
              <a:off x="1030327" y="3498056"/>
              <a:ext cx="288032" cy="288032"/>
            </a:xfrm>
            <a:prstGeom prst="ellipse">
              <a:avLst/>
            </a:prstGeom>
            <a:solidFill>
              <a:srgbClr val="C4D4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77777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2</a:t>
              </a:r>
              <a:endParaRPr lang="ko-KR" altLang="en-US" sz="1400" dirty="0">
                <a:solidFill>
                  <a:srgbClr val="77777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59549" y="3439706"/>
              <a:ext cx="6768752" cy="1489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360363">
                <a:lnSpc>
                  <a:spcPts val="2800"/>
                </a:lnSpc>
              </a:pPr>
              <a:r>
                <a:rPr lang="ko-KR" altLang="en-US" dirty="0">
                  <a:solidFill>
                    <a:srgbClr val="77777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실제로 지난 </a:t>
              </a:r>
              <a:r>
                <a:rPr lang="en-US" altLang="ko-KR" dirty="0">
                  <a:solidFill>
                    <a:srgbClr val="77777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2016</a:t>
              </a:r>
              <a:r>
                <a:rPr lang="ko-KR" altLang="en-US" dirty="0">
                  <a:solidFill>
                    <a:srgbClr val="77777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년 </a:t>
              </a:r>
              <a:r>
                <a:rPr lang="en-US" altLang="ko-KR" dirty="0">
                  <a:solidFill>
                    <a:srgbClr val="77777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SNS</a:t>
              </a:r>
              <a:r>
                <a:rPr lang="ko-KR" altLang="en-US" dirty="0">
                  <a:solidFill>
                    <a:srgbClr val="77777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를 보고 친구 부부가 휴가를 떠났다는 사실을 알아채고 집 방충망을 뜯고 침입해 귀금속을 훔치는 사건이 발생하기도 했다</a:t>
              </a:r>
              <a:r>
                <a:rPr lang="en-US" altLang="ko-KR" dirty="0">
                  <a:solidFill>
                    <a:srgbClr val="77777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</a:t>
              </a:r>
              <a:endParaRPr lang="ko-KR" altLang="en-US" dirty="0">
                <a:solidFill>
                  <a:srgbClr val="77777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indent="360363">
                <a:lnSpc>
                  <a:spcPts val="2800"/>
                </a:lnSpc>
              </a:pPr>
              <a:endParaRPr lang="ko-KR" altLang="en-US" dirty="0">
                <a:solidFill>
                  <a:srgbClr val="77777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969733" y="4509120"/>
            <a:ext cx="6768752" cy="2580002"/>
            <a:chOff x="1030327" y="4941168"/>
            <a:chExt cx="6768752" cy="2580002"/>
          </a:xfrm>
        </p:grpSpPr>
        <p:sp>
          <p:nvSpPr>
            <p:cNvPr id="15" name="타원 14"/>
            <p:cNvSpPr/>
            <p:nvPr/>
          </p:nvSpPr>
          <p:spPr>
            <a:xfrm>
              <a:off x="1089053" y="5013176"/>
              <a:ext cx="288032" cy="288032"/>
            </a:xfrm>
            <a:prstGeom prst="ellipse">
              <a:avLst/>
            </a:prstGeom>
            <a:solidFill>
              <a:srgbClr val="C4D4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77777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3</a:t>
              </a:r>
              <a:endParaRPr lang="ko-KR" altLang="en-US" sz="1400" dirty="0">
                <a:solidFill>
                  <a:srgbClr val="77777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30327" y="4941168"/>
              <a:ext cx="6768752" cy="2580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360363">
                <a:lnSpc>
                  <a:spcPts val="2800"/>
                </a:lnSpc>
              </a:pPr>
              <a:r>
                <a:rPr lang="ko-KR" altLang="en-US" dirty="0">
                  <a:solidFill>
                    <a:srgbClr val="77777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최근 서울 동작구에선 맨몸으로 벽을 기어올라 원룸에 침입해 금품을 훔친 </a:t>
              </a:r>
              <a:r>
                <a:rPr lang="en-US" altLang="ko-KR" dirty="0">
                  <a:solidFill>
                    <a:srgbClr val="77777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40</a:t>
              </a:r>
              <a:r>
                <a:rPr lang="ko-KR" altLang="en-US" dirty="0">
                  <a:solidFill>
                    <a:srgbClr val="77777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대가 붙잡히기도 했다</a:t>
              </a:r>
              <a:r>
                <a:rPr lang="en-US" altLang="ko-KR" dirty="0">
                  <a:solidFill>
                    <a:srgbClr val="77777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 </a:t>
              </a:r>
              <a:r>
                <a:rPr lang="ko-KR" altLang="en-US" dirty="0">
                  <a:solidFill>
                    <a:srgbClr val="77777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절도범은 인기척이 없는 집을 노렸고 창문도 잠겨 있지 않아 쉽게 침입할 수 있었던 것으로 조사됐다</a:t>
              </a:r>
              <a:r>
                <a:rPr lang="en-US" altLang="ko-KR" dirty="0">
                  <a:solidFill>
                    <a:srgbClr val="777777"/>
                  </a:solidFill>
                  <a:latin typeface="나눔스퀘어라운드 ExtraBold" panose="020B0600000101010101" pitchFamily="50" charset="-127"/>
                  <a:ea typeface="나눔스퀘어라운드 ExtraBold" panose="020B0600000101010101" pitchFamily="50" charset="-127"/>
                </a:rPr>
                <a:t>. </a:t>
              </a:r>
              <a:r>
                <a:rPr lang="en-US" altLang="ko-KR" u="sng" dirty="0">
                  <a:hlinkClick r:id="rId3"/>
                </a:rPr>
                <a:t>https://news.naver.com/main/read.nhn?mode=LPOD&amp;mid=tvh&amp;oid=052&amp;aid=0000777125</a:t>
              </a:r>
              <a:endParaRPr lang="en-US" altLang="ko-KR" dirty="0"/>
            </a:p>
            <a:p>
              <a:pPr indent="360363">
                <a:lnSpc>
                  <a:spcPts val="2800"/>
                </a:lnSpc>
              </a:pPr>
              <a:endParaRPr lang="ko-KR" altLang="en-US" dirty="0">
                <a:solidFill>
                  <a:srgbClr val="77777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  <a:p>
              <a:pPr indent="360363">
                <a:lnSpc>
                  <a:spcPts val="2800"/>
                </a:lnSpc>
              </a:pPr>
              <a:endParaRPr lang="ko-KR" altLang="en-US" dirty="0">
                <a:solidFill>
                  <a:srgbClr val="777777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67A476F-B1B5-47B4-91F1-CB7A70DCDDE0}"/>
              </a:ext>
            </a:extLst>
          </p:cNvPr>
          <p:cNvSpPr txBox="1"/>
          <p:nvPr/>
        </p:nvSpPr>
        <p:spPr>
          <a:xfrm>
            <a:off x="351880" y="1232689"/>
            <a:ext cx="8440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창문을 통한 범죄증가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3038481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8773" y="573120"/>
            <a:ext cx="4825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 주제를 선정하게 된 이유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1988840"/>
            <a:ext cx="6768752" cy="1888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빈집털이범들의</a:t>
            </a: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주요 침입 경로는 창문이었다</a:t>
            </a: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2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fontAlgn="base"/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창문을 통한 침입 비율이 </a:t>
            </a: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39%</a:t>
            </a: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로 가장 높았고 출입문</a:t>
            </a: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(29%), </a:t>
            </a: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보조 출입문</a:t>
            </a: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(19%) </a:t>
            </a: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순이었다</a:t>
            </a: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창문을 통한 침입 가운데 </a:t>
            </a: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66%</a:t>
            </a: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 잠그지 않은 창문이었다</a:t>
            </a: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 indent="360363">
              <a:lnSpc>
                <a:spcPts val="2800"/>
              </a:lnSpc>
            </a:pPr>
            <a:endParaRPr lang="en-US" altLang="ko-KR" sz="1400" dirty="0">
              <a:solidFill>
                <a:srgbClr val="77777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67A476F-B1B5-47B4-91F1-CB7A70DCDDE0}"/>
              </a:ext>
            </a:extLst>
          </p:cNvPr>
          <p:cNvSpPr txBox="1"/>
          <p:nvPr/>
        </p:nvSpPr>
        <p:spPr>
          <a:xfrm>
            <a:off x="351880" y="1232689"/>
            <a:ext cx="8440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창문을 통한 범죄비율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B38E499-A2BB-43AB-92E6-5DBC3D408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650" y="1049563"/>
            <a:ext cx="12038486" cy="622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702283200" descr="EMB00003a307588">
            <a:extLst>
              <a:ext uri="{FF2B5EF4-FFF2-40B4-BE49-F238E27FC236}">
                <a16:creationId xmlns:a16="http://schemas.microsoft.com/office/drawing/2014/main" xmlns="" id="{418DA301-2045-48A3-AE12-293C8A4C2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167" t="18832" r="34541" b="27919"/>
          <a:stretch>
            <a:fillRect/>
          </a:stretch>
        </p:blipFill>
        <p:spPr bwMode="auto">
          <a:xfrm>
            <a:off x="971600" y="1628800"/>
            <a:ext cx="7346683" cy="4691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81914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8773" y="573120"/>
            <a:ext cx="4825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이 주제를 선정하게 된 이유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78444" y="1360842"/>
            <a:ext cx="7365964" cy="5622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→ 가정집에선 창문 혹은 대문을 열어놓고 생활하는 가정집이 많이 보인다</a:t>
            </a: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하지만 이러한 가정집이 절도범들의 표적 된다</a:t>
            </a: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endParaRPr lang="ko-KR" altLang="en-US" sz="2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fontAlgn="base"/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실제로 통계에 의하면 겨울에 절도발생 건수 보다 여름 절도발생 건수가 많다</a:t>
            </a: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창문이나 대문이 열려있는 것을 이용하여 절도범죄를 하는 것이다</a:t>
            </a:r>
            <a:r>
              <a:rPr lang="en-US" altLang="ko-KR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 fontAlgn="base"/>
            <a:endParaRPr lang="ko-KR" altLang="en-US" sz="2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fontAlgn="base"/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→ </a:t>
            </a:r>
            <a:r>
              <a:rPr lang="ko-KR" altLang="en-US" sz="24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빈집털이</a:t>
            </a: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예방에 있어 가장 중요한 것은 </a:t>
            </a:r>
            <a:r>
              <a:rPr lang="ko-KR" altLang="en-US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문단속</a:t>
            </a:r>
            <a:r>
              <a:rPr lang="en-US" altLang="ko-KR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4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창문단속이다</a:t>
            </a: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lang="ko-KR" altLang="en-US" sz="24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에스원</a:t>
            </a: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범죄예방연구소가 최근 </a:t>
            </a: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</a:t>
            </a: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년간</a:t>
            </a: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(2016~2018</a:t>
            </a: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</a:t>
            </a: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) </a:t>
            </a: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설 연휴에 발생한 침입 범죄를 분석한 결과 주택 침입경로는 모두 창문인 것으로 조사됐다</a:t>
            </a: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집을 비울 때 상대적으로 창문에 대한 점검이 부족하기 때문인 것으로 보인다</a:t>
            </a: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endParaRPr lang="ko-KR" altLang="en-US" sz="2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fontAlgn="base"/>
            <a:endParaRPr lang="ko-KR" altLang="en-US" sz="2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indent="360363">
              <a:lnSpc>
                <a:spcPts val="2800"/>
              </a:lnSpc>
            </a:pPr>
            <a:endParaRPr lang="en-US" altLang="ko-KR" sz="2400" dirty="0">
              <a:solidFill>
                <a:srgbClr val="777777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0B38E499-A2BB-43AB-92E6-5DBC3D408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650" y="1049563"/>
            <a:ext cx="12038486" cy="622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595BFDEF-A321-4DB8-BA85-F9F295B15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607" y="3209032"/>
            <a:ext cx="1309983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702256920" descr="EMB00003a30758b">
            <a:extLst>
              <a:ext uri="{FF2B5EF4-FFF2-40B4-BE49-F238E27FC236}">
                <a16:creationId xmlns:a16="http://schemas.microsoft.com/office/drawing/2014/main" xmlns="" id="{0FDC3E99-8FF5-4317-82DA-7E8C453B5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3752" t="22112" r="33752" b="23593"/>
          <a:stretch>
            <a:fillRect/>
          </a:stretch>
        </p:blipFill>
        <p:spPr bwMode="auto">
          <a:xfrm>
            <a:off x="899592" y="1412776"/>
            <a:ext cx="7537675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638702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3" name="_x524490672" descr="EMB00003a30758e">
            <a:extLst>
              <a:ext uri="{FF2B5EF4-FFF2-40B4-BE49-F238E27FC236}">
                <a16:creationId xmlns:a16="http://schemas.microsoft.com/office/drawing/2014/main" xmlns="" id="{61915C65-8B75-4A06-9592-F053C1127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alphaModFix amt="35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1942" t="25330" r="51277" b="29480"/>
          <a:stretch>
            <a:fillRect/>
          </a:stretch>
        </p:blipFill>
        <p:spPr bwMode="auto">
          <a:xfrm>
            <a:off x="998510" y="1478386"/>
            <a:ext cx="3621125" cy="473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98773" y="573120"/>
            <a:ext cx="4785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</a:t>
            </a:r>
            <a:r>
              <a:rPr lang="ko-KR" altLang="en-US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지문인식 </a:t>
            </a:r>
            <a:r>
              <a:rPr lang="ko-KR" altLang="en-US" sz="3200" spc="-1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보안시스템이란</a:t>
            </a:r>
            <a:r>
              <a:rPr lang="en-US" altLang="ko-KR" sz="32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?</a:t>
            </a:r>
            <a:endParaRPr lang="ko-KR" altLang="en-US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1686073"/>
            <a:ext cx="72728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사용자의 손가락 지문을 전자적으로 읽어 미리 입력된 데이터와 비교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본인여부를 판별하여 사용자의 신분을 확인하는 시스템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pPr fontAlgn="base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</a:t>
            </a:r>
          </a:p>
          <a:p>
            <a:pPr fontAlgn="base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가장 오래된 생체인식의 수단으로서 사람마다 모양이 다른 지문패턴을 곡선과 분기점 등의 위치와 거리를 측정하는 방식의 시스템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</a:p>
          <a:p>
            <a:pPr fontAlgn="base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</a:t>
            </a:r>
          </a:p>
          <a:p>
            <a:pPr fontAlgn="base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fontAlgn="base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fontAlgn="base"/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fontAlgn="base"/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fontAlgn="base"/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fontAlgn="base"/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fontAlgn="base"/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fontAlgn="base"/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fontAlgn="base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fontAlgn="base"/>
            <a:r>
              <a:rPr lang="en-US" altLang="ko-KR" u="sng" dirty="0">
                <a:hlinkClick r:id="rId4"/>
              </a:rPr>
              <a:t>https://terms.naver.com/entry.nhn?docId=2446637&amp;cid=51638&amp;categoryId=51638</a:t>
            </a:r>
            <a:endParaRPr lang="en-US" altLang="ko-KR" dirty="0"/>
          </a:p>
          <a:p>
            <a:pPr fontAlgn="base"/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67A476F-B1B5-47B4-91F1-CB7A70DCDDE0}"/>
              </a:ext>
            </a:extLst>
          </p:cNvPr>
          <p:cNvSpPr txBox="1"/>
          <p:nvPr/>
        </p:nvSpPr>
        <p:spPr>
          <a:xfrm>
            <a:off x="351880" y="1232689"/>
            <a:ext cx="8440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&lt;</a:t>
            </a:r>
            <a:r>
              <a:rPr lang="ko-KR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지문인식 보안시스템</a:t>
            </a:r>
            <a:r>
              <a: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&gt;</a:t>
            </a:r>
            <a:endParaRPr lang="ko-KR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A414D0D-E095-4B5F-8EED-45AF445E0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71600" y="3212976"/>
            <a:ext cx="70567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지문인식시스템은 수사기관에서 범죄수사용으로 사용자 수가 적을 때 주로 이용되지만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사용자 수가 많을 경우의 출입통제시스템에서는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대 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시스템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즉 인증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(verification)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모드가 사용된다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43608" y="4365104"/>
            <a:ext cx="6912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지문인식시스템의 기본적인 구조는 손가락을 올려놓고 지문을 촬영하는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입력부와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미리 입력 저장된 지문 데이터베이스와 대조해 본인여부를 인증하는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인증부로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이뤄졌으며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일반적으로 지문돌기의 분기점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끝점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끊어진 점 등으로 구성되는 </a:t>
            </a:r>
            <a:r>
              <a:rPr lang="ko-KR" alt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특징점의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위치와 속성을 추출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저장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비교하는 알고리즘을 채용하고 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564623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341050"/>
            <a:ext cx="10018208" cy="1097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000"/>
              </a:lnSpc>
            </a:pPr>
            <a:endParaRPr lang="en-US" altLang="ko-KR" sz="32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ts val="2000"/>
              </a:lnSpc>
            </a:pP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</a:t>
            </a:r>
            <a:r>
              <a:rPr lang="ko-KR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창문보안에 지문인식보안시스템을 적용했을 때 기대되는 효과</a:t>
            </a:r>
            <a:endParaRPr lang="en-US" altLang="ko-KR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endParaRPr lang="en-US" altLang="ko-KR" sz="3200" spc="-150" dirty="0">
              <a:solidFill>
                <a:schemeClr val="tx1">
                  <a:lumMod val="75000"/>
                  <a:lumOff val="25000"/>
                </a:schemeClr>
              </a:solidFill>
              <a:latin typeface="나눔스퀘어OTF ExtraBold" pitchFamily="34" charset="-127"/>
              <a:ea typeface="나눔스퀘어OTF ExtraBold" pitchFamily="34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6875" y="1564380"/>
            <a:ext cx="71934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</a:t>
            </a:r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지문인식이 상용화되어 이용되고있는 </a:t>
            </a:r>
            <a:r>
              <a:rPr lang="ko-KR" altLang="en-US" sz="2000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도어락처럼</a:t>
            </a:r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창문에도 지문인식이 이용되는 창문 자물쇠를 개발함으로써 문을 통해 잠긴 상태를 해제하여 열고 닫기가 가능해진다</a:t>
            </a: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</a:p>
          <a:p>
            <a:pPr fontAlgn="base"/>
            <a:endParaRPr lang="en-US" altLang="ko-KR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fontAlgn="base"/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</a:t>
            </a:r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지문인식이 이용되는 창문 자물쇠는 스마트폰 앱에도 연결되어 밖에서도 언제든 창문을 잠긴 상태로 만들 수 있다</a:t>
            </a: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</a:p>
        </p:txBody>
      </p:sp>
      <p:sp>
        <p:nvSpPr>
          <p:cNvPr id="4" name="자유형 3"/>
          <p:cNvSpPr/>
          <p:nvPr/>
        </p:nvSpPr>
        <p:spPr>
          <a:xfrm>
            <a:off x="843691" y="1703026"/>
            <a:ext cx="150876" cy="141732"/>
          </a:xfrm>
          <a:custGeom>
            <a:avLst/>
            <a:gdLst>
              <a:gd name="connsiteX0" fmla="*/ 0 w 150876"/>
              <a:gd name="connsiteY0" fmla="*/ 77724 h 141732"/>
              <a:gd name="connsiteX1" fmla="*/ 59436 w 150876"/>
              <a:gd name="connsiteY1" fmla="*/ 141732 h 141732"/>
              <a:gd name="connsiteX2" fmla="*/ 150876 w 150876"/>
              <a:gd name="connsiteY2" fmla="*/ 0 h 141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876" h="141732">
                <a:moveTo>
                  <a:pt x="0" y="77724"/>
                </a:moveTo>
                <a:lnTo>
                  <a:pt x="59436" y="141732"/>
                </a:lnTo>
                <a:lnTo>
                  <a:pt x="150876" y="0"/>
                </a:lnTo>
              </a:path>
            </a:pathLst>
          </a:custGeom>
          <a:ln w="38100" cap="rnd">
            <a:solidFill>
              <a:srgbClr val="C4D4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187624" y="3717032"/>
            <a:ext cx="68407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</a:t>
            </a:r>
            <a:r>
              <a:rPr lang="ko-KR" altLang="en-US" sz="2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바쁠 때 창문을 잠그지 않고 그냥 나가는 경우가 종종 있는데 그럴 때마다 지문인식이 상용화 되어있는 </a:t>
            </a:r>
            <a:r>
              <a:rPr lang="ko-KR" altLang="en-US" sz="2000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스마트폰을</a:t>
            </a:r>
            <a:r>
              <a:rPr lang="ko-KR" altLang="en-US" sz="2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활용하여 </a:t>
            </a:r>
            <a:r>
              <a:rPr lang="ko-KR" altLang="en-US" sz="2000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앱으로</a:t>
            </a:r>
            <a:r>
              <a:rPr lang="ko-KR" altLang="en-US" sz="2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창문 </a:t>
            </a:r>
            <a:r>
              <a:rPr lang="ko-KR" altLang="en-US" sz="2000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잠금상태를</a:t>
            </a:r>
            <a:r>
              <a:rPr lang="ko-KR" altLang="en-US" sz="2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확인할 수 있다</a:t>
            </a:r>
            <a:r>
              <a:rPr lang="en-US" altLang="ko-KR" sz="2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lang="ko-KR" altLang="en-US" sz="2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또한 휴가철에 창문을 통한 절도범죄가 많이 일어나는데 그때도 이런 기능이 있다면 창문을 </a:t>
            </a:r>
            <a:r>
              <a:rPr lang="ko-KR" altLang="en-US" sz="2000" dirty="0" err="1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잠금상태로</a:t>
            </a:r>
            <a:r>
              <a:rPr lang="ko-KR" altLang="en-US" sz="2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유지하여 범죄를 줄일 수 있게 된다</a:t>
            </a:r>
            <a:r>
              <a:rPr lang="en-US" altLang="ko-KR" sz="2000" dirty="0" smtClean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29039859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2512" y="2636912"/>
            <a:ext cx="1418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spc="-15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Q &amp; A</a:t>
            </a:r>
            <a:endParaRPr lang="ko-KR" altLang="en-US" sz="4000" spc="-150" dirty="0">
              <a:solidFill>
                <a:schemeClr val="bg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13958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527</Words>
  <Application>Microsoft Office PowerPoint</Application>
  <PresentationFormat>화면 슬라이드 쇼(4:3)</PresentationFormat>
  <Paragraphs>68</Paragraphs>
  <Slides>10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굴림</vt:lpstr>
      <vt:lpstr>Arial</vt:lpstr>
      <vt:lpstr>나눔스퀘어라운드 ExtraBold</vt:lpstr>
      <vt:lpstr>Wingdings</vt:lpstr>
      <vt:lpstr>맑은 고딕</vt:lpstr>
      <vt:lpstr>나눔스퀘어OTF ExtraBold</vt:lpstr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국도리</dc:creator>
  <cp:lastModifiedBy>user</cp:lastModifiedBy>
  <cp:revision>56</cp:revision>
  <dcterms:created xsi:type="dcterms:W3CDTF">2018-08-08T00:11:21Z</dcterms:created>
  <dcterms:modified xsi:type="dcterms:W3CDTF">2019-06-02T17:49:08Z</dcterms:modified>
</cp:coreProperties>
</file>