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9b7e5c25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629b7e5c25_2_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29b7e5c25_2_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2c522d6e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2c522d6e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2c522d6e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2c522d6e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2c522d6ed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2c522d6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2c522d6e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2c522d6e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2c522d6ed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2c522d6ed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2adc7ba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2adc7ba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2adc7ba3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2adc7ba3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2adc7ba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2adc7ba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2adc7ba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2adc7ba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2adc7ba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2adc7ba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9b7e5c25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629b7e5c25_2_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629b7e5c25_2_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2adc7ba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2adc7ba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2bafdcf5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2bafdcf5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2bafdcf5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2bafdcf5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2bafdcf5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bafdcf5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2bafdcf5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2bafdcf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2bafdcf5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2bafdcf5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2bafdcf5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2bafdcf5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2bafdcf5e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2bafdcf5e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2bafdcf5e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2bafdcf5e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2adc7ba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2adc7ba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29b7e5c2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629b7e5c2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629b7e5c25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2adc7ba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2adc7ba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29b7e5c2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629b7e5c25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352" name="Google Shape;352;g629b7e5c25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2adc7ba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2adc7ba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adc7ba3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adc7ba3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34fadd2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34fadd2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2adc7ba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2adc7ba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34fadd2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34fadd2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34fadd2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34fadd2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2adc7ba3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2adc7ba3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34fadd29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34fadd29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adc7b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adc7b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2adc7ba3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2adc7ba3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34fadd2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34fadd2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2adc7ba3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2adc7ba3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34fadd2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34fadd29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62adc7ba3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62adc7ba3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34fadd2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34fadd2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2adc7ba3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2adc7ba3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634fadd2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34fadd2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34fadd2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34fadd2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2c522d6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62c522d6e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465" name="Google Shape;465;g62c522d6e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2adc7ba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adc7ba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29b7e5c25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629b7e5c25_2_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g629b7e5c25_2_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29b7e5c25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629b7e5c25_2_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629b7e5c25_2_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29b7e5c25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629b7e5c25_2_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496" name="Google Shape;496;g629b7e5c25_2_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29b7e5c25_2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629b7e5c25_2_1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07" name="Google Shape;507;g629b7e5c25_2_1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629b7e5c25_2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g629b7e5c25_2_1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19" name="Google Shape;519;g629b7e5c25_2_1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629b7e5c25_2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629b7e5c25_2_1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30" name="Google Shape;530;g629b7e5c25_2_1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629b7e5c25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629b7e5c25_2_1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39" name="Google Shape;539;g629b7e5c25_2_1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29b7e5c25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g629b7e5c25_2_1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50" name="Google Shape;550;g629b7e5c25_2_1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29b7e5c25_2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g629b7e5c25_2_1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58" name="Google Shape;558;g629b7e5c25_2_1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29b7e5c25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g629b7e5c25_2_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68" name="Google Shape;568;g629b7e5c25_2_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2adc7ba3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2adc7ba3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29b7e5c25_2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629b7e5c25_2_2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77" name="Google Shape;577;g629b7e5c25_2_2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629b7e5c25_2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629b7e5c25_2_2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598" name="Google Shape;598;g629b7e5c25_2_2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629b7e5c25_2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629b7e5c25_2_2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620" name="Google Shape;620;g629b7e5c25_2_2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629b7e5c25_2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629b7e5c25_2_2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
              <a:t>우선 시간복잡도란</a:t>
            </a:r>
            <a:endParaRPr/>
          </a:p>
          <a:p>
            <a:pPr indent="0" lvl="0" marL="0" rtl="0" algn="l">
              <a:spcBef>
                <a:spcPts val="0"/>
              </a:spcBef>
              <a:spcAft>
                <a:spcPts val="0"/>
              </a:spcAft>
              <a:buNone/>
            </a:pPr>
            <a:r>
              <a:rPr lang="ko"/>
              <a:t>첫줄 설명</a:t>
            </a:r>
            <a:endParaRPr/>
          </a:p>
          <a:p>
            <a:pPr indent="0" lvl="0" marL="0" rtl="0" algn="l">
              <a:spcBef>
                <a:spcPts val="0"/>
              </a:spcBef>
              <a:spcAft>
                <a:spcPts val="0"/>
              </a:spcAft>
              <a:buNone/>
            </a:pPr>
            <a:r>
              <a:rPr lang="ko"/>
              <a:t>시간복잡도가 낮을 수록 좋은 알고리즘인데요, 이는 동작속도가 빠름을 의미하기 때문입니다.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시간복잡도 종류는 설명하는 사람마다 조금씩 다른데 대체로 여기 일곱 종류에서 한 두 종류를 빼고 설명하는 경우가 많습니다.</a:t>
            </a:r>
            <a:endParaRPr/>
          </a:p>
        </p:txBody>
      </p:sp>
      <p:sp>
        <p:nvSpPr>
          <p:cNvPr id="628" name="Google Shape;628;g629b7e5c25_2_2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2c522d6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2c522d6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2c522d6e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2c522d6e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2c522d6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2c522d6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000">
                <a:solidFill>
                  <a:schemeClr val="dk1"/>
                </a:solidFill>
                <a:latin typeface="Malgun Gothic"/>
                <a:ea typeface="Malgun Gothic"/>
                <a:cs typeface="Malgun Gothic"/>
                <a:sym typeface="Malgun Gothic"/>
              </a:rPr>
              <a:t>송신자는 메시지를 인코딩하기 위해 오류 수정 능력이 있는 코드와 조합하여 선형확장(linear exapnsion)된 코드워드를 전송한다. 만약 전송 과정에서 잡음이 발생하게 되더라도 수신자는 오류 수정 코드를 사용하는 디코딩 과정에서 원본 메시지를 복구할 수 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hyperlink" Target="https://crypto.modoo.at/"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p:cSld name="제목">
    <p:spTree>
      <p:nvGrpSpPr>
        <p:cNvPr id="56" name="Shape 56"/>
        <p:cNvGrpSpPr/>
        <p:nvPr/>
      </p:nvGrpSpPr>
      <p:grpSpPr>
        <a:xfrm>
          <a:off x="0" y="0"/>
          <a:ext cx="0" cy="0"/>
          <a:chOff x="0" y="0"/>
          <a:chExt cx="0" cy="0"/>
        </a:xfrm>
      </p:grpSpPr>
      <p:sp>
        <p:nvSpPr>
          <p:cNvPr id="57" name="Google Shape;57;p14"/>
          <p:cNvSpPr txBox="1"/>
          <p:nvPr>
            <p:ph type="ctrTitle"/>
          </p:nvPr>
        </p:nvSpPr>
        <p:spPr>
          <a:xfrm>
            <a:off x="2337317" y="917340"/>
            <a:ext cx="630283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algun Gothic"/>
              <a:buNone/>
              <a:defRPr b="0" sz="4500">
                <a:latin typeface="Malgun Gothic"/>
                <a:ea typeface="Malgun Gothic"/>
                <a:cs typeface="Malgun Gothic"/>
                <a:sym typeface="Malgun Gothic"/>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2337316" y="2846153"/>
            <a:ext cx="6302831"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atin typeface="Malgun Gothic"/>
                <a:ea typeface="Malgun Gothic"/>
                <a:cs typeface="Malgun Gothic"/>
                <a:sym typeface="Malgun Gothic"/>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9" name="Google Shape;59;p14"/>
          <p:cNvPicPr preferRelativeResize="0"/>
          <p:nvPr/>
        </p:nvPicPr>
        <p:blipFill rotWithShape="1">
          <a:blip r:embed="rId2">
            <a:alphaModFix/>
          </a:blip>
          <a:srcRect b="0" l="0" r="0" t="0"/>
          <a:stretch/>
        </p:blipFill>
        <p:spPr>
          <a:xfrm>
            <a:off x="125730" y="4559021"/>
            <a:ext cx="2270139" cy="482086"/>
          </a:xfrm>
          <a:prstGeom prst="rect">
            <a:avLst/>
          </a:prstGeom>
          <a:noFill/>
          <a:ln>
            <a:noFill/>
          </a:ln>
        </p:spPr>
      </p:pic>
      <p:sp>
        <p:nvSpPr>
          <p:cNvPr id="60" name="Google Shape;60;p14"/>
          <p:cNvSpPr/>
          <p:nvPr/>
        </p:nvSpPr>
        <p:spPr>
          <a:xfrm>
            <a:off x="489850" y="-1"/>
            <a:ext cx="1390261" cy="3783563"/>
          </a:xfrm>
          <a:prstGeom prst="rect">
            <a:avLst/>
          </a:prstGeom>
          <a:solidFill>
            <a:srgbClr val="2F549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algun Gothic"/>
              <a:ea typeface="Malgun Gothic"/>
              <a:cs typeface="Malgun Gothic"/>
              <a:sym typeface="Malgun Gothic"/>
            </a:endParaRPr>
          </a:p>
        </p:txBody>
      </p:sp>
      <p:pic>
        <p:nvPicPr>
          <p:cNvPr id="61" name="Google Shape;61;p14"/>
          <p:cNvPicPr preferRelativeResize="0"/>
          <p:nvPr/>
        </p:nvPicPr>
        <p:blipFill rotWithShape="1">
          <a:blip r:embed="rId3">
            <a:alphaModFix/>
          </a:blip>
          <a:srcRect b="0" l="0" r="0" t="0"/>
          <a:stretch/>
        </p:blipFill>
        <p:spPr>
          <a:xfrm>
            <a:off x="8047753" y="4596091"/>
            <a:ext cx="983849" cy="482085"/>
          </a:xfrm>
          <a:prstGeom prst="rect">
            <a:avLst/>
          </a:prstGeom>
          <a:noFill/>
          <a:ln>
            <a:noFill/>
          </a:ln>
        </p:spPr>
      </p:pic>
      <p:sp>
        <p:nvSpPr>
          <p:cNvPr id="62" name="Google Shape;62;p14"/>
          <p:cNvSpPr/>
          <p:nvPr/>
        </p:nvSpPr>
        <p:spPr>
          <a:xfrm>
            <a:off x="8036582" y="4970376"/>
            <a:ext cx="101854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ko" sz="700" u="sng" cap="none" strike="noStrike">
                <a:solidFill>
                  <a:schemeClr val="hlink"/>
                </a:solidFill>
                <a:latin typeface="Malgun Gothic"/>
                <a:ea typeface="Malgun Gothic"/>
                <a:cs typeface="Malgun Gothic"/>
                <a:sym typeface="Malgun Gothic"/>
                <a:hlinkClick r:id="rId4"/>
              </a:rPr>
              <a:t>https://crypto.modoo.at</a:t>
            </a:r>
            <a:endParaRPr sz="700">
              <a:solidFill>
                <a:schemeClr val="dk1"/>
              </a:solidFill>
              <a:latin typeface="Malgun Gothic"/>
              <a:ea typeface="Malgun Gothic"/>
              <a:cs typeface="Malgun Gothic"/>
              <a:sym typeface="Malgun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목차">
  <p:cSld name="목차">
    <p:spTree>
      <p:nvGrpSpPr>
        <p:cNvPr id="63" name="Shape 63"/>
        <p:cNvGrpSpPr/>
        <p:nvPr/>
      </p:nvGrpSpPr>
      <p:grpSpPr>
        <a:xfrm>
          <a:off x="0" y="0"/>
          <a:ext cx="0" cy="0"/>
          <a:chOff x="0" y="0"/>
          <a:chExt cx="0" cy="0"/>
        </a:xfrm>
      </p:grpSpPr>
      <p:sp>
        <p:nvSpPr>
          <p:cNvPr id="64" name="Google Shape;64;p15"/>
          <p:cNvSpPr/>
          <p:nvPr/>
        </p:nvSpPr>
        <p:spPr>
          <a:xfrm>
            <a:off x="0" y="228599"/>
            <a:ext cx="2118049" cy="4641980"/>
          </a:xfrm>
          <a:prstGeom prst="rect">
            <a:avLst/>
          </a:prstGeom>
          <a:solidFill>
            <a:srgbClr val="2F549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65" name="Google Shape;65;p15"/>
          <p:cNvSpPr txBox="1"/>
          <p:nvPr/>
        </p:nvSpPr>
        <p:spPr>
          <a:xfrm>
            <a:off x="160951" y="913147"/>
            <a:ext cx="1796146" cy="324409"/>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2700"/>
              <a:buFont typeface="Arial"/>
              <a:buNone/>
            </a:pPr>
            <a:r>
              <a:rPr lang="ko" sz="2700">
                <a:solidFill>
                  <a:schemeClr val="lt1"/>
                </a:solidFill>
                <a:latin typeface="Malgun Gothic"/>
                <a:ea typeface="Malgun Gothic"/>
                <a:cs typeface="Malgun Gothic"/>
                <a:sym typeface="Malgun Gothic"/>
              </a:rPr>
              <a:t>Contents</a:t>
            </a:r>
            <a:endParaRPr sz="2700">
              <a:solidFill>
                <a:schemeClr val="lt1"/>
              </a:solidFill>
              <a:latin typeface="Malgun Gothic"/>
              <a:ea typeface="Malgun Gothic"/>
              <a:cs typeface="Malgun Gothic"/>
              <a:sym typeface="Malgun Gothic"/>
            </a:endParaRPr>
          </a:p>
        </p:txBody>
      </p:sp>
      <p:cxnSp>
        <p:nvCxnSpPr>
          <p:cNvPr id="66" name="Google Shape;66;p15"/>
          <p:cNvCxnSpPr/>
          <p:nvPr/>
        </p:nvCxnSpPr>
        <p:spPr>
          <a:xfrm>
            <a:off x="321907" y="1301620"/>
            <a:ext cx="1516224" cy="0"/>
          </a:xfrm>
          <a:prstGeom prst="straightConnector1">
            <a:avLst/>
          </a:prstGeom>
          <a:noFill/>
          <a:ln cap="flat" cmpd="sng" w="19050">
            <a:solidFill>
              <a:schemeClr val="lt1"/>
            </a:solidFill>
            <a:prstDash val="solid"/>
            <a:miter lim="800000"/>
            <a:headEnd len="sm" w="sm" type="none"/>
            <a:tailEnd len="sm" w="sm" type="none"/>
          </a:ln>
        </p:spPr>
      </p:cxnSp>
      <p:sp>
        <p:nvSpPr>
          <p:cNvPr id="67" name="Google Shape;67;p15"/>
          <p:cNvSpPr txBox="1"/>
          <p:nvPr>
            <p:ph idx="1" type="body"/>
          </p:nvPr>
        </p:nvSpPr>
        <p:spPr>
          <a:xfrm>
            <a:off x="2848228" y="1685445"/>
            <a:ext cx="5535322" cy="539214"/>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rgbClr val="3A3838"/>
              </a:buClr>
              <a:buSzPts val="2100"/>
              <a:buNone/>
              <a:defRPr b="0" sz="2100">
                <a:solidFill>
                  <a:srgbClr val="3A3838"/>
                </a:solidFill>
                <a:latin typeface="Malgun Gothic"/>
                <a:ea typeface="Malgun Gothic"/>
                <a:cs typeface="Malgun Gothic"/>
                <a:sym typeface="Malgun Gothic"/>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5"/>
          <p:cNvSpPr/>
          <p:nvPr/>
        </p:nvSpPr>
        <p:spPr>
          <a:xfrm>
            <a:off x="2848232" y="1685445"/>
            <a:ext cx="5535319" cy="539214"/>
          </a:xfrm>
          <a:prstGeom prst="rect">
            <a:avLst/>
          </a:prstGeom>
          <a:noFill/>
          <a:ln cap="flat" cmpd="sng" w="28575">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69" name="Google Shape;69;p15"/>
          <p:cNvSpPr txBox="1"/>
          <p:nvPr>
            <p:ph idx="2" type="body"/>
          </p:nvPr>
        </p:nvSpPr>
        <p:spPr>
          <a:xfrm>
            <a:off x="2848228" y="2372326"/>
            <a:ext cx="5535321" cy="539214"/>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rgbClr val="3A3838"/>
              </a:buClr>
              <a:buSzPts val="2100"/>
              <a:buNone/>
              <a:defRPr b="0" sz="2100">
                <a:solidFill>
                  <a:srgbClr val="3A3838"/>
                </a:solidFill>
                <a:latin typeface="Malgun Gothic"/>
                <a:ea typeface="Malgun Gothic"/>
                <a:cs typeface="Malgun Gothic"/>
                <a:sym typeface="Malgun Gothic"/>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5"/>
          <p:cNvSpPr/>
          <p:nvPr/>
        </p:nvSpPr>
        <p:spPr>
          <a:xfrm>
            <a:off x="2848230" y="2372326"/>
            <a:ext cx="5535319" cy="539214"/>
          </a:xfrm>
          <a:prstGeom prst="rect">
            <a:avLst/>
          </a:prstGeom>
          <a:noFill/>
          <a:ln cap="flat" cmpd="sng" w="28575">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71" name="Google Shape;71;p15"/>
          <p:cNvSpPr txBox="1"/>
          <p:nvPr>
            <p:ph idx="3" type="body"/>
          </p:nvPr>
        </p:nvSpPr>
        <p:spPr>
          <a:xfrm>
            <a:off x="2848228" y="3061712"/>
            <a:ext cx="5535321" cy="539214"/>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800"/>
              </a:spcBef>
              <a:spcAft>
                <a:spcPts val="0"/>
              </a:spcAft>
              <a:buClr>
                <a:srgbClr val="3A3838"/>
              </a:buClr>
              <a:buSzPts val="2100"/>
              <a:buNone/>
              <a:defRPr b="0" sz="2100">
                <a:solidFill>
                  <a:srgbClr val="3A3838"/>
                </a:solidFill>
                <a:latin typeface="Malgun Gothic"/>
                <a:ea typeface="Malgun Gothic"/>
                <a:cs typeface="Malgun Gothic"/>
                <a:sym typeface="Malgun Gothic"/>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5"/>
          <p:cNvSpPr/>
          <p:nvPr/>
        </p:nvSpPr>
        <p:spPr>
          <a:xfrm>
            <a:off x="2848230" y="3061712"/>
            <a:ext cx="5535319" cy="539214"/>
          </a:xfrm>
          <a:prstGeom prst="rect">
            <a:avLst/>
          </a:prstGeom>
          <a:noFill/>
          <a:ln cap="flat" cmpd="sng" w="28575">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pic>
        <p:nvPicPr>
          <p:cNvPr id="73" name="Google Shape;73;p15"/>
          <p:cNvPicPr preferRelativeResize="0"/>
          <p:nvPr/>
        </p:nvPicPr>
        <p:blipFill rotWithShape="1">
          <a:blip r:embed="rId2">
            <a:alphaModFix/>
          </a:blip>
          <a:srcRect b="0" l="0" r="0" t="0"/>
          <a:stretch/>
        </p:blipFill>
        <p:spPr>
          <a:xfrm>
            <a:off x="417945" y="4153682"/>
            <a:ext cx="1282158" cy="62825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제목 및 내용">
  <p:cSld name="1_제목 및 내용">
    <p:spTree>
      <p:nvGrpSpPr>
        <p:cNvPr id="74" name="Shape 74"/>
        <p:cNvGrpSpPr/>
        <p:nvPr/>
      </p:nvGrpSpPr>
      <p:grpSpPr>
        <a:xfrm>
          <a:off x="0" y="0"/>
          <a:ext cx="0" cy="0"/>
          <a:chOff x="0" y="0"/>
          <a:chExt cx="0" cy="0"/>
        </a:xfrm>
      </p:grpSpPr>
      <p:sp>
        <p:nvSpPr>
          <p:cNvPr id="75" name="Google Shape;75;p16"/>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2700"/>
              <a:buFont typeface="Malgun Gothic"/>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p:nvPr/>
        </p:nvSpPr>
        <p:spPr>
          <a:xfrm>
            <a:off x="308940" y="155810"/>
            <a:ext cx="8526120" cy="571622"/>
          </a:xfrm>
          <a:prstGeom prst="roundRect">
            <a:avLst>
              <a:gd fmla="val 16667" name="adj"/>
            </a:avLst>
          </a:prstGeom>
          <a:noFill/>
          <a:ln cap="flat" cmpd="sng" w="19050">
            <a:solidFill>
              <a:srgbClr val="2F549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77" name="Google Shape;77;p16"/>
          <p:cNvSpPr txBox="1"/>
          <p:nvPr>
            <p:ph idx="1" type="body"/>
          </p:nvPr>
        </p:nvSpPr>
        <p:spPr>
          <a:xfrm>
            <a:off x="308372" y="864394"/>
            <a:ext cx="8527256" cy="379333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78" name="Shape 78"/>
        <p:cNvGrpSpPr/>
        <p:nvPr/>
      </p:nvGrpSpPr>
      <p:grpSpPr>
        <a:xfrm>
          <a:off x="0" y="0"/>
          <a:ext cx="0" cy="0"/>
          <a:chOff x="0" y="0"/>
          <a:chExt cx="0" cy="0"/>
        </a:xfrm>
      </p:grpSpPr>
      <p:sp>
        <p:nvSpPr>
          <p:cNvPr id="79" name="Google Shape;79;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7"/>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1" name="Google Shape;81;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84" name="Shape 84"/>
        <p:cNvGrpSpPr/>
        <p:nvPr/>
      </p:nvGrpSpPr>
      <p:grpSpPr>
        <a:xfrm>
          <a:off x="0" y="0"/>
          <a:ext cx="0" cy="0"/>
          <a:chOff x="0" y="0"/>
          <a:chExt cx="0" cy="0"/>
        </a:xfrm>
      </p:grpSpPr>
      <p:sp>
        <p:nvSpPr>
          <p:cNvPr id="85" name="Google Shape;85;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90" name="Shape 90"/>
        <p:cNvGrpSpPr/>
        <p:nvPr/>
      </p:nvGrpSpPr>
      <p:grpSpPr>
        <a:xfrm>
          <a:off x="0" y="0"/>
          <a:ext cx="0" cy="0"/>
          <a:chOff x="0" y="0"/>
          <a:chExt cx="0" cy="0"/>
        </a:xfrm>
      </p:grpSpPr>
      <p:sp>
        <p:nvSpPr>
          <p:cNvPr id="91" name="Google Shape;91;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0"/>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20"/>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103" name="Shape 103"/>
        <p:cNvGrpSpPr/>
        <p:nvPr/>
      </p:nvGrpSpPr>
      <p:grpSpPr>
        <a:xfrm>
          <a:off x="0" y="0"/>
          <a:ext cx="0" cy="0"/>
          <a:chOff x="0" y="0"/>
          <a:chExt cx="0" cy="0"/>
        </a:xfrm>
      </p:grpSpPr>
      <p:sp>
        <p:nvSpPr>
          <p:cNvPr id="104" name="Google Shape;104;p21"/>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6" name="Google Shape;106;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8" name="Google Shape;108;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112" name="Shape 112"/>
        <p:cNvGrpSpPr/>
        <p:nvPr/>
      </p:nvGrpSpPr>
      <p:grpSpPr>
        <a:xfrm>
          <a:off x="0" y="0"/>
          <a:ext cx="0" cy="0"/>
          <a:chOff x="0" y="0"/>
          <a:chExt cx="0" cy="0"/>
        </a:xfrm>
      </p:grpSpPr>
      <p:sp>
        <p:nvSpPr>
          <p:cNvPr id="113" name="Google Shape;113;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117" name="Shape 117"/>
        <p:cNvGrpSpPr/>
        <p:nvPr/>
      </p:nvGrpSpPr>
      <p:grpSpPr>
        <a:xfrm>
          <a:off x="0" y="0"/>
          <a:ext cx="0" cy="0"/>
          <a:chOff x="0" y="0"/>
          <a:chExt cx="0" cy="0"/>
        </a:xfrm>
      </p:grpSpPr>
      <p:sp>
        <p:nvSpPr>
          <p:cNvPr id="118" name="Google Shape;11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121" name="Shape 121"/>
        <p:cNvGrpSpPr/>
        <p:nvPr/>
      </p:nvGrpSpPr>
      <p:grpSpPr>
        <a:xfrm>
          <a:off x="0" y="0"/>
          <a:ext cx="0" cy="0"/>
          <a:chOff x="0" y="0"/>
          <a:chExt cx="0" cy="0"/>
        </a:xfrm>
      </p:grpSpPr>
      <p:sp>
        <p:nvSpPr>
          <p:cNvPr id="122" name="Google Shape;122;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4" name="Google Shape;124;p2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5" name="Google Shape;12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128" name="Shape 128"/>
        <p:cNvGrpSpPr/>
        <p:nvPr/>
      </p:nvGrpSpPr>
      <p:grpSpPr>
        <a:xfrm>
          <a:off x="0" y="0"/>
          <a:ext cx="0" cy="0"/>
          <a:chOff x="0" y="0"/>
          <a:chExt cx="0" cy="0"/>
        </a:xfrm>
      </p:grpSpPr>
      <p:sp>
        <p:nvSpPr>
          <p:cNvPr id="129" name="Google Shape;129;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25"/>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algun Gothic"/>
                <a:ea typeface="Malgun Gothic"/>
                <a:cs typeface="Malgun Gothic"/>
                <a:sym typeface="Malgun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9pPr>
          </a:lstStyle>
          <a:p/>
        </p:txBody>
      </p:sp>
      <p:sp>
        <p:nvSpPr>
          <p:cNvPr id="131" name="Google Shape;131;p2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2" name="Google Shape;132;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135" name="Shape 135"/>
        <p:cNvGrpSpPr/>
        <p:nvPr/>
      </p:nvGrpSpPr>
      <p:grpSpPr>
        <a:xfrm>
          <a:off x="0" y="0"/>
          <a:ext cx="0" cy="0"/>
          <a:chOff x="0" y="0"/>
          <a:chExt cx="0" cy="0"/>
        </a:xfrm>
      </p:grpSpPr>
      <p:sp>
        <p:nvSpPr>
          <p:cNvPr id="136" name="Google Shape;136;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7" name="Google Shape;137;p2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141" name="Shape 141"/>
        <p:cNvGrpSpPr/>
        <p:nvPr/>
      </p:nvGrpSpPr>
      <p:grpSpPr>
        <a:xfrm>
          <a:off x="0" y="0"/>
          <a:ext cx="0" cy="0"/>
          <a:chOff x="0" y="0"/>
          <a:chExt cx="0" cy="0"/>
        </a:xfrm>
      </p:grpSpPr>
      <p:sp>
        <p:nvSpPr>
          <p:cNvPr id="142" name="Google Shape;142;p27"/>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7"/>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algun Gothic"/>
              <a:buNone/>
              <a:defRPr b="0" i="0" sz="33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algun Gothic"/>
                <a:ea typeface="Malgun Gothic"/>
                <a:cs typeface="Malgun Gothic"/>
                <a:sym typeface="Malgun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algun Gothic"/>
                <a:ea typeface="Malgun Gothic"/>
                <a:cs typeface="Malgun Gothic"/>
                <a:sym typeface="Malgun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9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9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9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9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9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9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9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9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35.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1.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4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46.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43.png"/><Relationship Id="rId4" Type="http://schemas.openxmlformats.org/officeDocument/2006/relationships/image" Target="../media/image33.png"/><Relationship Id="rId5" Type="http://schemas.openxmlformats.org/officeDocument/2006/relationships/image" Target="../media/image45.png"/><Relationship Id="rId6"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50.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1.png"/><Relationship Id="rId6" Type="http://schemas.openxmlformats.org/officeDocument/2006/relationships/image" Target="../media/image5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53.png"/><Relationship Id="rId4" Type="http://schemas.openxmlformats.org/officeDocument/2006/relationships/image" Target="../media/image49.png"/><Relationship Id="rId5" Type="http://schemas.openxmlformats.org/officeDocument/2006/relationships/image" Target="../media/image51.png"/><Relationship Id="rId6" Type="http://schemas.openxmlformats.org/officeDocument/2006/relationships/image" Target="../media/image54.png"/><Relationship Id="rId7"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ctrTitle"/>
          </p:nvPr>
        </p:nvSpPr>
        <p:spPr>
          <a:xfrm>
            <a:off x="2590330" y="506647"/>
            <a:ext cx="6302830" cy="1790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Malgun Gothic"/>
              <a:buNone/>
            </a:pPr>
            <a:r>
              <a:rPr lang="ko" sz="3000"/>
              <a:t>NIST Round 2 Code-based PQC</a:t>
            </a:r>
            <a:endParaRPr sz="3000"/>
          </a:p>
        </p:txBody>
      </p:sp>
      <p:sp>
        <p:nvSpPr>
          <p:cNvPr id="153" name="Google Shape;153;p28"/>
          <p:cNvSpPr txBox="1"/>
          <p:nvPr>
            <p:ph idx="1" type="subTitle"/>
          </p:nvPr>
        </p:nvSpPr>
        <p:spPr>
          <a:xfrm>
            <a:off x="2337316" y="2846153"/>
            <a:ext cx="6302831"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rPr lang="ko" sz="1100"/>
              <a:t>Crypto Craft Lab</a:t>
            </a:r>
            <a:endParaRPr sz="1100"/>
          </a:p>
          <a:p>
            <a:pPr indent="0" lvl="0" marL="0" rtl="0" algn="ctr">
              <a:lnSpc>
                <a:spcPct val="90000"/>
              </a:lnSpc>
              <a:spcBef>
                <a:spcPts val="80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14" name="Google Shape;214;p37"/>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t/>
            </a:r>
            <a:endParaRPr baseline="-25000"/>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pic>
        <p:nvPicPr>
          <p:cNvPr id="215" name="Google Shape;215;p37"/>
          <p:cNvPicPr preferRelativeResize="0"/>
          <p:nvPr/>
        </p:nvPicPr>
        <p:blipFill>
          <a:blip r:embed="rId3">
            <a:alphaModFix/>
          </a:blip>
          <a:stretch>
            <a:fillRect/>
          </a:stretch>
        </p:blipFill>
        <p:spPr>
          <a:xfrm>
            <a:off x="308962" y="2709900"/>
            <a:ext cx="3797625" cy="1106225"/>
          </a:xfrm>
          <a:prstGeom prst="rect">
            <a:avLst/>
          </a:prstGeom>
          <a:noFill/>
          <a:ln>
            <a:noFill/>
          </a:ln>
        </p:spPr>
      </p:pic>
      <p:pic>
        <p:nvPicPr>
          <p:cNvPr id="216" name="Google Shape;216;p37"/>
          <p:cNvPicPr preferRelativeResize="0"/>
          <p:nvPr/>
        </p:nvPicPr>
        <p:blipFill>
          <a:blip r:embed="rId4">
            <a:alphaModFix/>
          </a:blip>
          <a:stretch>
            <a:fillRect/>
          </a:stretch>
        </p:blipFill>
        <p:spPr>
          <a:xfrm>
            <a:off x="5090025" y="1003524"/>
            <a:ext cx="3571725" cy="3276650"/>
          </a:xfrm>
          <a:prstGeom prst="rect">
            <a:avLst/>
          </a:prstGeom>
          <a:noFill/>
          <a:ln>
            <a:noFill/>
          </a:ln>
        </p:spPr>
      </p:pic>
      <p:sp>
        <p:nvSpPr>
          <p:cNvPr id="217" name="Google Shape;217;p37"/>
          <p:cNvSpPr txBox="1"/>
          <p:nvPr>
            <p:ph idx="1" type="body"/>
          </p:nvPr>
        </p:nvSpPr>
        <p:spPr>
          <a:xfrm>
            <a:off x="308372" y="910769"/>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ko"/>
              <a:t>(7,4) 해밍 코드</a:t>
            </a:r>
            <a:endParaRPr/>
          </a:p>
          <a:p>
            <a:pPr indent="0" lvl="0" marL="0" rtl="0" algn="l">
              <a:lnSpc>
                <a:spcPct val="115000"/>
              </a:lnSpc>
              <a:spcBef>
                <a:spcPts val="800"/>
              </a:spcBef>
              <a:spcAft>
                <a:spcPts val="0"/>
              </a:spcAft>
              <a:buNone/>
            </a:pPr>
            <a:r>
              <a:rPr lang="ko"/>
              <a:t>Message bit: </a:t>
            </a:r>
            <a:r>
              <a:rPr lang="ko" sz="2300"/>
              <a:t>x</a:t>
            </a:r>
            <a:r>
              <a:rPr baseline="-25000" lang="ko" sz="2300"/>
              <a:t>0</a:t>
            </a:r>
            <a:r>
              <a:rPr lang="ko" sz="2300"/>
              <a:t>  x</a:t>
            </a:r>
            <a:r>
              <a:rPr baseline="-25000" lang="ko" sz="2300"/>
              <a:t>1</a:t>
            </a:r>
            <a:r>
              <a:rPr lang="ko" sz="2300"/>
              <a:t>  x</a:t>
            </a:r>
            <a:r>
              <a:rPr baseline="-25000" lang="ko" sz="2300"/>
              <a:t>2</a:t>
            </a:r>
            <a:r>
              <a:rPr lang="ko" sz="2300"/>
              <a:t>  x</a:t>
            </a:r>
            <a:r>
              <a:rPr baseline="-25000" lang="ko" sz="2300"/>
              <a:t>3</a:t>
            </a:r>
            <a:endParaRPr baseline="-25000" sz="2300"/>
          </a:p>
          <a:p>
            <a:pPr indent="0" lvl="0" marL="0" rtl="0" algn="l">
              <a:lnSpc>
                <a:spcPct val="115000"/>
              </a:lnSpc>
              <a:spcBef>
                <a:spcPts val="800"/>
              </a:spcBef>
              <a:spcAft>
                <a:spcPts val="0"/>
              </a:spcAft>
              <a:buNone/>
            </a:pPr>
            <a:r>
              <a:rPr lang="ko"/>
              <a:t>Parity bit: P</a:t>
            </a:r>
            <a:r>
              <a:rPr baseline="-25000" lang="ko"/>
              <a:t>1 </a:t>
            </a:r>
            <a:r>
              <a:rPr lang="ko"/>
              <a:t> P</a:t>
            </a:r>
            <a:r>
              <a:rPr baseline="-25000" lang="ko"/>
              <a:t>2 </a:t>
            </a:r>
            <a:r>
              <a:rPr lang="ko"/>
              <a:t> P</a:t>
            </a:r>
            <a:r>
              <a:rPr baseline="-25000" lang="ko"/>
              <a:t>4</a:t>
            </a:r>
            <a:endParaRPr baseline="-25000"/>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23" name="Google Shape;223;p38"/>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p:txBody>
      </p:sp>
      <p:pic>
        <p:nvPicPr>
          <p:cNvPr id="224" name="Google Shape;224;p38"/>
          <p:cNvPicPr preferRelativeResize="0"/>
          <p:nvPr/>
        </p:nvPicPr>
        <p:blipFill>
          <a:blip r:embed="rId3">
            <a:alphaModFix/>
          </a:blip>
          <a:stretch>
            <a:fillRect/>
          </a:stretch>
        </p:blipFill>
        <p:spPr>
          <a:xfrm>
            <a:off x="2626825" y="926725"/>
            <a:ext cx="3890351" cy="1133225"/>
          </a:xfrm>
          <a:prstGeom prst="rect">
            <a:avLst/>
          </a:prstGeom>
          <a:noFill/>
          <a:ln>
            <a:noFill/>
          </a:ln>
        </p:spPr>
      </p:pic>
      <p:pic>
        <p:nvPicPr>
          <p:cNvPr id="225" name="Google Shape;225;p38"/>
          <p:cNvPicPr preferRelativeResize="0"/>
          <p:nvPr/>
        </p:nvPicPr>
        <p:blipFill>
          <a:blip r:embed="rId4">
            <a:alphaModFix/>
          </a:blip>
          <a:stretch>
            <a:fillRect/>
          </a:stretch>
        </p:blipFill>
        <p:spPr>
          <a:xfrm>
            <a:off x="447675" y="2259375"/>
            <a:ext cx="8248650" cy="259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31" name="Google Shape;231;p39"/>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ko" sz="2000">
                <a:latin typeface="Arial"/>
                <a:ea typeface="Arial"/>
                <a:cs typeface="Arial"/>
                <a:sym typeface="Arial"/>
              </a:rPr>
              <a:t>에러 체크</a:t>
            </a:r>
            <a:endParaRPr sz="2000">
              <a:latin typeface="Arial"/>
              <a:ea typeface="Arial"/>
              <a:cs typeface="Arial"/>
              <a:sym typeface="Arial"/>
            </a:endParaRPr>
          </a:p>
          <a:p>
            <a:pPr indent="0" lvl="0" marL="0" rtl="0" algn="l">
              <a:lnSpc>
                <a:spcPct val="150000"/>
              </a:lnSpc>
              <a:spcBef>
                <a:spcPts val="0"/>
              </a:spcBef>
              <a:spcAft>
                <a:spcPts val="0"/>
              </a:spcAft>
              <a:buNone/>
            </a:pPr>
            <a:r>
              <a:rPr lang="ko" sz="2000">
                <a:latin typeface="Arial"/>
                <a:ea typeface="Arial"/>
                <a:cs typeface="Arial"/>
                <a:sym typeface="Arial"/>
              </a:rPr>
              <a:t>C1 = P1 ⊕ X3 ⊕ x2 ⊕ x0</a:t>
            </a:r>
            <a:endParaRPr sz="2000">
              <a:latin typeface="Arial"/>
              <a:ea typeface="Arial"/>
              <a:cs typeface="Arial"/>
              <a:sym typeface="Arial"/>
            </a:endParaRPr>
          </a:p>
          <a:p>
            <a:pPr indent="0" lvl="0" marL="0" rtl="0" algn="l">
              <a:lnSpc>
                <a:spcPct val="150000"/>
              </a:lnSpc>
              <a:spcBef>
                <a:spcPts val="0"/>
              </a:spcBef>
              <a:spcAft>
                <a:spcPts val="0"/>
              </a:spcAft>
              <a:buNone/>
            </a:pPr>
            <a:r>
              <a:rPr lang="ko" sz="2000">
                <a:latin typeface="Arial"/>
                <a:ea typeface="Arial"/>
                <a:cs typeface="Arial"/>
                <a:sym typeface="Arial"/>
              </a:rPr>
              <a:t>C2 = P2 ⊕ X3 ⊕ x1 ⊕ x0</a:t>
            </a:r>
            <a:endParaRPr sz="2000">
              <a:latin typeface="Arial"/>
              <a:ea typeface="Arial"/>
              <a:cs typeface="Arial"/>
              <a:sym typeface="Arial"/>
            </a:endParaRPr>
          </a:p>
          <a:p>
            <a:pPr indent="0" lvl="0" marL="0" rtl="0" algn="l">
              <a:lnSpc>
                <a:spcPct val="150000"/>
              </a:lnSpc>
              <a:spcBef>
                <a:spcPts val="0"/>
              </a:spcBef>
              <a:spcAft>
                <a:spcPts val="0"/>
              </a:spcAft>
              <a:buNone/>
            </a:pPr>
            <a:r>
              <a:rPr lang="ko" sz="2000">
                <a:latin typeface="Arial"/>
                <a:ea typeface="Arial"/>
                <a:cs typeface="Arial"/>
                <a:sym typeface="Arial"/>
              </a:rPr>
              <a:t>C4 = P4 ⊕ X2 ⊕ x1 ⊕ x0</a:t>
            </a:r>
            <a:endParaRPr sz="2000">
              <a:latin typeface="Arial"/>
              <a:ea typeface="Arial"/>
              <a:cs typeface="Arial"/>
              <a:sym typeface="Arial"/>
            </a:endParaRPr>
          </a:p>
          <a:p>
            <a:pPr indent="0" lvl="0" marL="0" rtl="0" algn="l">
              <a:lnSpc>
                <a:spcPct val="150000"/>
              </a:lnSpc>
              <a:spcBef>
                <a:spcPts val="0"/>
              </a:spcBef>
              <a:spcAft>
                <a:spcPts val="0"/>
              </a:spcAft>
              <a:buNone/>
            </a:pPr>
            <a:r>
              <a:rPr lang="ko" sz="2000">
                <a:latin typeface="Arial"/>
                <a:ea typeface="Arial"/>
                <a:cs typeface="Arial"/>
                <a:sym typeface="Arial"/>
              </a:rPr>
              <a:t>→  연산 결과가 0일시 정상</a:t>
            </a:r>
            <a:endParaRPr sz="2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37" name="Google Shape;237;p40"/>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ko" sz="2000">
                <a:latin typeface="Arial"/>
                <a:ea typeface="Arial"/>
                <a:cs typeface="Arial"/>
                <a:sym typeface="Arial"/>
              </a:rPr>
              <a:t>에러 체크</a:t>
            </a:r>
            <a:endParaRPr sz="1300">
              <a:latin typeface="Arial"/>
              <a:ea typeface="Arial"/>
              <a:cs typeface="Arial"/>
              <a:sym typeface="Arial"/>
            </a:endParaRPr>
          </a:p>
        </p:txBody>
      </p:sp>
      <p:pic>
        <p:nvPicPr>
          <p:cNvPr id="238" name="Google Shape;238;p40"/>
          <p:cNvPicPr preferRelativeResize="0"/>
          <p:nvPr/>
        </p:nvPicPr>
        <p:blipFill>
          <a:blip r:embed="rId3">
            <a:alphaModFix/>
          </a:blip>
          <a:stretch>
            <a:fillRect/>
          </a:stretch>
        </p:blipFill>
        <p:spPr>
          <a:xfrm>
            <a:off x="1952050" y="1395426"/>
            <a:ext cx="5239900" cy="1943325"/>
          </a:xfrm>
          <a:prstGeom prst="rect">
            <a:avLst/>
          </a:prstGeom>
          <a:noFill/>
          <a:ln>
            <a:noFill/>
          </a:ln>
        </p:spPr>
      </p:pic>
      <p:pic>
        <p:nvPicPr>
          <p:cNvPr id="239" name="Google Shape;239;p40"/>
          <p:cNvPicPr preferRelativeResize="0"/>
          <p:nvPr/>
        </p:nvPicPr>
        <p:blipFill rotWithShape="1">
          <a:blip r:embed="rId4">
            <a:alphaModFix/>
          </a:blip>
          <a:srcRect b="0" l="0" r="0" t="71390"/>
          <a:stretch/>
        </p:blipFill>
        <p:spPr>
          <a:xfrm>
            <a:off x="1952050" y="3551975"/>
            <a:ext cx="5239900" cy="55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45" name="Google Shape;245;p41"/>
          <p:cNvSpPr txBox="1"/>
          <p:nvPr>
            <p:ph idx="1" type="body"/>
          </p:nvPr>
        </p:nvSpPr>
        <p:spPr>
          <a:xfrm>
            <a:off x="308375" y="864401"/>
            <a:ext cx="8527200" cy="41898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rPr lang="ko" sz="2000">
                <a:latin typeface="Arial"/>
                <a:ea typeface="Arial"/>
                <a:cs typeface="Arial"/>
                <a:sym typeface="Arial"/>
              </a:rPr>
              <a:t>에러 체크</a:t>
            </a:r>
            <a:endParaRPr sz="2000">
              <a:latin typeface="Arial"/>
              <a:ea typeface="Arial"/>
              <a:cs typeface="Arial"/>
              <a:sym typeface="Arial"/>
            </a:endParaRPr>
          </a:p>
          <a:p>
            <a:pPr indent="0" lvl="0" marL="0" rtl="0" algn="l">
              <a:lnSpc>
                <a:spcPct val="150000"/>
              </a:lnSpc>
              <a:spcBef>
                <a:spcPts val="0"/>
              </a:spcBef>
              <a:spcAft>
                <a:spcPts val="0"/>
              </a:spcAft>
              <a:buNone/>
            </a:pPr>
            <a:r>
              <a:t/>
            </a:r>
            <a:endParaRPr sz="2000">
              <a:latin typeface="Arial"/>
              <a:ea typeface="Arial"/>
              <a:cs typeface="Arial"/>
              <a:sym typeface="Arial"/>
            </a:endParaRPr>
          </a:p>
          <a:p>
            <a:pPr indent="0" lvl="0" marL="0" rtl="0" algn="l">
              <a:lnSpc>
                <a:spcPct val="150000"/>
              </a:lnSpc>
              <a:spcBef>
                <a:spcPts val="0"/>
              </a:spcBef>
              <a:spcAft>
                <a:spcPts val="0"/>
              </a:spcAft>
              <a:buNone/>
            </a:pPr>
            <a:r>
              <a:t/>
            </a:r>
            <a:endParaRPr sz="2000">
              <a:latin typeface="Arial"/>
              <a:ea typeface="Arial"/>
              <a:cs typeface="Arial"/>
              <a:sym typeface="Arial"/>
            </a:endParaRPr>
          </a:p>
          <a:p>
            <a:pPr indent="0" lvl="0" marL="0" rtl="0" algn="l">
              <a:lnSpc>
                <a:spcPct val="150000"/>
              </a:lnSpc>
              <a:spcBef>
                <a:spcPts val="0"/>
              </a:spcBef>
              <a:spcAft>
                <a:spcPts val="0"/>
              </a:spcAft>
              <a:buNone/>
            </a:pPr>
            <a:r>
              <a:t/>
            </a:r>
            <a:endParaRPr sz="2000">
              <a:latin typeface="Arial"/>
              <a:ea typeface="Arial"/>
              <a:cs typeface="Arial"/>
              <a:sym typeface="Arial"/>
            </a:endParaRPr>
          </a:p>
          <a:p>
            <a:pPr indent="0" lvl="0" marL="0" rtl="0" algn="l">
              <a:lnSpc>
                <a:spcPct val="150000"/>
              </a:lnSpc>
              <a:spcBef>
                <a:spcPts val="0"/>
              </a:spcBef>
              <a:spcAft>
                <a:spcPts val="0"/>
              </a:spcAft>
              <a:buNone/>
            </a:pPr>
            <a:r>
              <a:rPr lang="ko" sz="1800">
                <a:latin typeface="Arial"/>
                <a:ea typeface="Arial"/>
                <a:cs typeface="Arial"/>
                <a:sym typeface="Arial"/>
              </a:rPr>
              <a:t>C1 = P1 ⊕ X3 ⊕ x2 ⊕ x0 = 	0</a:t>
            </a:r>
            <a:endParaRPr sz="1800">
              <a:latin typeface="Arial"/>
              <a:ea typeface="Arial"/>
              <a:cs typeface="Arial"/>
              <a:sym typeface="Arial"/>
            </a:endParaRPr>
          </a:p>
          <a:p>
            <a:pPr indent="0" lvl="0" marL="0" rtl="0" algn="l">
              <a:lnSpc>
                <a:spcPct val="150000"/>
              </a:lnSpc>
              <a:spcBef>
                <a:spcPts val="0"/>
              </a:spcBef>
              <a:spcAft>
                <a:spcPts val="0"/>
              </a:spcAft>
              <a:buNone/>
            </a:pPr>
            <a:r>
              <a:rPr lang="ko" sz="1800">
                <a:latin typeface="Arial"/>
                <a:ea typeface="Arial"/>
                <a:cs typeface="Arial"/>
                <a:sym typeface="Arial"/>
              </a:rPr>
              <a:t>C2 = P2 ⊕ X3 ⊕ x1 ⊕ x0 = 	1</a:t>
            </a:r>
            <a:endParaRPr sz="1800">
              <a:latin typeface="Arial"/>
              <a:ea typeface="Arial"/>
              <a:cs typeface="Arial"/>
              <a:sym typeface="Arial"/>
            </a:endParaRPr>
          </a:p>
          <a:p>
            <a:pPr indent="0" lvl="0" marL="0" rtl="0" algn="l">
              <a:lnSpc>
                <a:spcPct val="150000"/>
              </a:lnSpc>
              <a:spcBef>
                <a:spcPts val="0"/>
              </a:spcBef>
              <a:spcAft>
                <a:spcPts val="0"/>
              </a:spcAft>
              <a:buNone/>
            </a:pPr>
            <a:r>
              <a:rPr lang="ko" sz="1800">
                <a:latin typeface="Arial"/>
                <a:ea typeface="Arial"/>
                <a:cs typeface="Arial"/>
                <a:sym typeface="Arial"/>
              </a:rPr>
              <a:t>C4 = P4 ⊕ X2 ⊕ x1 ⊕ x0 = 	0</a:t>
            </a:r>
            <a:endParaRPr sz="1800">
              <a:latin typeface="Arial"/>
              <a:ea typeface="Arial"/>
              <a:cs typeface="Arial"/>
              <a:sym typeface="Arial"/>
            </a:endParaRPr>
          </a:p>
          <a:p>
            <a:pPr indent="0" lvl="0" marL="0" rtl="0" algn="l">
              <a:lnSpc>
                <a:spcPct val="150000"/>
              </a:lnSpc>
              <a:spcBef>
                <a:spcPts val="0"/>
              </a:spcBef>
              <a:spcAft>
                <a:spcPts val="0"/>
              </a:spcAft>
              <a:buNone/>
            </a:pPr>
            <a:r>
              <a:t/>
            </a:r>
            <a:endParaRPr sz="1300">
              <a:latin typeface="Arial"/>
              <a:ea typeface="Arial"/>
              <a:cs typeface="Arial"/>
              <a:sym typeface="Arial"/>
            </a:endParaRPr>
          </a:p>
          <a:p>
            <a:pPr indent="0" lvl="0" marL="0" rtl="0" algn="l">
              <a:lnSpc>
                <a:spcPct val="150000"/>
              </a:lnSpc>
              <a:spcBef>
                <a:spcPts val="0"/>
              </a:spcBef>
              <a:spcAft>
                <a:spcPts val="0"/>
              </a:spcAft>
              <a:buNone/>
            </a:pPr>
            <a:r>
              <a:rPr lang="ko" sz="2000">
                <a:latin typeface="Arial"/>
                <a:ea typeface="Arial"/>
                <a:cs typeface="Arial"/>
                <a:sym typeface="Arial"/>
              </a:rPr>
              <a:t>010 = 2 → 2번째 자리에 에러</a:t>
            </a:r>
            <a:endParaRPr sz="2000">
              <a:latin typeface="Arial"/>
              <a:ea typeface="Arial"/>
              <a:cs typeface="Arial"/>
              <a:sym typeface="Arial"/>
            </a:endParaRPr>
          </a:p>
        </p:txBody>
      </p:sp>
      <p:pic>
        <p:nvPicPr>
          <p:cNvPr id="246" name="Google Shape;246;p41"/>
          <p:cNvPicPr preferRelativeResize="0"/>
          <p:nvPr/>
        </p:nvPicPr>
        <p:blipFill rotWithShape="1">
          <a:blip r:embed="rId3">
            <a:alphaModFix/>
          </a:blip>
          <a:srcRect b="28166" l="0" r="0" t="0"/>
          <a:stretch/>
        </p:blipFill>
        <p:spPr>
          <a:xfrm>
            <a:off x="2413809" y="864400"/>
            <a:ext cx="4316383" cy="1149959"/>
          </a:xfrm>
          <a:prstGeom prst="rect">
            <a:avLst/>
          </a:prstGeom>
          <a:noFill/>
          <a:ln>
            <a:noFill/>
          </a:ln>
        </p:spPr>
      </p:pic>
      <p:pic>
        <p:nvPicPr>
          <p:cNvPr id="247" name="Google Shape;247;p41"/>
          <p:cNvPicPr preferRelativeResize="0"/>
          <p:nvPr/>
        </p:nvPicPr>
        <p:blipFill rotWithShape="1">
          <a:blip r:embed="rId4">
            <a:alphaModFix/>
          </a:blip>
          <a:srcRect b="0" l="0" r="0" t="71390"/>
          <a:stretch/>
        </p:blipFill>
        <p:spPr>
          <a:xfrm>
            <a:off x="2413809" y="2113764"/>
            <a:ext cx="4316383" cy="4579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선형 부호</a:t>
            </a:r>
            <a:endParaRPr/>
          </a:p>
        </p:txBody>
      </p:sp>
      <p:sp>
        <p:nvSpPr>
          <p:cNvPr id="253" name="Google Shape;253;p42"/>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ko"/>
              <a:t>선형 부호(Linear code)</a:t>
            </a:r>
            <a:endParaRPr/>
          </a:p>
          <a:p>
            <a:pPr indent="-317500" lvl="0" marL="457200" rtl="0" algn="l">
              <a:lnSpc>
                <a:spcPct val="150000"/>
              </a:lnSpc>
              <a:spcBef>
                <a:spcPts val="800"/>
              </a:spcBef>
              <a:spcAft>
                <a:spcPts val="0"/>
              </a:spcAft>
              <a:buSzPts val="1400"/>
              <a:buChar char="•"/>
            </a:pPr>
            <a:r>
              <a:rPr lang="ko"/>
              <a:t>[n k] 코드를 갖고 진행</a:t>
            </a:r>
            <a:endParaRPr/>
          </a:p>
          <a:p>
            <a:pPr indent="-317500" lvl="0" marL="457200" rtl="0" algn="l">
              <a:lnSpc>
                <a:spcPct val="150000"/>
              </a:lnSpc>
              <a:spcBef>
                <a:spcPts val="0"/>
              </a:spcBef>
              <a:spcAft>
                <a:spcPts val="0"/>
              </a:spcAft>
              <a:buSzPts val="1400"/>
              <a:buChar char="•"/>
            </a:pPr>
            <a:r>
              <a:rPr lang="ko"/>
              <a:t>n: 코드의 길이</a:t>
            </a:r>
            <a:endParaRPr/>
          </a:p>
          <a:p>
            <a:pPr indent="-317500" lvl="0" marL="457200" rtl="0" algn="l">
              <a:lnSpc>
                <a:spcPct val="150000"/>
              </a:lnSpc>
              <a:spcBef>
                <a:spcPts val="0"/>
              </a:spcBef>
              <a:spcAft>
                <a:spcPts val="0"/>
              </a:spcAft>
              <a:buSzPts val="1400"/>
              <a:buChar char="•"/>
            </a:pPr>
            <a:r>
              <a:rPr lang="ko"/>
              <a:t>k: 차원</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선형 부호</a:t>
            </a:r>
            <a:endParaRPr/>
          </a:p>
        </p:txBody>
      </p:sp>
      <p:pic>
        <p:nvPicPr>
          <p:cNvPr id="259" name="Google Shape;259;p43"/>
          <p:cNvPicPr preferRelativeResize="0"/>
          <p:nvPr/>
        </p:nvPicPr>
        <p:blipFill>
          <a:blip r:embed="rId3">
            <a:alphaModFix/>
          </a:blip>
          <a:stretch>
            <a:fillRect/>
          </a:stretch>
        </p:blipFill>
        <p:spPr>
          <a:xfrm>
            <a:off x="308952" y="1138777"/>
            <a:ext cx="5487700" cy="318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선형 부호</a:t>
            </a:r>
            <a:endParaRPr/>
          </a:p>
        </p:txBody>
      </p:sp>
      <p:sp>
        <p:nvSpPr>
          <p:cNvPr id="265" name="Google Shape;265;p44"/>
          <p:cNvSpPr txBox="1"/>
          <p:nvPr/>
        </p:nvSpPr>
        <p:spPr>
          <a:xfrm>
            <a:off x="308950" y="899825"/>
            <a:ext cx="6210900" cy="76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800">
                <a:latin typeface="Malgun Gothic"/>
                <a:ea typeface="Malgun Gothic"/>
                <a:cs typeface="Malgun Gothic"/>
                <a:sym typeface="Malgun Gothic"/>
              </a:rPr>
              <a:t>G와 H 사이를 자유롭게 오갈 수(변경) 있음</a:t>
            </a:r>
            <a:endParaRPr sz="1800">
              <a:latin typeface="Malgun Gothic"/>
              <a:ea typeface="Malgun Gothic"/>
              <a:cs typeface="Malgun Gothic"/>
              <a:sym typeface="Malgun Gothic"/>
            </a:endParaRPr>
          </a:p>
          <a:p>
            <a:pPr indent="0" lvl="0" marL="0" rtl="0" algn="l">
              <a:lnSpc>
                <a:spcPct val="150000"/>
              </a:lnSpc>
              <a:spcBef>
                <a:spcPts val="0"/>
              </a:spcBef>
              <a:spcAft>
                <a:spcPts val="0"/>
              </a:spcAft>
              <a:buNone/>
            </a:pPr>
            <a:r>
              <a:rPr lang="ko" sz="1800">
                <a:latin typeface="Malgun Gothic"/>
                <a:ea typeface="Malgun Gothic"/>
                <a:cs typeface="Malgun Gothic"/>
                <a:sym typeface="Malgun Gothic"/>
              </a:rPr>
              <a:t>ex)</a:t>
            </a:r>
            <a:endParaRPr sz="1800">
              <a:latin typeface="Malgun Gothic"/>
              <a:ea typeface="Malgun Gothic"/>
              <a:cs typeface="Malgun Gothic"/>
              <a:sym typeface="Malgun Gothic"/>
            </a:endParaRPr>
          </a:p>
        </p:txBody>
      </p:sp>
      <p:pic>
        <p:nvPicPr>
          <p:cNvPr id="266" name="Google Shape;266;p44"/>
          <p:cNvPicPr preferRelativeResize="0"/>
          <p:nvPr/>
        </p:nvPicPr>
        <p:blipFill>
          <a:blip r:embed="rId3">
            <a:alphaModFix/>
          </a:blip>
          <a:stretch>
            <a:fillRect/>
          </a:stretch>
        </p:blipFill>
        <p:spPr>
          <a:xfrm>
            <a:off x="1176800" y="1953200"/>
            <a:ext cx="6504750" cy="1033700"/>
          </a:xfrm>
          <a:prstGeom prst="rect">
            <a:avLst/>
          </a:prstGeom>
          <a:noFill/>
          <a:ln>
            <a:noFill/>
          </a:ln>
        </p:spPr>
      </p:pic>
      <p:pic>
        <p:nvPicPr>
          <p:cNvPr id="267" name="Google Shape;267;p44"/>
          <p:cNvPicPr preferRelativeResize="0"/>
          <p:nvPr/>
        </p:nvPicPr>
        <p:blipFill>
          <a:blip r:embed="rId4">
            <a:alphaModFix/>
          </a:blip>
          <a:stretch>
            <a:fillRect/>
          </a:stretch>
        </p:blipFill>
        <p:spPr>
          <a:xfrm>
            <a:off x="1176801" y="3385850"/>
            <a:ext cx="6725249" cy="118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선형 부호</a:t>
            </a:r>
            <a:endParaRPr/>
          </a:p>
        </p:txBody>
      </p:sp>
      <p:sp>
        <p:nvSpPr>
          <p:cNvPr id="273" name="Google Shape;273;p45"/>
          <p:cNvSpPr txBox="1"/>
          <p:nvPr/>
        </p:nvSpPr>
        <p:spPr>
          <a:xfrm>
            <a:off x="308950" y="899825"/>
            <a:ext cx="6210900" cy="76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ko" sz="1800">
                <a:latin typeface="Malgun Gothic"/>
                <a:ea typeface="Malgun Gothic"/>
                <a:cs typeface="Malgun Gothic"/>
                <a:sym typeface="Malgun Gothic"/>
              </a:rPr>
              <a:t>생성된 </a:t>
            </a:r>
            <a:r>
              <a:rPr lang="ko" sz="1800">
                <a:latin typeface="Malgun Gothic"/>
                <a:ea typeface="Malgun Gothic"/>
                <a:cs typeface="Malgun Gothic"/>
                <a:sym typeface="Malgun Gothic"/>
              </a:rPr>
              <a:t>G와 H</a:t>
            </a:r>
            <a:r>
              <a:rPr baseline="30000" lang="ko" sz="1800">
                <a:latin typeface="Malgun Gothic"/>
                <a:ea typeface="Malgun Gothic"/>
                <a:cs typeface="Malgun Gothic"/>
                <a:sym typeface="Malgun Gothic"/>
              </a:rPr>
              <a:t>T</a:t>
            </a:r>
            <a:r>
              <a:rPr lang="ko" sz="1800">
                <a:latin typeface="Malgun Gothic"/>
                <a:ea typeface="Malgun Gothic"/>
                <a:cs typeface="Malgun Gothic"/>
                <a:sym typeface="Malgun Gothic"/>
              </a:rPr>
              <a:t> 곱은 0</a:t>
            </a:r>
            <a:endParaRPr sz="1800">
              <a:latin typeface="Malgun Gothic"/>
              <a:ea typeface="Malgun Gothic"/>
              <a:cs typeface="Malgun Gothic"/>
              <a:sym typeface="Malgun Gothic"/>
            </a:endParaRPr>
          </a:p>
        </p:txBody>
      </p:sp>
      <p:pic>
        <p:nvPicPr>
          <p:cNvPr id="274" name="Google Shape;274;p45"/>
          <p:cNvPicPr preferRelativeResize="0"/>
          <p:nvPr/>
        </p:nvPicPr>
        <p:blipFill>
          <a:blip r:embed="rId3">
            <a:alphaModFix/>
          </a:blip>
          <a:stretch>
            <a:fillRect/>
          </a:stretch>
        </p:blipFill>
        <p:spPr>
          <a:xfrm>
            <a:off x="1906050" y="1737375"/>
            <a:ext cx="5331800" cy="264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McEliece</a:t>
            </a:r>
            <a:endParaRPr/>
          </a:p>
        </p:txBody>
      </p:sp>
      <p:sp>
        <p:nvSpPr>
          <p:cNvPr id="280" name="Google Shape;280;p46"/>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SzPts val="1400"/>
              <a:buChar char="•"/>
            </a:pPr>
            <a:r>
              <a:rPr lang="ko"/>
              <a:t>1978, Robert J. McEliece에 의해 제안</a:t>
            </a:r>
            <a:endParaRPr/>
          </a:p>
          <a:p>
            <a:pPr indent="-317500" lvl="0" marL="457200" rtl="0" algn="l">
              <a:lnSpc>
                <a:spcPct val="150000"/>
              </a:lnSpc>
              <a:spcBef>
                <a:spcPts val="0"/>
              </a:spcBef>
              <a:spcAft>
                <a:spcPts val="0"/>
              </a:spcAft>
              <a:buSzPts val="1400"/>
              <a:buChar char="•"/>
            </a:pPr>
            <a:r>
              <a:rPr lang="ko"/>
              <a:t>40년 동안 다양한 방법으로 공격 시도</a:t>
            </a:r>
            <a:endParaRPr/>
          </a:p>
          <a:p>
            <a:pPr indent="-317500" lvl="0" marL="457200" rtl="0" algn="l">
              <a:lnSpc>
                <a:spcPct val="150000"/>
              </a:lnSpc>
              <a:spcBef>
                <a:spcPts val="0"/>
              </a:spcBef>
              <a:spcAft>
                <a:spcPts val="0"/>
              </a:spcAft>
              <a:buSzPts val="1400"/>
              <a:buChar char="•"/>
            </a:pPr>
            <a:r>
              <a:rPr lang="ko"/>
              <a:t>양자 컴퓨터 상에서도 안전하다고 여겨지는 암호</a:t>
            </a:r>
            <a:endParaRPr/>
          </a:p>
          <a:p>
            <a:pPr indent="-317500" lvl="0" marL="457200" rtl="0" algn="l">
              <a:lnSpc>
                <a:spcPct val="150000"/>
              </a:lnSpc>
              <a:spcBef>
                <a:spcPts val="0"/>
              </a:spcBef>
              <a:spcAft>
                <a:spcPts val="0"/>
              </a:spcAft>
              <a:buSzPts val="1400"/>
              <a:buChar char="•"/>
            </a:pPr>
            <a:r>
              <a:rPr lang="ko"/>
              <a:t>현존하는 다른 공개키 암호에 비해 키의 크기가 너무 큼</a:t>
            </a:r>
            <a:endParaRPr>
              <a:solidFill>
                <a:srgbClr val="FF0000"/>
              </a:solidFill>
            </a:endParaRPr>
          </a:p>
          <a:p>
            <a:pPr indent="-317500" lvl="0" marL="457200" rtl="0" algn="l">
              <a:lnSpc>
                <a:spcPct val="150000"/>
              </a:lnSpc>
              <a:spcBef>
                <a:spcPts val="0"/>
              </a:spcBef>
              <a:spcAft>
                <a:spcPts val="0"/>
              </a:spcAft>
              <a:buSzPts val="1400"/>
              <a:buChar char="•"/>
            </a:pPr>
            <a:r>
              <a:rPr lang="ko"/>
              <a:t>양자 컴퓨터 시대에 대비하는 움직임과 함께 다시 주목을 받음</a:t>
            </a:r>
            <a:endParaRPr/>
          </a:p>
          <a:p>
            <a:pPr indent="-317500" lvl="0" marL="457200" rtl="0" algn="l">
              <a:lnSpc>
                <a:spcPct val="150000"/>
              </a:lnSpc>
              <a:spcBef>
                <a:spcPts val="0"/>
              </a:spcBef>
              <a:spcAft>
                <a:spcPts val="0"/>
              </a:spcAft>
              <a:buSzPts val="1400"/>
              <a:buChar char="•"/>
            </a:pPr>
            <a:r>
              <a:rPr lang="ko"/>
              <a:t>Goppa 코드 활용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2848228" y="1685445"/>
            <a:ext cx="5535300" cy="539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A3838"/>
              </a:buClr>
              <a:buSzPts val="2100"/>
              <a:buNone/>
            </a:pPr>
            <a:r>
              <a:rPr lang="ko" sz="1800"/>
              <a:t>코드 기반 암호</a:t>
            </a:r>
            <a:endParaRPr sz="1800"/>
          </a:p>
        </p:txBody>
      </p:sp>
      <p:sp>
        <p:nvSpPr>
          <p:cNvPr id="160" name="Google Shape;160;p29"/>
          <p:cNvSpPr txBox="1"/>
          <p:nvPr>
            <p:ph idx="2" type="body"/>
          </p:nvPr>
        </p:nvSpPr>
        <p:spPr>
          <a:xfrm>
            <a:off x="2848228" y="2372326"/>
            <a:ext cx="5535300" cy="5391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3A3838"/>
              </a:buClr>
              <a:buSzPts val="2100"/>
              <a:buNone/>
            </a:pPr>
            <a:r>
              <a:rPr lang="ko" sz="1800"/>
              <a:t>NIST Round 2 Code-based PQC</a:t>
            </a:r>
            <a:endParaRPr sz="1800"/>
          </a:p>
        </p:txBody>
      </p:sp>
      <p:sp>
        <p:nvSpPr>
          <p:cNvPr id="161" name="Google Shape;161;p29"/>
          <p:cNvSpPr txBox="1"/>
          <p:nvPr>
            <p:ph idx="3" type="body"/>
          </p:nvPr>
        </p:nvSpPr>
        <p:spPr>
          <a:xfrm>
            <a:off x="2848228" y="3061712"/>
            <a:ext cx="5535300" cy="5391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3A3838"/>
              </a:buClr>
              <a:buSzPts val="2100"/>
              <a:buNone/>
            </a:pPr>
            <a:r>
              <a:rPr lang="ko" sz="1800"/>
              <a:t>Information Set Decoding(ISD)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McEliece</a:t>
            </a:r>
            <a:endParaRPr/>
          </a:p>
        </p:txBody>
      </p:sp>
      <p:sp>
        <p:nvSpPr>
          <p:cNvPr id="286" name="Google Shape;286;p47"/>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p:txBody>
      </p:sp>
      <p:pic>
        <p:nvPicPr>
          <p:cNvPr id="287" name="Google Shape;287;p47" title="rightwards arrow 키 생성 space colon space 주어진 space 파 라미 터 를 space 이용 한 다.&#10;G space colon 최 소거리 space open parentheses d greater or equal than 2 t plus 1 close parentheses 인 space space 이진부 호 space g 에대 한 space k cross times n space 생성 행 렬 space G o p p a space 부 호 space space&#10;S space colon space 임의의 space k cross times k space 이진 space 정 칙 행 렬&#10;P thin space colon space 임의의 space n cross times n space 순열 행 렬 space&#10;G apostrophe space colon space S G P&#10;공개 키 space colon space open parentheses G apostrophe comma space t close parentheses&#10;비밀 키 space colon space open parentheses S comma space D subscript g comma space P close parentheses space 이때 space D subscript g 는 space g 에 space 대 한 space 효 율적인 space 복 호 space 알고리즘이다.&#10;rightwards arrow 암 호 화 colon space 암 호 문 space c 는 space 이렇게 space 생성된다.&#10;space space space space space space c space equals space m G apostrophe circled plus e&#10;rightwards arrow 복 호 화 space colon space 먼저 space c P to the power of negative 1 end exponent equals open parentheses m S close parentheses G circled plus e P to the power of negative 1 end exponent 를 space 계산 한 space 후 comma space 복 호 알고리즘 space D subscript g 을 space 적용 하 여 space&#10;space space space space space 다음과 space 같이 space 계산 한 다.&#10;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space m S G space equals space D subscript g open parentheses c P to the power of negative 1 end exponent close parentheses&#10;space space space space space 복 호 알고리즘 space 후 space m space equals space m S times S to the power of negative 1 end exponent 을 space space 계산 하 면 space&#10;space space space space space space 원본 space 메세지인 space m space 을 space 획 득 할 space 수 space 있다.&#10;"/>
          <p:cNvPicPr preferRelativeResize="0"/>
          <p:nvPr/>
        </p:nvPicPr>
        <p:blipFill>
          <a:blip r:embed="rId3">
            <a:alphaModFix/>
          </a:blip>
          <a:stretch>
            <a:fillRect/>
          </a:stretch>
        </p:blipFill>
        <p:spPr>
          <a:xfrm>
            <a:off x="1496850" y="977100"/>
            <a:ext cx="6150300" cy="389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선형 이진 부호</a:t>
            </a:r>
            <a:endParaRPr/>
          </a:p>
        </p:txBody>
      </p:sp>
      <p:sp>
        <p:nvSpPr>
          <p:cNvPr id="293" name="Google Shape;293;p48"/>
          <p:cNvSpPr txBox="1"/>
          <p:nvPr>
            <p:ph idx="1" type="body"/>
          </p:nvPr>
        </p:nvSpPr>
        <p:spPr>
          <a:xfrm>
            <a:off x="308375" y="937588"/>
            <a:ext cx="86823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b="1" lang="ko" sz="1700"/>
              <a:t>Parameter: [</a:t>
            </a:r>
            <a:r>
              <a:rPr b="1" i="1" lang="ko" sz="1700"/>
              <a:t>n, k, d</a:t>
            </a:r>
            <a:r>
              <a:rPr b="1" lang="ko" sz="1700"/>
              <a:t>]</a:t>
            </a:r>
            <a:endParaRPr b="1" sz="1700"/>
          </a:p>
          <a:p>
            <a:pPr indent="0" lvl="0" marL="0" rtl="0" algn="l">
              <a:lnSpc>
                <a:spcPct val="150000"/>
              </a:lnSpc>
              <a:spcBef>
                <a:spcPts val="800"/>
              </a:spcBef>
              <a:spcAft>
                <a:spcPts val="0"/>
              </a:spcAft>
              <a:buNone/>
            </a:pPr>
            <a:r>
              <a:rPr lang="ko" sz="1700"/>
              <a:t>minimum weight가 </a:t>
            </a:r>
            <a:r>
              <a:rPr i="1" lang="ko" sz="1700"/>
              <a:t>d</a:t>
            </a:r>
            <a:r>
              <a:rPr lang="ko" sz="1700"/>
              <a:t>인 선형 이진 후보 [</a:t>
            </a:r>
            <a:r>
              <a:rPr b="1" i="1" lang="ko" sz="1700"/>
              <a:t>n, k</a:t>
            </a:r>
            <a:r>
              <a:rPr lang="ko" sz="1700"/>
              <a:t>]는 최대            의 오류를 수정할 수 있음</a:t>
            </a:r>
            <a:endParaRPr sz="1700"/>
          </a:p>
          <a:p>
            <a:pPr indent="0" lvl="0" marL="0" rtl="0" algn="l">
              <a:lnSpc>
                <a:spcPct val="150000"/>
              </a:lnSpc>
              <a:spcBef>
                <a:spcPts val="800"/>
              </a:spcBef>
              <a:spcAft>
                <a:spcPts val="0"/>
              </a:spcAft>
              <a:buNone/>
            </a:pPr>
            <a:r>
              <a:rPr b="1" lang="ko" sz="1700"/>
              <a:t>Definition:</a:t>
            </a:r>
            <a:endParaRPr b="1" sz="1700"/>
          </a:p>
          <a:p>
            <a:pPr indent="0" lvl="0" marL="0" rtl="0" algn="l">
              <a:lnSpc>
                <a:spcPct val="150000"/>
              </a:lnSpc>
              <a:spcBef>
                <a:spcPts val="800"/>
              </a:spcBef>
              <a:spcAft>
                <a:spcPts val="0"/>
              </a:spcAft>
              <a:buNone/>
            </a:pPr>
            <a:r>
              <a:rPr lang="ko" sz="1700"/>
              <a:t>[</a:t>
            </a:r>
            <a:r>
              <a:rPr b="1" i="1" lang="ko" sz="1700"/>
              <a:t>n, k</a:t>
            </a:r>
            <a:r>
              <a:rPr lang="ko" sz="1700"/>
              <a:t>] 는 F</a:t>
            </a:r>
            <a:r>
              <a:rPr baseline="-25000" lang="ko" sz="1700"/>
              <a:t>2</a:t>
            </a:r>
            <a:r>
              <a:rPr lang="ko" sz="1700"/>
              <a:t>에서의 </a:t>
            </a:r>
            <a:r>
              <a:rPr b="1" lang="ko" sz="1700"/>
              <a:t>k</a:t>
            </a:r>
            <a:r>
              <a:rPr lang="ko" sz="1700"/>
              <a:t> 선형 독립한 벡터들로 표현 가능</a:t>
            </a:r>
            <a:endParaRPr sz="1700"/>
          </a:p>
          <a:p>
            <a:pPr indent="0" lvl="0" marL="0" rtl="0" algn="l">
              <a:lnSpc>
                <a:spcPct val="150000"/>
              </a:lnSpc>
              <a:spcBef>
                <a:spcPts val="800"/>
              </a:spcBef>
              <a:spcAft>
                <a:spcPts val="0"/>
              </a:spcAft>
              <a:buNone/>
            </a:pPr>
            <a:r>
              <a:rPr lang="ko" sz="1700"/>
              <a:t>해당 </a:t>
            </a:r>
            <a:r>
              <a:rPr b="1" i="1" lang="ko" sz="1700"/>
              <a:t>k</a:t>
            </a:r>
            <a:r>
              <a:rPr lang="ko" sz="1700"/>
              <a:t> 벡터들을 </a:t>
            </a:r>
            <a:r>
              <a:rPr b="1" i="1" lang="ko" sz="1700"/>
              <a:t>k</a:t>
            </a:r>
            <a:r>
              <a:rPr lang="ko" sz="1700"/>
              <a:t> x </a:t>
            </a:r>
            <a:r>
              <a:rPr b="1" i="1" lang="ko" sz="1700"/>
              <a:t>n</a:t>
            </a:r>
            <a:r>
              <a:rPr lang="ko" sz="1700"/>
              <a:t>의 행렬로 사용 → Generator Matrix(</a:t>
            </a:r>
            <a:r>
              <a:rPr b="1" i="1" lang="ko" sz="1700"/>
              <a:t>G </a:t>
            </a:r>
            <a:r>
              <a:rPr lang="ko" sz="1700"/>
              <a:t>)</a:t>
            </a:r>
            <a:endParaRPr sz="1700"/>
          </a:p>
          <a:p>
            <a:pPr indent="0" lvl="0" marL="0" rtl="0" algn="l">
              <a:lnSpc>
                <a:spcPct val="150000"/>
              </a:lnSpc>
              <a:spcBef>
                <a:spcPts val="800"/>
              </a:spcBef>
              <a:spcAft>
                <a:spcPts val="0"/>
              </a:spcAft>
              <a:buNone/>
            </a:pPr>
            <a:r>
              <a:rPr lang="ko" sz="1700"/>
              <a:t>코드 내의 모든 벡터들을 generator matrix 행들의 선형조합으로 생성 가능</a:t>
            </a:r>
            <a:endParaRPr sz="1700"/>
          </a:p>
        </p:txBody>
      </p:sp>
      <p:pic>
        <p:nvPicPr>
          <p:cNvPr id="294" name="Google Shape;294;p48"/>
          <p:cNvPicPr preferRelativeResize="0"/>
          <p:nvPr/>
        </p:nvPicPr>
        <p:blipFill rotWithShape="1">
          <a:blip r:embed="rId3">
            <a:alphaModFix/>
          </a:blip>
          <a:srcRect b="77004" l="53652" r="39257" t="11498"/>
          <a:stretch/>
        </p:blipFill>
        <p:spPr>
          <a:xfrm>
            <a:off x="4926825" y="1510725"/>
            <a:ext cx="626675" cy="36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이진 선형 부호</a:t>
            </a:r>
            <a:endParaRPr/>
          </a:p>
        </p:txBody>
      </p:sp>
      <p:pic>
        <p:nvPicPr>
          <p:cNvPr id="300" name="Google Shape;300;p49"/>
          <p:cNvPicPr preferRelativeResize="0"/>
          <p:nvPr/>
        </p:nvPicPr>
        <p:blipFill>
          <a:blip r:embed="rId3">
            <a:alphaModFix/>
          </a:blip>
          <a:stretch>
            <a:fillRect/>
          </a:stretch>
        </p:blipFill>
        <p:spPr>
          <a:xfrm>
            <a:off x="152400" y="879710"/>
            <a:ext cx="8542869" cy="41113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이진 선형 부호</a:t>
            </a:r>
            <a:endParaRPr/>
          </a:p>
        </p:txBody>
      </p:sp>
      <p:pic>
        <p:nvPicPr>
          <p:cNvPr id="306" name="Google Shape;306;p50"/>
          <p:cNvPicPr preferRelativeResize="0"/>
          <p:nvPr/>
        </p:nvPicPr>
        <p:blipFill>
          <a:blip r:embed="rId3">
            <a:alphaModFix/>
          </a:blip>
          <a:stretch>
            <a:fillRect/>
          </a:stretch>
        </p:blipFill>
        <p:spPr>
          <a:xfrm>
            <a:off x="152400" y="1043585"/>
            <a:ext cx="8839202" cy="328543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Key generation</a:t>
            </a:r>
            <a:endParaRPr/>
          </a:p>
        </p:txBody>
      </p:sp>
      <p:pic>
        <p:nvPicPr>
          <p:cNvPr id="312" name="Google Shape;312;p51"/>
          <p:cNvPicPr preferRelativeResize="0"/>
          <p:nvPr/>
        </p:nvPicPr>
        <p:blipFill>
          <a:blip r:embed="rId3">
            <a:alphaModFix/>
          </a:blip>
          <a:stretch>
            <a:fillRect/>
          </a:stretch>
        </p:blipFill>
        <p:spPr>
          <a:xfrm>
            <a:off x="152400" y="879710"/>
            <a:ext cx="8839199" cy="37252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a:t>
            </a:r>
            <a:r>
              <a:rPr lang="ko">
                <a:latin typeface="Arial"/>
                <a:ea typeface="Arial"/>
                <a:cs typeface="Arial"/>
                <a:sym typeface="Arial"/>
              </a:rPr>
              <a:t>Encoding &amp; Encryption</a:t>
            </a:r>
            <a:endParaRPr/>
          </a:p>
        </p:txBody>
      </p:sp>
      <p:pic>
        <p:nvPicPr>
          <p:cNvPr id="318" name="Google Shape;318;p52"/>
          <p:cNvPicPr preferRelativeResize="0"/>
          <p:nvPr/>
        </p:nvPicPr>
        <p:blipFill>
          <a:blip r:embed="rId3">
            <a:alphaModFix/>
          </a:blip>
          <a:stretch>
            <a:fillRect/>
          </a:stretch>
        </p:blipFill>
        <p:spPr>
          <a:xfrm>
            <a:off x="308950" y="879710"/>
            <a:ext cx="7227472" cy="41113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a:t>
            </a:r>
            <a:r>
              <a:rPr lang="ko">
                <a:latin typeface="Arial"/>
                <a:ea typeface="Arial"/>
                <a:cs typeface="Arial"/>
                <a:sym typeface="Arial"/>
              </a:rPr>
              <a:t>De</a:t>
            </a:r>
            <a:r>
              <a:rPr lang="ko">
                <a:latin typeface="Arial"/>
                <a:ea typeface="Arial"/>
                <a:cs typeface="Arial"/>
                <a:sym typeface="Arial"/>
              </a:rPr>
              <a:t>coding &amp; Decryption</a:t>
            </a:r>
            <a:endParaRPr/>
          </a:p>
        </p:txBody>
      </p:sp>
      <p:pic>
        <p:nvPicPr>
          <p:cNvPr id="324" name="Google Shape;324;p53"/>
          <p:cNvPicPr preferRelativeResize="0"/>
          <p:nvPr/>
        </p:nvPicPr>
        <p:blipFill>
          <a:blip r:embed="rId3">
            <a:alphaModFix/>
          </a:blip>
          <a:stretch>
            <a:fillRect/>
          </a:stretch>
        </p:blipFill>
        <p:spPr>
          <a:xfrm>
            <a:off x="308950" y="879700"/>
            <a:ext cx="8525999" cy="38137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a:t>
            </a:r>
            <a:r>
              <a:rPr lang="ko">
                <a:latin typeface="Arial"/>
                <a:ea typeface="Arial"/>
                <a:cs typeface="Arial"/>
                <a:sym typeface="Arial"/>
              </a:rPr>
              <a:t>Decoding &amp; Decryption</a:t>
            </a:r>
            <a:endParaRPr/>
          </a:p>
        </p:txBody>
      </p:sp>
      <p:pic>
        <p:nvPicPr>
          <p:cNvPr id="330" name="Google Shape;330;p54"/>
          <p:cNvPicPr preferRelativeResize="0"/>
          <p:nvPr/>
        </p:nvPicPr>
        <p:blipFill>
          <a:blip r:embed="rId3">
            <a:alphaModFix/>
          </a:blip>
          <a:stretch>
            <a:fillRect/>
          </a:stretch>
        </p:blipFill>
        <p:spPr>
          <a:xfrm>
            <a:off x="308950" y="1097625"/>
            <a:ext cx="8526001" cy="3485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a:t>
            </a:r>
            <a:r>
              <a:rPr lang="ko">
                <a:latin typeface="Arial"/>
                <a:ea typeface="Arial"/>
                <a:cs typeface="Arial"/>
                <a:sym typeface="Arial"/>
              </a:rPr>
              <a:t>Decoding &amp; Decryption</a:t>
            </a:r>
            <a:endParaRPr/>
          </a:p>
        </p:txBody>
      </p:sp>
      <p:pic>
        <p:nvPicPr>
          <p:cNvPr id="336" name="Google Shape;336;p55"/>
          <p:cNvPicPr preferRelativeResize="0"/>
          <p:nvPr/>
        </p:nvPicPr>
        <p:blipFill>
          <a:blip r:embed="rId3">
            <a:alphaModFix/>
          </a:blip>
          <a:stretch>
            <a:fillRect/>
          </a:stretch>
        </p:blipFill>
        <p:spPr>
          <a:xfrm>
            <a:off x="308950" y="879710"/>
            <a:ext cx="7774117" cy="41113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McEliece</a:t>
            </a:r>
            <a:endParaRPr/>
          </a:p>
        </p:txBody>
      </p:sp>
      <p:sp>
        <p:nvSpPr>
          <p:cNvPr id="342" name="Google Shape;342;p56"/>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355600" lvl="0" marL="457200" rtl="0" algn="l">
              <a:lnSpc>
                <a:spcPct val="150000"/>
              </a:lnSpc>
              <a:spcBef>
                <a:spcPts val="800"/>
              </a:spcBef>
              <a:spcAft>
                <a:spcPts val="0"/>
              </a:spcAft>
              <a:buSzPts val="2000"/>
              <a:buChar char="•"/>
            </a:pPr>
            <a:r>
              <a:rPr lang="ko" sz="2000"/>
              <a:t>McEliece 초기 → n = </a:t>
            </a:r>
            <a:r>
              <a:rPr lang="ko" sz="2000">
                <a:latin typeface="Arial"/>
                <a:ea typeface="Arial"/>
                <a:cs typeface="Arial"/>
                <a:sym typeface="Arial"/>
              </a:rPr>
              <a:t>524, k = 1024 </a:t>
            </a:r>
            <a:r>
              <a:rPr lang="ko" sz="2000">
                <a:solidFill>
                  <a:srgbClr val="FF0000"/>
                </a:solidFill>
                <a:latin typeface="Arial"/>
                <a:ea typeface="Arial"/>
                <a:cs typeface="Arial"/>
                <a:sym typeface="Arial"/>
              </a:rPr>
              <a:t>(취약점 발견)</a:t>
            </a:r>
            <a:endParaRPr sz="2000">
              <a:solidFill>
                <a:srgbClr val="FF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ko" sz="2000">
                <a:solidFill>
                  <a:srgbClr val="000000"/>
                </a:solidFill>
                <a:latin typeface="Arial"/>
                <a:ea typeface="Arial"/>
                <a:cs typeface="Arial"/>
                <a:sym typeface="Arial"/>
              </a:rPr>
              <a:t>현재 사이즈 → </a:t>
            </a:r>
            <a:r>
              <a:rPr lang="ko" sz="2000">
                <a:solidFill>
                  <a:srgbClr val="000000"/>
                </a:solidFill>
              </a:rPr>
              <a:t>n = </a:t>
            </a:r>
            <a:r>
              <a:rPr lang="ko" sz="2000">
                <a:solidFill>
                  <a:srgbClr val="000000"/>
                </a:solidFill>
                <a:latin typeface="Arial"/>
                <a:ea typeface="Arial"/>
                <a:cs typeface="Arial"/>
                <a:sym typeface="Arial"/>
              </a:rPr>
              <a:t>4096, k = 3556</a:t>
            </a:r>
            <a:endParaRPr sz="2000">
              <a:solidFill>
                <a:srgbClr val="000000"/>
              </a:solidFill>
              <a:latin typeface="Arial"/>
              <a:ea typeface="Arial"/>
              <a:cs typeface="Arial"/>
              <a:sym typeface="Arial"/>
            </a:endParaRPr>
          </a:p>
          <a:p>
            <a:pPr indent="0" lvl="0" marL="457200" rtl="0" algn="l">
              <a:lnSpc>
                <a:spcPct val="150000"/>
              </a:lnSpc>
              <a:spcBef>
                <a:spcPts val="800"/>
              </a:spcBef>
              <a:spcAft>
                <a:spcPts val="0"/>
              </a:spcAft>
              <a:buNone/>
            </a:pPr>
            <a:r>
              <a:rPr lang="ko" sz="2000">
                <a:solidFill>
                  <a:srgbClr val="000000"/>
                </a:solidFill>
                <a:latin typeface="Arial"/>
                <a:ea typeface="Arial"/>
                <a:cs typeface="Arial"/>
                <a:sym typeface="Arial"/>
              </a:rPr>
              <a:t>→  효율성은 감소하였으나 공격에 방어 가능</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nvSpPr>
        <p:spPr>
          <a:xfrm>
            <a:off x="2806500" y="2248650"/>
            <a:ext cx="3531000" cy="6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3800">
                <a:solidFill>
                  <a:schemeClr val="dk1"/>
                </a:solidFill>
                <a:latin typeface="Malgun Gothic"/>
                <a:ea typeface="Malgun Gothic"/>
                <a:cs typeface="Malgun Gothic"/>
                <a:sym typeface="Malgun Gothic"/>
              </a:rPr>
              <a:t>코드 기반 암호</a:t>
            </a:r>
            <a:endParaRPr sz="1100"/>
          </a:p>
        </p:txBody>
      </p:sp>
      <p:sp>
        <p:nvSpPr>
          <p:cNvPr id="168" name="Google Shape;168;p30"/>
          <p:cNvSpPr/>
          <p:nvPr/>
        </p:nvSpPr>
        <p:spPr>
          <a:xfrm>
            <a:off x="225025" y="117875"/>
            <a:ext cx="86691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MDPC</a:t>
            </a:r>
            <a:endParaRPr/>
          </a:p>
        </p:txBody>
      </p:sp>
      <p:sp>
        <p:nvSpPr>
          <p:cNvPr id="348" name="Google Shape;348;p57"/>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8"/>
          <p:cNvSpPr txBox="1"/>
          <p:nvPr/>
        </p:nvSpPr>
        <p:spPr>
          <a:xfrm>
            <a:off x="1597650" y="2248650"/>
            <a:ext cx="5948700" cy="646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2100"/>
              <a:buNone/>
            </a:pPr>
            <a:r>
              <a:rPr lang="ko" sz="3000">
                <a:solidFill>
                  <a:srgbClr val="3A3838"/>
                </a:solidFill>
                <a:latin typeface="Malgun Gothic"/>
                <a:ea typeface="Malgun Gothic"/>
                <a:cs typeface="Malgun Gothic"/>
                <a:sym typeface="Malgun Gothic"/>
              </a:rPr>
              <a:t>NIST Round 2 Code-based PQC</a:t>
            </a:r>
            <a:endParaRPr sz="3000">
              <a:solidFill>
                <a:schemeClr val="dk1"/>
              </a:solidFill>
              <a:latin typeface="Malgun Gothic"/>
              <a:ea typeface="Malgun Gothic"/>
              <a:cs typeface="Malgun Gothic"/>
              <a:sym typeface="Malgun Gothic"/>
            </a:endParaRPr>
          </a:p>
        </p:txBody>
      </p:sp>
      <p:sp>
        <p:nvSpPr>
          <p:cNvPr id="355" name="Google Shape;355;p58"/>
          <p:cNvSpPr/>
          <p:nvPr/>
        </p:nvSpPr>
        <p:spPr>
          <a:xfrm>
            <a:off x="225025" y="117875"/>
            <a:ext cx="86691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a:t>
            </a:r>
            <a:endParaRPr/>
          </a:p>
        </p:txBody>
      </p:sp>
      <p:sp>
        <p:nvSpPr>
          <p:cNvPr id="361" name="Google Shape;361;p59"/>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Classic McEliece</a:t>
            </a:r>
            <a:endParaRPr/>
          </a:p>
        </p:txBody>
      </p:sp>
      <p:sp>
        <p:nvSpPr>
          <p:cNvPr id="367" name="Google Shape;367;p60"/>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Classic McEliece</a:t>
            </a:r>
            <a:endParaRPr/>
          </a:p>
        </p:txBody>
      </p:sp>
      <p:sp>
        <p:nvSpPr>
          <p:cNvPr id="373" name="Google Shape;373;p61"/>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pic>
        <p:nvPicPr>
          <p:cNvPr id="374" name="Google Shape;374;p61"/>
          <p:cNvPicPr preferRelativeResize="0"/>
          <p:nvPr/>
        </p:nvPicPr>
        <p:blipFill>
          <a:blip r:embed="rId3">
            <a:alphaModFix/>
          </a:blip>
          <a:stretch>
            <a:fillRect/>
          </a:stretch>
        </p:blipFill>
        <p:spPr>
          <a:xfrm>
            <a:off x="634012" y="1908275"/>
            <a:ext cx="7875976" cy="1810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BIKE</a:t>
            </a:r>
            <a:endParaRPr/>
          </a:p>
        </p:txBody>
      </p:sp>
      <p:sp>
        <p:nvSpPr>
          <p:cNvPr id="380" name="Google Shape;380;p62"/>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BIKE</a:t>
            </a:r>
            <a:endParaRPr/>
          </a:p>
        </p:txBody>
      </p:sp>
      <p:pic>
        <p:nvPicPr>
          <p:cNvPr id="386" name="Google Shape;386;p63"/>
          <p:cNvPicPr preferRelativeResize="0"/>
          <p:nvPr/>
        </p:nvPicPr>
        <p:blipFill rotWithShape="1">
          <a:blip r:embed="rId3">
            <a:alphaModFix/>
          </a:blip>
          <a:srcRect b="41304" l="0" r="0" t="0"/>
          <a:stretch/>
        </p:blipFill>
        <p:spPr>
          <a:xfrm>
            <a:off x="2320825" y="894350"/>
            <a:ext cx="4502350" cy="2358626"/>
          </a:xfrm>
          <a:prstGeom prst="rect">
            <a:avLst/>
          </a:prstGeom>
          <a:noFill/>
          <a:ln>
            <a:noFill/>
          </a:ln>
        </p:spPr>
      </p:pic>
      <p:pic>
        <p:nvPicPr>
          <p:cNvPr id="387" name="Google Shape;387;p63"/>
          <p:cNvPicPr preferRelativeResize="0"/>
          <p:nvPr/>
        </p:nvPicPr>
        <p:blipFill rotWithShape="1">
          <a:blip r:embed="rId3">
            <a:alphaModFix/>
          </a:blip>
          <a:srcRect b="0" l="0" r="0" t="58696"/>
          <a:stretch/>
        </p:blipFill>
        <p:spPr>
          <a:xfrm>
            <a:off x="2320825" y="3252975"/>
            <a:ext cx="4502350" cy="1659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BIKE</a:t>
            </a:r>
            <a:endParaRPr/>
          </a:p>
        </p:txBody>
      </p:sp>
      <p:pic>
        <p:nvPicPr>
          <p:cNvPr id="393" name="Google Shape;393;p64"/>
          <p:cNvPicPr preferRelativeResize="0"/>
          <p:nvPr/>
        </p:nvPicPr>
        <p:blipFill>
          <a:blip r:embed="rId3">
            <a:alphaModFix/>
          </a:blip>
          <a:stretch>
            <a:fillRect/>
          </a:stretch>
        </p:blipFill>
        <p:spPr>
          <a:xfrm>
            <a:off x="1608683" y="1860834"/>
            <a:ext cx="5926635" cy="2098416"/>
          </a:xfrm>
          <a:prstGeom prst="rect">
            <a:avLst/>
          </a:prstGeom>
          <a:noFill/>
          <a:ln>
            <a:noFill/>
          </a:ln>
        </p:spPr>
      </p:pic>
      <p:pic>
        <p:nvPicPr>
          <p:cNvPr id="394" name="Google Shape;394;p64"/>
          <p:cNvPicPr preferRelativeResize="0"/>
          <p:nvPr/>
        </p:nvPicPr>
        <p:blipFill rotWithShape="1">
          <a:blip r:embed="rId4">
            <a:alphaModFix/>
          </a:blip>
          <a:srcRect b="89591" l="0" r="0" t="0"/>
          <a:stretch/>
        </p:blipFill>
        <p:spPr>
          <a:xfrm>
            <a:off x="1558687" y="1300950"/>
            <a:ext cx="6026626" cy="55988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5"/>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NTS-KEM</a:t>
            </a:r>
            <a:endParaRPr/>
          </a:p>
        </p:txBody>
      </p:sp>
      <p:sp>
        <p:nvSpPr>
          <p:cNvPr id="400" name="Google Shape;400;p65"/>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NTS-KEM</a:t>
            </a:r>
            <a:endParaRPr/>
          </a:p>
        </p:txBody>
      </p:sp>
      <p:pic>
        <p:nvPicPr>
          <p:cNvPr id="406" name="Google Shape;406;p66"/>
          <p:cNvPicPr preferRelativeResize="0"/>
          <p:nvPr/>
        </p:nvPicPr>
        <p:blipFill>
          <a:blip r:embed="rId3">
            <a:alphaModFix/>
          </a:blip>
          <a:stretch>
            <a:fillRect/>
          </a:stretch>
        </p:blipFill>
        <p:spPr>
          <a:xfrm>
            <a:off x="1112662" y="1785701"/>
            <a:ext cx="6918675" cy="150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a:t>
            </a:r>
            <a:endParaRPr/>
          </a:p>
        </p:txBody>
      </p:sp>
      <p:sp>
        <p:nvSpPr>
          <p:cNvPr id="174" name="Google Shape;174;p31"/>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ko"/>
              <a:t>코딩 이론</a:t>
            </a:r>
            <a:endParaRPr/>
          </a:p>
          <a:p>
            <a:pPr indent="-317500" lvl="0" marL="457200" rtl="0" algn="l">
              <a:lnSpc>
                <a:spcPct val="150000"/>
              </a:lnSpc>
              <a:spcBef>
                <a:spcPts val="800"/>
              </a:spcBef>
              <a:spcAft>
                <a:spcPts val="0"/>
              </a:spcAft>
              <a:buSzPts val="1400"/>
              <a:buChar char="•"/>
            </a:pPr>
            <a:r>
              <a:rPr lang="ko"/>
              <a:t>1948년 Claude Shannon 제안</a:t>
            </a:r>
            <a:endParaRPr/>
          </a:p>
          <a:p>
            <a:pPr indent="-317500" lvl="0" marL="457200" rtl="0" algn="l">
              <a:lnSpc>
                <a:spcPct val="150000"/>
              </a:lnSpc>
              <a:spcBef>
                <a:spcPts val="0"/>
              </a:spcBef>
              <a:spcAft>
                <a:spcPts val="0"/>
              </a:spcAft>
              <a:buSzPts val="1400"/>
              <a:buChar char="•"/>
            </a:pPr>
            <a:r>
              <a:rPr lang="ko"/>
              <a:t>불완전한 채널(noisy channel)에서 발생하는 잡음 제거</a:t>
            </a:r>
            <a:endParaRPr/>
          </a:p>
          <a:p>
            <a:pPr indent="-317500" lvl="0" marL="457200" rtl="0" algn="l">
              <a:lnSpc>
                <a:spcPct val="150000"/>
              </a:lnSpc>
              <a:spcBef>
                <a:spcPts val="0"/>
              </a:spcBef>
              <a:spcAft>
                <a:spcPts val="0"/>
              </a:spcAft>
              <a:buSzPts val="1400"/>
              <a:buChar char="•"/>
            </a:pPr>
            <a:r>
              <a:rPr lang="ko"/>
              <a:t>코드 기반 암호의 핵심 원리</a:t>
            </a:r>
            <a:endParaRPr/>
          </a:p>
          <a:p>
            <a:pPr indent="0" lvl="0" marL="0" rtl="0" algn="l">
              <a:lnSpc>
                <a:spcPct val="150000"/>
              </a:lnSpc>
              <a:spcBef>
                <a:spcPts val="800"/>
              </a:spcBef>
              <a:spcAft>
                <a:spcPts val="0"/>
              </a:spcAft>
              <a:buNone/>
            </a:pPr>
            <a:r>
              <a:rPr lang="ko"/>
              <a:t>해밍 코드</a:t>
            </a:r>
            <a:endParaRPr/>
          </a:p>
          <a:p>
            <a:pPr indent="0" lvl="0" marL="0" rtl="0" algn="l">
              <a:lnSpc>
                <a:spcPct val="150000"/>
              </a:lnSpc>
              <a:spcBef>
                <a:spcPts val="800"/>
              </a:spcBef>
              <a:spcAft>
                <a:spcPts val="0"/>
              </a:spcAft>
              <a:buNone/>
            </a:pPr>
            <a:r>
              <a:rPr lang="ko"/>
              <a:t>선형 부호</a:t>
            </a:r>
            <a:endParaRPr/>
          </a:p>
          <a:p>
            <a:pPr indent="0" lvl="0" marL="0" rtl="0" algn="l">
              <a:lnSpc>
                <a:spcPct val="150000"/>
              </a:lnSpc>
              <a:spcBef>
                <a:spcPts val="8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HQC</a:t>
            </a:r>
            <a:endParaRPr/>
          </a:p>
        </p:txBody>
      </p:sp>
      <p:sp>
        <p:nvSpPr>
          <p:cNvPr id="412" name="Google Shape;412;p67"/>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HQC</a:t>
            </a:r>
            <a:endParaRPr/>
          </a:p>
        </p:txBody>
      </p:sp>
      <p:pic>
        <p:nvPicPr>
          <p:cNvPr id="418" name="Google Shape;418;p68"/>
          <p:cNvPicPr preferRelativeResize="0"/>
          <p:nvPr/>
        </p:nvPicPr>
        <p:blipFill>
          <a:blip r:embed="rId3">
            <a:alphaModFix/>
          </a:blip>
          <a:stretch>
            <a:fillRect/>
          </a:stretch>
        </p:blipFill>
        <p:spPr>
          <a:xfrm>
            <a:off x="1105537" y="1186451"/>
            <a:ext cx="6932926" cy="3015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RQC</a:t>
            </a:r>
            <a:endParaRPr/>
          </a:p>
        </p:txBody>
      </p:sp>
      <p:sp>
        <p:nvSpPr>
          <p:cNvPr id="424" name="Google Shape;424;p69"/>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70"/>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RQC</a:t>
            </a:r>
            <a:endParaRPr/>
          </a:p>
        </p:txBody>
      </p:sp>
      <p:pic>
        <p:nvPicPr>
          <p:cNvPr id="430" name="Google Shape;430;p70"/>
          <p:cNvPicPr preferRelativeResize="0"/>
          <p:nvPr/>
        </p:nvPicPr>
        <p:blipFill>
          <a:blip r:embed="rId3">
            <a:alphaModFix/>
          </a:blip>
          <a:stretch>
            <a:fillRect/>
          </a:stretch>
        </p:blipFill>
        <p:spPr>
          <a:xfrm>
            <a:off x="1176875" y="1785601"/>
            <a:ext cx="6790250" cy="1572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71"/>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ROLLO</a:t>
            </a:r>
            <a:endParaRPr/>
          </a:p>
        </p:txBody>
      </p:sp>
      <p:sp>
        <p:nvSpPr>
          <p:cNvPr id="436" name="Google Shape;436;p71"/>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2"/>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ROLLO</a:t>
            </a:r>
            <a:endParaRPr/>
          </a:p>
        </p:txBody>
      </p:sp>
      <p:pic>
        <p:nvPicPr>
          <p:cNvPr id="442" name="Google Shape;442;p72"/>
          <p:cNvPicPr preferRelativeResize="0"/>
          <p:nvPr/>
        </p:nvPicPr>
        <p:blipFill rotWithShape="1">
          <a:blip r:embed="rId3">
            <a:alphaModFix/>
          </a:blip>
          <a:srcRect b="55634" l="0" r="0" t="0"/>
          <a:stretch/>
        </p:blipFill>
        <p:spPr>
          <a:xfrm>
            <a:off x="1456713" y="1307725"/>
            <a:ext cx="6230575" cy="2547556"/>
          </a:xfrm>
          <a:prstGeom prst="rect">
            <a:avLst/>
          </a:prstGeom>
          <a:noFill/>
          <a:ln>
            <a:noFill/>
          </a:ln>
        </p:spPr>
      </p:pic>
      <p:pic>
        <p:nvPicPr>
          <p:cNvPr id="443" name="Google Shape;443;p72"/>
          <p:cNvPicPr preferRelativeResize="0"/>
          <p:nvPr/>
        </p:nvPicPr>
        <p:blipFill rotWithShape="1">
          <a:blip r:embed="rId3">
            <a:alphaModFix/>
          </a:blip>
          <a:srcRect b="0" l="0" r="0" t="94337"/>
          <a:stretch/>
        </p:blipFill>
        <p:spPr>
          <a:xfrm>
            <a:off x="1456713" y="3855272"/>
            <a:ext cx="6230575" cy="32517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3"/>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LEDAcrypt</a:t>
            </a:r>
            <a:endParaRPr/>
          </a:p>
        </p:txBody>
      </p:sp>
      <p:sp>
        <p:nvSpPr>
          <p:cNvPr id="449" name="Google Shape;449;p73"/>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4"/>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LEDAcrypt</a:t>
            </a:r>
            <a:endParaRPr/>
          </a:p>
        </p:txBody>
      </p:sp>
      <p:pic>
        <p:nvPicPr>
          <p:cNvPr id="455" name="Google Shape;455;p74"/>
          <p:cNvPicPr preferRelativeResize="0"/>
          <p:nvPr/>
        </p:nvPicPr>
        <p:blipFill>
          <a:blip r:embed="rId3">
            <a:alphaModFix/>
          </a:blip>
          <a:stretch>
            <a:fillRect/>
          </a:stretch>
        </p:blipFill>
        <p:spPr>
          <a:xfrm>
            <a:off x="2000838" y="879700"/>
            <a:ext cx="5142325" cy="3855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5"/>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NIST Round 2 - LEDAcrypt</a:t>
            </a:r>
            <a:endParaRPr/>
          </a:p>
        </p:txBody>
      </p:sp>
      <p:pic>
        <p:nvPicPr>
          <p:cNvPr id="461" name="Google Shape;461;p75"/>
          <p:cNvPicPr preferRelativeResize="0"/>
          <p:nvPr/>
        </p:nvPicPr>
        <p:blipFill rotWithShape="1">
          <a:blip r:embed="rId3">
            <a:alphaModFix/>
          </a:blip>
          <a:srcRect b="0" l="0" r="0" t="5186"/>
          <a:stretch/>
        </p:blipFill>
        <p:spPr>
          <a:xfrm>
            <a:off x="2160013" y="920275"/>
            <a:ext cx="4823974" cy="3711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6"/>
          <p:cNvSpPr txBox="1"/>
          <p:nvPr/>
        </p:nvSpPr>
        <p:spPr>
          <a:xfrm>
            <a:off x="1597650" y="2248650"/>
            <a:ext cx="5948700" cy="646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2100"/>
              <a:buNone/>
            </a:pPr>
            <a:r>
              <a:rPr lang="ko" sz="3000">
                <a:solidFill>
                  <a:srgbClr val="3A3838"/>
                </a:solidFill>
                <a:latin typeface="Malgun Gothic"/>
                <a:ea typeface="Malgun Gothic"/>
                <a:cs typeface="Malgun Gothic"/>
                <a:sym typeface="Malgun Gothic"/>
              </a:rPr>
              <a:t>Information Set Decoding</a:t>
            </a:r>
            <a:endParaRPr sz="3000">
              <a:solidFill>
                <a:srgbClr val="3A3838"/>
              </a:solidFill>
              <a:latin typeface="Malgun Gothic"/>
              <a:ea typeface="Malgun Gothic"/>
              <a:cs typeface="Malgun Gothic"/>
              <a:sym typeface="Malgun Gothic"/>
            </a:endParaRPr>
          </a:p>
        </p:txBody>
      </p:sp>
      <p:sp>
        <p:nvSpPr>
          <p:cNvPr id="468" name="Google Shape;468;p76"/>
          <p:cNvSpPr/>
          <p:nvPr/>
        </p:nvSpPr>
        <p:spPr>
          <a:xfrm>
            <a:off x="225025" y="117875"/>
            <a:ext cx="86691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a:t>
            </a:r>
            <a:endParaRPr/>
          </a:p>
        </p:txBody>
      </p:sp>
      <p:sp>
        <p:nvSpPr>
          <p:cNvPr id="180" name="Google Shape;180;p32"/>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lang="ko"/>
              <a:t>코딩 이론 구조</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p:txBody>
      </p:sp>
      <p:pic>
        <p:nvPicPr>
          <p:cNvPr id="181" name="Google Shape;181;p32"/>
          <p:cNvPicPr preferRelativeResize="0"/>
          <p:nvPr/>
        </p:nvPicPr>
        <p:blipFill>
          <a:blip r:embed="rId3">
            <a:alphaModFix/>
          </a:blip>
          <a:stretch>
            <a:fillRect/>
          </a:stretch>
        </p:blipFill>
        <p:spPr>
          <a:xfrm>
            <a:off x="500437" y="1856150"/>
            <a:ext cx="8143125" cy="1777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7"/>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McEliece 시스템 복습</a:t>
            </a:r>
            <a:endParaRPr sz="1100"/>
          </a:p>
        </p:txBody>
      </p:sp>
      <p:sp>
        <p:nvSpPr>
          <p:cNvPr id="475" name="Google Shape;475;p77"/>
          <p:cNvSpPr txBox="1"/>
          <p:nvPr>
            <p:ph idx="1" type="body"/>
          </p:nvPr>
        </p:nvSpPr>
        <p:spPr>
          <a:xfrm>
            <a:off x="308372" y="864394"/>
            <a:ext cx="8527256" cy="1193006"/>
          </a:xfrm>
          <a:prstGeom prst="rect">
            <a:avLst/>
          </a:prstGeom>
          <a:noFill/>
          <a:ln>
            <a:noFill/>
          </a:ln>
        </p:spPr>
        <p:txBody>
          <a:bodyPr anchorCtr="0" anchor="t" bIns="34275" lIns="68575" spcFirstLastPara="1" rIns="68575" wrap="square" tIns="34275">
            <a:noAutofit/>
          </a:bodyPr>
          <a:lstStyle/>
          <a:p>
            <a:pPr indent="-171450" lvl="0" marL="177800" rtl="0" algn="l">
              <a:lnSpc>
                <a:spcPct val="150000"/>
              </a:lnSpc>
              <a:spcBef>
                <a:spcPts val="0"/>
              </a:spcBef>
              <a:spcAft>
                <a:spcPts val="0"/>
              </a:spcAft>
              <a:buClr>
                <a:schemeClr val="dk1"/>
              </a:buClr>
              <a:buSzPts val="1500"/>
              <a:buChar char="•"/>
            </a:pPr>
            <a:r>
              <a:rPr lang="ko" sz="1500"/>
              <a:t>길이 </a:t>
            </a:r>
            <a:r>
              <a:rPr b="1" i="1" lang="ko" sz="1500"/>
              <a:t>k </a:t>
            </a:r>
            <a:r>
              <a:rPr lang="ko" sz="1500"/>
              <a:t>의 메시지 </a:t>
            </a:r>
            <a:r>
              <a:rPr b="1" i="1" lang="ko" sz="1500"/>
              <a:t>m</a:t>
            </a:r>
            <a:r>
              <a:rPr lang="ko" sz="1500"/>
              <a:t> 을 암호화 하기 위해 Goppa code </a:t>
            </a:r>
            <a:r>
              <a:rPr b="1" i="1" lang="ko" sz="1500"/>
              <a:t>G</a:t>
            </a:r>
            <a:r>
              <a:rPr lang="ko" sz="1500"/>
              <a:t> 를 사용하여 길이 </a:t>
            </a:r>
            <a:r>
              <a:rPr b="1" i="1" lang="ko" sz="1500"/>
              <a:t>n</a:t>
            </a:r>
            <a:r>
              <a:rPr lang="ko" sz="1500"/>
              <a:t> 으로 선형확장</a:t>
            </a:r>
            <a:endParaRPr sz="1500"/>
          </a:p>
          <a:p>
            <a:pPr indent="-76200" lvl="0" marL="177800" rtl="0" algn="l">
              <a:lnSpc>
                <a:spcPct val="150000"/>
              </a:lnSpc>
              <a:spcBef>
                <a:spcPts val="800"/>
              </a:spcBef>
              <a:spcAft>
                <a:spcPts val="0"/>
              </a:spcAft>
              <a:buClr>
                <a:schemeClr val="dk1"/>
              </a:buClr>
              <a:buSzPts val="1500"/>
              <a:buNone/>
            </a:pPr>
            <a:r>
              <a:t/>
            </a:r>
            <a:endParaRPr sz="1500"/>
          </a:p>
          <a:p>
            <a:pPr indent="0" lvl="0" marL="0" rtl="0" algn="l">
              <a:lnSpc>
                <a:spcPct val="150000"/>
              </a:lnSpc>
              <a:spcBef>
                <a:spcPts val="800"/>
              </a:spcBef>
              <a:spcAft>
                <a:spcPts val="0"/>
              </a:spcAft>
              <a:buClr>
                <a:schemeClr val="dk1"/>
              </a:buClr>
              <a:buSzPts val="1200"/>
              <a:buNone/>
            </a:pPr>
            <a:r>
              <a:rPr lang="ko" sz="1200"/>
              <a:t>  </a:t>
            </a:r>
            <a:r>
              <a:rPr lang="ko" sz="1500"/>
              <a:t>( Message )  x     Goppa code    =  ( codeword )			 선형확장</a:t>
            </a:r>
            <a:endParaRPr sz="1500"/>
          </a:p>
          <a:p>
            <a:pPr indent="0" lvl="0" marL="0" rtl="0" algn="l">
              <a:lnSpc>
                <a:spcPct val="150000"/>
              </a:lnSpc>
              <a:spcBef>
                <a:spcPts val="800"/>
              </a:spcBef>
              <a:spcAft>
                <a:spcPts val="0"/>
              </a:spcAft>
              <a:buClr>
                <a:schemeClr val="dk1"/>
              </a:buClr>
              <a:buSzPts val="1500"/>
              <a:buNone/>
            </a:pPr>
            <a:r>
              <a:rPr lang="ko" sz="1500"/>
              <a:t>    ( </a:t>
            </a:r>
            <a:r>
              <a:rPr b="1" i="1" lang="ko" sz="1500"/>
              <a:t>1</a:t>
            </a:r>
            <a:r>
              <a:rPr lang="ko" sz="1500"/>
              <a:t> </a:t>
            </a:r>
            <a:r>
              <a:rPr b="1" i="1" lang="ko" sz="1500"/>
              <a:t>x</a:t>
            </a:r>
            <a:r>
              <a:rPr lang="ko" sz="1500"/>
              <a:t> </a:t>
            </a:r>
            <a:r>
              <a:rPr b="1" i="1" lang="ko" sz="1500"/>
              <a:t>k </a:t>
            </a:r>
            <a:r>
              <a:rPr lang="ko" sz="1500"/>
              <a:t>)                   		 ( </a:t>
            </a:r>
            <a:r>
              <a:rPr b="1" i="1" lang="ko" sz="1500"/>
              <a:t>1 x n</a:t>
            </a:r>
            <a:r>
              <a:rPr lang="ko" sz="1500"/>
              <a:t> ) 		   (Linear expansion)</a:t>
            </a:r>
            <a:endParaRPr sz="1100"/>
          </a:p>
          <a:p>
            <a:pPr indent="0" lvl="0" marL="0" rtl="0" algn="l">
              <a:lnSpc>
                <a:spcPct val="150000"/>
              </a:lnSpc>
              <a:spcBef>
                <a:spcPts val="800"/>
              </a:spcBef>
              <a:spcAft>
                <a:spcPts val="0"/>
              </a:spcAft>
              <a:buClr>
                <a:schemeClr val="dk1"/>
              </a:buClr>
              <a:buSzPts val="1500"/>
              <a:buNone/>
            </a:pPr>
            <a:r>
              <a:rPr lang="ko" sz="1500"/>
              <a:t>                            ( </a:t>
            </a:r>
            <a:r>
              <a:rPr b="1" i="1" lang="ko" sz="1500"/>
              <a:t>k x n</a:t>
            </a:r>
            <a:r>
              <a:rPr lang="ko" sz="1500"/>
              <a:t> )</a:t>
            </a:r>
            <a:endParaRPr sz="1100"/>
          </a:p>
          <a:p>
            <a:pPr indent="-171450" lvl="0" marL="177800" rtl="0" algn="l">
              <a:lnSpc>
                <a:spcPct val="150000"/>
              </a:lnSpc>
              <a:spcBef>
                <a:spcPts val="800"/>
              </a:spcBef>
              <a:spcAft>
                <a:spcPts val="0"/>
              </a:spcAft>
              <a:buClr>
                <a:schemeClr val="dk1"/>
              </a:buClr>
              <a:buSzPts val="1500"/>
              <a:buChar char="•"/>
            </a:pPr>
            <a:r>
              <a:rPr lang="ko" sz="1500"/>
              <a:t>여기서 중요한 것은 생성된 codeword </a:t>
            </a:r>
            <a:r>
              <a:rPr b="1" i="1" lang="ko" sz="1500"/>
              <a:t>c </a:t>
            </a:r>
            <a:r>
              <a:rPr lang="ko" sz="1500"/>
              <a:t>에 오류가 추가 되어도 수정할 수 있다는 점</a:t>
            </a:r>
            <a:endParaRPr sz="1500"/>
          </a:p>
          <a:p>
            <a:pPr indent="-177800" lvl="1" marL="520700" rtl="0" algn="l">
              <a:lnSpc>
                <a:spcPct val="150000"/>
              </a:lnSpc>
              <a:spcBef>
                <a:spcPts val="400"/>
              </a:spcBef>
              <a:spcAft>
                <a:spcPts val="0"/>
              </a:spcAft>
              <a:buClr>
                <a:schemeClr val="dk1"/>
              </a:buClr>
              <a:buSzPts val="1200"/>
              <a:buChar char="•"/>
            </a:pPr>
            <a:r>
              <a:rPr lang="ko" sz="1200"/>
              <a:t>Goppa code가 그 오류수정 역할을 수행     공개키로 사용된다.</a:t>
            </a:r>
            <a:endParaRPr sz="1200"/>
          </a:p>
          <a:p>
            <a:pPr indent="-177800" lvl="1" marL="520700" rtl="0" algn="l">
              <a:lnSpc>
                <a:spcPct val="150000"/>
              </a:lnSpc>
              <a:spcBef>
                <a:spcPts val="400"/>
              </a:spcBef>
              <a:spcAft>
                <a:spcPts val="0"/>
              </a:spcAft>
              <a:buClr>
                <a:schemeClr val="dk1"/>
              </a:buClr>
              <a:buSzPts val="1200"/>
              <a:buChar char="•"/>
            </a:pPr>
            <a:r>
              <a:rPr lang="ko" sz="1200"/>
              <a:t>송신자들은 자신의 메시지와 Goppa code를 사용하여 codeword를 생성, 그 뒤에 오류 </a:t>
            </a:r>
            <a:r>
              <a:rPr b="1" i="1" lang="ko" sz="1200"/>
              <a:t>e </a:t>
            </a:r>
            <a:r>
              <a:rPr lang="ko" sz="1200"/>
              <a:t>를 임의로 추가하여 원본 메시지를 암호화 한다.     </a:t>
            </a:r>
            <a:r>
              <a:rPr b="1" i="1" lang="ko" sz="1200"/>
              <a:t>mG</a:t>
            </a:r>
            <a:r>
              <a:rPr lang="ko" sz="1200"/>
              <a:t> + </a:t>
            </a:r>
            <a:r>
              <a:rPr b="1" i="1" lang="ko" sz="1200"/>
              <a:t>e = </a:t>
            </a:r>
            <a:r>
              <a:rPr lang="ko" sz="1200"/>
              <a:t> </a:t>
            </a:r>
            <a:r>
              <a:rPr b="1" i="1" lang="ko" sz="1200"/>
              <a:t>codeword </a:t>
            </a:r>
            <a:r>
              <a:rPr lang="ko" sz="1200"/>
              <a:t>(암호문)</a:t>
            </a:r>
            <a:endParaRPr b="1" i="1" sz="1200"/>
          </a:p>
        </p:txBody>
      </p:sp>
      <p:sp>
        <p:nvSpPr>
          <p:cNvPr id="476" name="Google Shape;476;p77"/>
          <p:cNvSpPr/>
          <p:nvPr/>
        </p:nvSpPr>
        <p:spPr>
          <a:xfrm>
            <a:off x="2010793" y="1463974"/>
            <a:ext cx="191002" cy="960469"/>
          </a:xfrm>
          <a:prstGeom prst="lef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algun Gothic"/>
              <a:ea typeface="Malgun Gothic"/>
              <a:cs typeface="Malgun Gothic"/>
              <a:sym typeface="Malgun Gothic"/>
            </a:endParaRPr>
          </a:p>
        </p:txBody>
      </p:sp>
      <p:sp>
        <p:nvSpPr>
          <p:cNvPr id="477" name="Google Shape;477;p77"/>
          <p:cNvSpPr/>
          <p:nvPr/>
        </p:nvSpPr>
        <p:spPr>
          <a:xfrm>
            <a:off x="2969581" y="1450669"/>
            <a:ext cx="173100" cy="960600"/>
          </a:xfrm>
          <a:prstGeom prst="righ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algun Gothic"/>
              <a:ea typeface="Malgun Gothic"/>
              <a:cs typeface="Malgun Gothic"/>
              <a:sym typeface="Malgun Gothic"/>
            </a:endParaRPr>
          </a:p>
        </p:txBody>
      </p:sp>
      <p:sp>
        <p:nvSpPr>
          <p:cNvPr id="478" name="Google Shape;478;p77"/>
          <p:cNvSpPr/>
          <p:nvPr/>
        </p:nvSpPr>
        <p:spPr>
          <a:xfrm>
            <a:off x="5145675" y="1781038"/>
            <a:ext cx="446100" cy="299700"/>
          </a:xfrm>
          <a:prstGeom prst="rightArrow">
            <a:avLst>
              <a:gd fmla="val 50000" name="adj1"/>
              <a:gd fmla="val 50000" name="adj2"/>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cxnSp>
        <p:nvCxnSpPr>
          <p:cNvPr id="479" name="Google Shape;479;p77"/>
          <p:cNvCxnSpPr/>
          <p:nvPr/>
        </p:nvCxnSpPr>
        <p:spPr>
          <a:xfrm>
            <a:off x="2479400" y="4236350"/>
            <a:ext cx="159600" cy="0"/>
          </a:xfrm>
          <a:prstGeom prst="straightConnector1">
            <a:avLst/>
          </a:prstGeom>
          <a:noFill/>
          <a:ln cap="flat" cmpd="sng" w="9525">
            <a:solidFill>
              <a:srgbClr val="000000"/>
            </a:solidFill>
            <a:prstDash val="solid"/>
            <a:round/>
            <a:headEnd len="med" w="med" type="none"/>
            <a:tailEnd len="med" w="med" type="triangle"/>
          </a:ln>
        </p:spPr>
      </p:cxnSp>
      <p:cxnSp>
        <p:nvCxnSpPr>
          <p:cNvPr id="480" name="Google Shape;480;p77"/>
          <p:cNvCxnSpPr/>
          <p:nvPr/>
        </p:nvCxnSpPr>
        <p:spPr>
          <a:xfrm>
            <a:off x="3699150" y="3623950"/>
            <a:ext cx="1596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8"/>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McEliece 시스템 복습</a:t>
            </a:r>
            <a:endParaRPr sz="1100"/>
          </a:p>
        </p:txBody>
      </p:sp>
      <p:sp>
        <p:nvSpPr>
          <p:cNvPr id="487" name="Google Shape;487;p78"/>
          <p:cNvSpPr txBox="1"/>
          <p:nvPr/>
        </p:nvSpPr>
        <p:spPr>
          <a:xfrm>
            <a:off x="386175" y="985425"/>
            <a:ext cx="8699100" cy="9003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하지만 Goppa code </a:t>
            </a:r>
            <a:r>
              <a:rPr b="1" i="1" lang="ko" sz="1400">
                <a:solidFill>
                  <a:schemeClr val="dk1"/>
                </a:solidFill>
                <a:latin typeface="Malgun Gothic"/>
                <a:ea typeface="Malgun Gothic"/>
                <a:cs typeface="Malgun Gothic"/>
                <a:sym typeface="Malgun Gothic"/>
              </a:rPr>
              <a:t>G </a:t>
            </a:r>
            <a:r>
              <a:rPr lang="ko" sz="1400">
                <a:solidFill>
                  <a:schemeClr val="dk1"/>
                </a:solidFill>
                <a:latin typeface="Malgun Gothic"/>
                <a:ea typeface="Malgun Gothic"/>
                <a:cs typeface="Malgun Gothic"/>
                <a:sym typeface="Malgun Gothic"/>
              </a:rPr>
              <a:t>를 그대로 공개키로 사용하면 누구나 오류를 수정할 수 있음</a:t>
            </a:r>
            <a:endParaRPr sz="1400">
              <a:solidFill>
                <a:schemeClr val="dk1"/>
              </a:solidFill>
              <a:latin typeface="Malgun Gothic"/>
              <a:ea typeface="Malgun Gothic"/>
              <a:cs typeface="Malgun Gothic"/>
              <a:sym typeface="Malgun Gothic"/>
            </a:endParaRPr>
          </a:p>
          <a:p>
            <a:pPr indent="-215900" lvl="1" marL="558800" marR="0" rtl="0" algn="l">
              <a:spcBef>
                <a:spcPts val="0"/>
              </a:spcBef>
              <a:spcAft>
                <a:spcPts val="0"/>
              </a:spcAft>
              <a:buClr>
                <a:schemeClr val="dk1"/>
              </a:buClr>
              <a:buSzPts val="1400"/>
              <a:buFont typeface="Arial"/>
              <a:buChar char="•"/>
            </a:pPr>
            <a:r>
              <a:rPr b="0" i="0" lang="ko" sz="1400" u="none" cap="none" strike="noStrike">
                <a:solidFill>
                  <a:schemeClr val="dk1"/>
                </a:solidFill>
                <a:latin typeface="Malgun Gothic"/>
                <a:ea typeface="Malgun Gothic"/>
                <a:cs typeface="Malgun Gothic"/>
                <a:sym typeface="Malgun Gothic"/>
              </a:rPr>
              <a:t>때문에 G를 비밀스럽게 숨기는 과정이 존재</a:t>
            </a:r>
            <a:endParaRPr b="0" i="0" sz="1400" u="none" cap="none" strike="noStrike">
              <a:solidFill>
                <a:schemeClr val="dk1"/>
              </a:solidFill>
              <a:latin typeface="Malgun Gothic"/>
              <a:ea typeface="Malgun Gothic"/>
              <a:cs typeface="Malgun Gothic"/>
              <a:sym typeface="Malgun Gothic"/>
            </a:endParaRPr>
          </a:p>
          <a:p>
            <a:pPr indent="-127000" lvl="1" marL="558800" marR="0" rtl="0" algn="l">
              <a:spcBef>
                <a:spcPts val="0"/>
              </a:spcBef>
              <a:spcAft>
                <a:spcPts val="0"/>
              </a:spcAft>
              <a:buClr>
                <a:schemeClr val="dk1"/>
              </a:buClr>
              <a:buSzPts val="1400"/>
              <a:buFont typeface="Arial"/>
              <a:buNone/>
            </a:pPr>
            <a:r>
              <a:t/>
            </a:r>
            <a:endParaRPr b="0" i="0" sz="1400" u="none" cap="none" strike="noStrike">
              <a:solidFill>
                <a:schemeClr val="dk1"/>
              </a:solidFill>
              <a:latin typeface="Malgun Gothic"/>
              <a:ea typeface="Malgun Gothic"/>
              <a:cs typeface="Malgun Gothic"/>
              <a:sym typeface="Malgun Gothic"/>
            </a:endParaRPr>
          </a:p>
          <a:p>
            <a:pPr indent="0" lvl="4" marL="1371600" marR="0" rtl="0" algn="l">
              <a:spcBef>
                <a:spcPts val="0"/>
              </a:spcBef>
              <a:spcAft>
                <a:spcPts val="0"/>
              </a:spcAft>
              <a:buNone/>
            </a:pPr>
            <a:r>
              <a:rPr b="0" i="0" lang="ko" sz="1400" u="none" cap="none" strike="noStrike">
                <a:solidFill>
                  <a:schemeClr val="dk1"/>
                </a:solidFill>
                <a:latin typeface="Malgun Gothic"/>
                <a:ea typeface="Malgun Gothic"/>
                <a:cs typeface="Malgun Gothic"/>
                <a:sym typeface="Malgun Gothic"/>
              </a:rPr>
              <a:t>                  scramble 된 Goppa Matirx </a:t>
            </a:r>
            <a:r>
              <a:rPr b="1" i="1" lang="ko" sz="1400" u="none" cap="none" strike="noStrike">
                <a:solidFill>
                  <a:schemeClr val="dk1"/>
                </a:solidFill>
                <a:latin typeface="Malgun Gothic"/>
                <a:ea typeface="Malgun Gothic"/>
                <a:cs typeface="Malgun Gothic"/>
                <a:sym typeface="Malgun Gothic"/>
              </a:rPr>
              <a:t>G’</a:t>
            </a:r>
            <a:r>
              <a:rPr b="0" i="0" lang="ko" sz="1400" u="none" cap="none" strike="noStrike">
                <a:solidFill>
                  <a:schemeClr val="dk1"/>
                </a:solidFill>
                <a:latin typeface="Malgun Gothic"/>
                <a:ea typeface="Malgun Gothic"/>
                <a:cs typeface="Malgun Gothic"/>
                <a:sym typeface="Malgun Gothic"/>
              </a:rPr>
              <a:t> 를 공개키로 사용 (</a:t>
            </a:r>
            <a:r>
              <a:rPr b="1" i="1" lang="ko" sz="1400" u="none" cap="none" strike="noStrike">
                <a:solidFill>
                  <a:schemeClr val="dk1"/>
                </a:solidFill>
                <a:latin typeface="Malgun Gothic"/>
                <a:ea typeface="Malgun Gothic"/>
                <a:cs typeface="Malgun Gothic"/>
                <a:sym typeface="Malgun Gothic"/>
              </a:rPr>
              <a:t>S</a:t>
            </a:r>
            <a:r>
              <a:rPr b="0" i="0" lang="ko" sz="1400" u="none" cap="none" strike="noStrike">
                <a:solidFill>
                  <a:schemeClr val="dk1"/>
                </a:solidFill>
                <a:latin typeface="Malgun Gothic"/>
                <a:ea typeface="Malgun Gothic"/>
                <a:cs typeface="Malgun Gothic"/>
                <a:sym typeface="Malgun Gothic"/>
              </a:rPr>
              <a:t> 는 가역, </a:t>
            </a:r>
            <a:r>
              <a:rPr b="1" i="1" lang="ko" sz="1400" u="none" cap="none" strike="noStrike">
                <a:solidFill>
                  <a:schemeClr val="dk1"/>
                </a:solidFill>
                <a:latin typeface="Malgun Gothic"/>
                <a:ea typeface="Malgun Gothic"/>
                <a:cs typeface="Malgun Gothic"/>
                <a:sym typeface="Malgun Gothic"/>
              </a:rPr>
              <a:t>P </a:t>
            </a:r>
            <a:r>
              <a:rPr b="0" i="0" lang="ko" sz="1400" u="none" cap="none" strike="noStrike">
                <a:solidFill>
                  <a:schemeClr val="dk1"/>
                </a:solidFill>
                <a:latin typeface="Malgun Gothic"/>
                <a:ea typeface="Malgun Gothic"/>
                <a:cs typeface="Malgun Gothic"/>
                <a:sym typeface="Malgun Gothic"/>
              </a:rPr>
              <a:t>는</a:t>
            </a:r>
            <a:r>
              <a:rPr lang="ko">
                <a:solidFill>
                  <a:schemeClr val="dk1"/>
                </a:solidFill>
                <a:latin typeface="Malgun Gothic"/>
                <a:ea typeface="Malgun Gothic"/>
                <a:cs typeface="Malgun Gothic"/>
                <a:sym typeface="Malgun Gothic"/>
              </a:rPr>
              <a:t> </a:t>
            </a:r>
            <a:r>
              <a:rPr b="0" i="0" lang="ko" sz="1400" u="none" cap="none" strike="noStrike">
                <a:solidFill>
                  <a:schemeClr val="dk1"/>
                </a:solidFill>
                <a:latin typeface="Malgun Gothic"/>
                <a:ea typeface="Malgun Gothic"/>
                <a:cs typeface="Malgun Gothic"/>
                <a:sym typeface="Malgun Gothic"/>
              </a:rPr>
              <a:t>순열행렬)</a:t>
            </a:r>
            <a:endParaRPr sz="1100"/>
          </a:p>
        </p:txBody>
      </p:sp>
      <p:pic>
        <p:nvPicPr>
          <p:cNvPr descr="&lt;math xmlns=&quot;http://www.w3.org/1998/Math/MathML&quot;&gt;&lt;mi&gt;G&lt;/mi&gt;&lt;mo&gt;&amp;#x2019;&lt;/mo&gt;&lt;mo&gt;=&lt;/mo&gt;&lt;mi&gt;S&lt;/mi&gt;&lt;mo&gt;&amp;#xB7;&lt;/mo&gt;&lt;mi&gt;G&lt;/mi&gt;&lt;mo&gt;&amp;#xB7;&lt;/mo&gt;&lt;mi&gt;P&lt;/mi&gt;&lt;/math&gt;" id="488" name="Google Shape;488;p78"/>
          <p:cNvPicPr preferRelativeResize="0"/>
          <p:nvPr/>
        </p:nvPicPr>
        <p:blipFill rotWithShape="1">
          <a:blip r:embed="rId3">
            <a:alphaModFix/>
          </a:blip>
          <a:srcRect b="0" l="0" r="0" t="0"/>
          <a:stretch/>
        </p:blipFill>
        <p:spPr>
          <a:xfrm>
            <a:off x="1173055" y="1661575"/>
            <a:ext cx="1537368" cy="164718"/>
          </a:xfrm>
          <a:prstGeom prst="rect">
            <a:avLst/>
          </a:prstGeom>
          <a:noFill/>
          <a:ln>
            <a:noFill/>
          </a:ln>
        </p:spPr>
      </p:pic>
      <p:sp>
        <p:nvSpPr>
          <p:cNvPr id="489" name="Google Shape;489;p78"/>
          <p:cNvSpPr txBox="1"/>
          <p:nvPr/>
        </p:nvSpPr>
        <p:spPr>
          <a:xfrm>
            <a:off x="432787" y="1942088"/>
            <a:ext cx="8402273" cy="2562240"/>
          </a:xfrm>
          <a:prstGeom prst="rect">
            <a:avLst/>
          </a:prstGeom>
          <a:noFill/>
          <a:ln>
            <a:noFill/>
          </a:ln>
        </p:spPr>
        <p:txBody>
          <a:bodyPr anchorCtr="0" anchor="t" bIns="34275" lIns="68575" spcFirstLastPara="1" rIns="68575" wrap="square" tIns="34275">
            <a:noAutofit/>
          </a:bodyPr>
          <a:lstStyle/>
          <a:p>
            <a:pPr indent="0" lvl="1" marL="342900" marR="0" rtl="0" algn="l">
              <a:spcBef>
                <a:spcPts val="0"/>
              </a:spcBef>
              <a:spcAft>
                <a:spcPts val="0"/>
              </a:spcAft>
              <a:buNone/>
            </a:pPr>
            <a:r>
              <a:rPr b="0" i="0" lang="ko" sz="1400" u="none" cap="none" strike="noStrike">
                <a:solidFill>
                  <a:schemeClr val="dk1"/>
                </a:solidFill>
                <a:latin typeface="Malgun Gothic"/>
                <a:ea typeface="Malgun Gothic"/>
                <a:cs typeface="Malgun Gothic"/>
                <a:sym typeface="Malgun Gothic"/>
              </a:rPr>
              <a:t>	   </a:t>
            </a:r>
            <a:r>
              <a:rPr b="1" i="1" lang="ko" sz="1400" u="none" cap="none" strike="noStrike">
                <a:solidFill>
                  <a:schemeClr val="dk1"/>
                </a:solidFill>
                <a:latin typeface="Malgun Gothic"/>
                <a:ea typeface="Malgun Gothic"/>
                <a:cs typeface="Malgun Gothic"/>
                <a:sym typeface="Malgun Gothic"/>
              </a:rPr>
              <a:t>mG’ </a:t>
            </a:r>
            <a:r>
              <a:rPr b="1" i="0" lang="ko" sz="1400" u="none" cap="none" strike="noStrike">
                <a:solidFill>
                  <a:schemeClr val="dk1"/>
                </a:solidFill>
                <a:latin typeface="Malgun Gothic"/>
                <a:ea typeface="Malgun Gothic"/>
                <a:cs typeface="Malgun Gothic"/>
                <a:sym typeface="Malgun Gothic"/>
              </a:rPr>
              <a:t>+</a:t>
            </a:r>
            <a:r>
              <a:rPr b="1" i="1" lang="ko" sz="1400" u="none" cap="none" strike="noStrike">
                <a:solidFill>
                  <a:schemeClr val="dk1"/>
                </a:solidFill>
                <a:latin typeface="Malgun Gothic"/>
                <a:ea typeface="Malgun Gothic"/>
                <a:cs typeface="Malgun Gothic"/>
                <a:sym typeface="Malgun Gothic"/>
              </a:rPr>
              <a:t> e</a:t>
            </a:r>
            <a:r>
              <a:rPr b="0" i="0" lang="ko" sz="1400" u="none" cap="none" strike="noStrike">
                <a:solidFill>
                  <a:schemeClr val="dk1"/>
                </a:solidFill>
                <a:latin typeface="Malgun Gothic"/>
                <a:ea typeface="Malgun Gothic"/>
                <a:cs typeface="Malgun Gothic"/>
                <a:sym typeface="Malgun Gothic"/>
              </a:rPr>
              <a:t> = </a:t>
            </a:r>
            <a:r>
              <a:rPr b="1" i="0" lang="ko" sz="1400" u="none" cap="none" strike="noStrike">
                <a:solidFill>
                  <a:schemeClr val="dk1"/>
                </a:solidFill>
                <a:latin typeface="Malgun Gothic"/>
                <a:ea typeface="Malgun Gothic"/>
                <a:cs typeface="Malgun Gothic"/>
                <a:sym typeface="Malgun Gothic"/>
              </a:rPr>
              <a:t>codeword</a:t>
            </a:r>
            <a:r>
              <a:rPr b="0" i="0" lang="ko" sz="1400" u="none" cap="none" strike="noStrike">
                <a:solidFill>
                  <a:schemeClr val="dk1"/>
                </a:solidFill>
                <a:latin typeface="Malgun Gothic"/>
                <a:ea typeface="Malgun Gothic"/>
                <a:cs typeface="Malgun Gothic"/>
                <a:sym typeface="Malgun Gothic"/>
              </a:rPr>
              <a:t>(암호문)</a:t>
            </a:r>
            <a:endParaRPr b="0" i="0" sz="1400" u="none" cap="none" strike="noStrike">
              <a:solidFill>
                <a:schemeClr val="dk1"/>
              </a:solidFill>
              <a:latin typeface="Malgun Gothic"/>
              <a:ea typeface="Malgun Gothic"/>
              <a:cs typeface="Malgun Gothic"/>
              <a:sym typeface="Malgun Gothic"/>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마지막으로 수신자는 G를 활용하여 수신된 암호문의 오류를 수정(Syndrome decoding)하여 원본 메</a:t>
            </a:r>
            <a:r>
              <a:rPr lang="ko">
                <a:solidFill>
                  <a:schemeClr val="dk1"/>
                </a:solidFill>
                <a:latin typeface="Malgun Gothic"/>
                <a:ea typeface="Malgun Gothic"/>
                <a:cs typeface="Malgun Gothic"/>
                <a:sym typeface="Malgun Gothic"/>
              </a:rPr>
              <a:t>시</a:t>
            </a:r>
            <a:r>
              <a:rPr lang="ko" sz="1400">
                <a:solidFill>
                  <a:schemeClr val="dk1"/>
                </a:solidFill>
                <a:latin typeface="Malgun Gothic"/>
                <a:ea typeface="Malgun Gothic"/>
                <a:cs typeface="Malgun Gothic"/>
                <a:sym typeface="Malgun Gothic"/>
              </a:rPr>
              <a:t>지를 획득한다.</a:t>
            </a:r>
            <a:endParaRPr sz="1100"/>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이러한 구조가 의미하는 것은 </a:t>
            </a:r>
            <a:r>
              <a:rPr b="1" i="1" lang="ko" sz="1400">
                <a:solidFill>
                  <a:schemeClr val="dk1"/>
                </a:solidFill>
                <a:latin typeface="Malgun Gothic"/>
                <a:ea typeface="Malgun Gothic"/>
                <a:cs typeface="Malgun Gothic"/>
                <a:sym typeface="Malgun Gothic"/>
              </a:rPr>
              <a:t>G’ </a:t>
            </a:r>
            <a:r>
              <a:rPr lang="ko" sz="1400">
                <a:solidFill>
                  <a:schemeClr val="dk1"/>
                </a:solidFill>
                <a:latin typeface="Malgun Gothic"/>
                <a:ea typeface="Malgun Gothic"/>
                <a:cs typeface="Malgun Gothic"/>
                <a:sym typeface="Malgun Gothic"/>
              </a:rPr>
              <a:t>로 생성한 </a:t>
            </a:r>
            <a:r>
              <a:rPr b="1" lang="ko" sz="1400">
                <a:solidFill>
                  <a:schemeClr val="dk1"/>
                </a:solidFill>
                <a:latin typeface="Malgun Gothic"/>
                <a:ea typeface="Malgun Gothic"/>
                <a:cs typeface="Malgun Gothic"/>
                <a:sym typeface="Malgun Gothic"/>
              </a:rPr>
              <a:t>codeword</a:t>
            </a:r>
            <a:r>
              <a:rPr lang="ko" sz="1400">
                <a:solidFill>
                  <a:schemeClr val="dk1"/>
                </a:solidFill>
                <a:latin typeface="Malgun Gothic"/>
                <a:ea typeface="Malgun Gothic"/>
                <a:cs typeface="Malgun Gothic"/>
                <a:sym typeface="Malgun Gothic"/>
              </a:rPr>
              <a:t>의 오류수정을 </a:t>
            </a:r>
            <a:r>
              <a:rPr b="1" i="1" lang="ko" sz="1400">
                <a:solidFill>
                  <a:schemeClr val="dk1"/>
                </a:solidFill>
                <a:latin typeface="Malgun Gothic"/>
                <a:ea typeface="Malgun Gothic"/>
                <a:cs typeface="Malgun Gothic"/>
                <a:sym typeface="Malgun Gothic"/>
              </a:rPr>
              <a:t>G </a:t>
            </a:r>
            <a:r>
              <a:rPr lang="ko" sz="1400">
                <a:solidFill>
                  <a:schemeClr val="dk1"/>
                </a:solidFill>
                <a:latin typeface="Malgun Gothic"/>
                <a:ea typeface="Malgun Gothic"/>
                <a:cs typeface="Malgun Gothic"/>
                <a:sym typeface="Malgun Gothic"/>
              </a:rPr>
              <a:t>가 수행한다는 것.</a:t>
            </a:r>
            <a:endParaRPr sz="1100"/>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이 구조 때문에 </a:t>
            </a:r>
            <a:r>
              <a:rPr b="1" lang="ko" sz="1400">
                <a:solidFill>
                  <a:schemeClr val="dk1"/>
                </a:solidFill>
                <a:latin typeface="Malgun Gothic"/>
                <a:ea typeface="Malgun Gothic"/>
                <a:cs typeface="Malgun Gothic"/>
                <a:sym typeface="Malgun Gothic"/>
              </a:rPr>
              <a:t>Information Set Decoding Attack</a:t>
            </a:r>
            <a:r>
              <a:rPr lang="ko" sz="1400">
                <a:solidFill>
                  <a:schemeClr val="dk1"/>
                </a:solidFill>
                <a:latin typeface="Malgun Gothic"/>
                <a:ea typeface="Malgun Gothic"/>
                <a:cs typeface="Malgun Gothic"/>
                <a:sym typeface="Malgun Gothic"/>
              </a:rPr>
              <a:t> 이 가능</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a:solidFill>
                  <a:schemeClr val="dk1"/>
                </a:solidFill>
                <a:latin typeface="Malgun Gothic"/>
                <a:ea typeface="Malgun Gothic"/>
                <a:cs typeface="Malgun Gothic"/>
                <a:sym typeface="Malgun Gothic"/>
              </a:rPr>
              <a:t>  </a:t>
            </a:r>
            <a:r>
              <a:rPr lang="ko" sz="1400">
                <a:solidFill>
                  <a:schemeClr val="dk1"/>
                </a:solidFill>
                <a:latin typeface="Malgun Gothic"/>
                <a:ea typeface="Malgun Gothic"/>
                <a:cs typeface="Malgun Gothic"/>
                <a:sym typeface="Malgun Gothic"/>
              </a:rPr>
              <a:t>  핵심은 원본코드 </a:t>
            </a:r>
            <a:r>
              <a:rPr b="1" i="1" lang="ko" sz="1400">
                <a:solidFill>
                  <a:schemeClr val="dk1"/>
                </a:solidFill>
                <a:latin typeface="Malgun Gothic"/>
                <a:ea typeface="Malgun Gothic"/>
                <a:cs typeface="Malgun Gothic"/>
                <a:sym typeface="Malgun Gothic"/>
              </a:rPr>
              <a:t>G </a:t>
            </a:r>
            <a:r>
              <a:rPr lang="ko" sz="1400">
                <a:solidFill>
                  <a:schemeClr val="dk1"/>
                </a:solidFill>
                <a:latin typeface="Malgun Gothic"/>
                <a:ea typeface="Malgun Gothic"/>
                <a:cs typeface="Malgun Gothic"/>
                <a:sym typeface="Malgun Gothic"/>
              </a:rPr>
              <a:t>가 아닌 동일한 오류수정이 가능한 다른 </a:t>
            </a:r>
            <a:r>
              <a:rPr b="1" i="1" lang="ko" sz="1400">
                <a:solidFill>
                  <a:schemeClr val="dk1"/>
                </a:solidFill>
                <a:latin typeface="Malgun Gothic"/>
                <a:ea typeface="Malgun Gothic"/>
                <a:cs typeface="Malgun Gothic"/>
                <a:sym typeface="Malgun Gothic"/>
              </a:rPr>
              <a:t>G’’</a:t>
            </a:r>
            <a:r>
              <a:rPr lang="ko" sz="1400">
                <a:solidFill>
                  <a:schemeClr val="dk1"/>
                </a:solidFill>
                <a:latin typeface="Malgun Gothic"/>
                <a:ea typeface="Malgun Gothic"/>
                <a:cs typeface="Malgun Gothic"/>
                <a:sym typeface="Malgun Gothic"/>
              </a:rPr>
              <a:t> 를 찾아내는 것</a:t>
            </a:r>
            <a:endParaRPr sz="1400">
              <a:solidFill>
                <a:schemeClr val="dk1"/>
              </a:solidFill>
              <a:latin typeface="Malgun Gothic"/>
              <a:ea typeface="Malgun Gothic"/>
              <a:cs typeface="Malgun Gothic"/>
              <a:sym typeface="Malgun Gothic"/>
            </a:endParaRPr>
          </a:p>
        </p:txBody>
      </p:sp>
      <p:sp>
        <p:nvSpPr>
          <p:cNvPr id="490" name="Google Shape;490;p78"/>
          <p:cNvSpPr txBox="1"/>
          <p:nvPr/>
        </p:nvSpPr>
        <p:spPr>
          <a:xfrm>
            <a:off x="139823" y="3257833"/>
            <a:ext cx="3382393"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1500">
                <a:solidFill>
                  <a:schemeClr val="dk1"/>
                </a:solidFill>
                <a:latin typeface="Malgun Gothic"/>
                <a:ea typeface="Malgun Gothic"/>
                <a:cs typeface="Malgun Gothic"/>
                <a:sym typeface="Malgun Gothic"/>
              </a:rPr>
              <a:t>Infomation Set Decoding Attack</a:t>
            </a:r>
            <a:endParaRPr b="1" sz="1500">
              <a:solidFill>
                <a:schemeClr val="dk1"/>
              </a:solidFill>
              <a:latin typeface="Malgun Gothic"/>
              <a:ea typeface="Malgun Gothic"/>
              <a:cs typeface="Malgun Gothic"/>
              <a:sym typeface="Malgun Gothic"/>
            </a:endParaRPr>
          </a:p>
        </p:txBody>
      </p:sp>
      <p:cxnSp>
        <p:nvCxnSpPr>
          <p:cNvPr id="491" name="Google Shape;491;p78"/>
          <p:cNvCxnSpPr/>
          <p:nvPr/>
        </p:nvCxnSpPr>
        <p:spPr>
          <a:xfrm>
            <a:off x="2756750" y="1777563"/>
            <a:ext cx="159600" cy="0"/>
          </a:xfrm>
          <a:prstGeom prst="straightConnector1">
            <a:avLst/>
          </a:prstGeom>
          <a:noFill/>
          <a:ln cap="flat" cmpd="sng" w="9525">
            <a:solidFill>
              <a:srgbClr val="000000"/>
            </a:solidFill>
            <a:prstDash val="solid"/>
            <a:round/>
            <a:headEnd len="med" w="med" type="none"/>
            <a:tailEnd len="med" w="med" type="triangle"/>
          </a:ln>
        </p:spPr>
      </p:cxnSp>
      <p:cxnSp>
        <p:nvCxnSpPr>
          <p:cNvPr id="492" name="Google Shape;492;p78"/>
          <p:cNvCxnSpPr/>
          <p:nvPr/>
        </p:nvCxnSpPr>
        <p:spPr>
          <a:xfrm>
            <a:off x="564325" y="4397150"/>
            <a:ext cx="1596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79"/>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499" name="Google Shape;499;p79"/>
          <p:cNvSpPr txBox="1"/>
          <p:nvPr/>
        </p:nvSpPr>
        <p:spPr>
          <a:xfrm>
            <a:off x="432787" y="155810"/>
            <a:ext cx="8402273" cy="4431982"/>
          </a:xfrm>
          <a:prstGeom prst="rect">
            <a:avLst/>
          </a:prstGeom>
          <a:blipFill rotWithShape="1">
            <a:blip r:embed="rId3">
              <a:alphaModFix/>
            </a:blip>
            <a:stretch>
              <a:fillRect b="0" l="-338"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00" name="Google Shape;500;p79"/>
          <p:cNvSpPr/>
          <p:nvPr/>
        </p:nvSpPr>
        <p:spPr>
          <a:xfrm>
            <a:off x="1498107" y="3757564"/>
            <a:ext cx="359546" cy="86558"/>
          </a:xfrm>
          <a:prstGeom prst="lef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501" name="Google Shape;501;p79"/>
          <p:cNvSpPr/>
          <p:nvPr/>
        </p:nvSpPr>
        <p:spPr>
          <a:xfrm>
            <a:off x="3821614" y="3303964"/>
            <a:ext cx="191002" cy="960469"/>
          </a:xfrm>
          <a:prstGeom prst="lef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algun Gothic"/>
              <a:ea typeface="Malgun Gothic"/>
              <a:cs typeface="Malgun Gothic"/>
              <a:sym typeface="Malgun Gothic"/>
            </a:endParaRPr>
          </a:p>
        </p:txBody>
      </p:sp>
      <p:sp>
        <p:nvSpPr>
          <p:cNvPr id="502" name="Google Shape;502;p79"/>
          <p:cNvSpPr/>
          <p:nvPr/>
        </p:nvSpPr>
        <p:spPr>
          <a:xfrm>
            <a:off x="4780402" y="3290647"/>
            <a:ext cx="173115" cy="960469"/>
          </a:xfrm>
          <a:prstGeom prst="righ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Malgun Gothic"/>
              <a:ea typeface="Malgun Gothic"/>
              <a:cs typeface="Malgun Gothic"/>
              <a:sym typeface="Malgun Gothic"/>
            </a:endParaRPr>
          </a:p>
        </p:txBody>
      </p:sp>
      <p:sp>
        <p:nvSpPr>
          <p:cNvPr id="503" name="Google Shape;503;p79"/>
          <p:cNvSpPr txBox="1"/>
          <p:nvPr/>
        </p:nvSpPr>
        <p:spPr>
          <a:xfrm>
            <a:off x="3557193" y="3426586"/>
            <a:ext cx="4852180" cy="696200"/>
          </a:xfrm>
          <a:prstGeom prst="rect">
            <a:avLst/>
          </a:prstGeom>
          <a:blipFill rotWithShape="1">
            <a:blip r:embed="rId4">
              <a:alphaModFix/>
            </a:blip>
            <a:stretch>
              <a:fillRect b="-5477" l="0" r="0" t="-5477"/>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0"/>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10" name="Google Shape;510;p80"/>
          <p:cNvSpPr txBox="1"/>
          <p:nvPr/>
        </p:nvSpPr>
        <p:spPr>
          <a:xfrm>
            <a:off x="432787" y="154424"/>
            <a:ext cx="8402273" cy="4435686"/>
          </a:xfrm>
          <a:prstGeom prst="rect">
            <a:avLst/>
          </a:prstGeom>
          <a:blipFill rotWithShape="1">
            <a:blip r:embed="rId3">
              <a:alphaModFix/>
            </a:blip>
            <a:stretch>
              <a:fillRect b="-641" l="-338"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11" name="Google Shape;511;p80"/>
          <p:cNvSpPr/>
          <p:nvPr/>
        </p:nvSpPr>
        <p:spPr>
          <a:xfrm>
            <a:off x="1498107" y="1491442"/>
            <a:ext cx="359546" cy="86558"/>
          </a:xfrm>
          <a:prstGeom prst="lef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512" name="Google Shape;512;p80"/>
          <p:cNvSpPr/>
          <p:nvPr/>
        </p:nvSpPr>
        <p:spPr>
          <a:xfrm>
            <a:off x="3821614" y="1037842"/>
            <a:ext cx="191002" cy="960469"/>
          </a:xfrm>
          <a:prstGeom prst="lef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Malgun Gothic"/>
              <a:ea typeface="Malgun Gothic"/>
              <a:cs typeface="Malgun Gothic"/>
              <a:sym typeface="Malgun Gothic"/>
            </a:endParaRPr>
          </a:p>
        </p:txBody>
      </p:sp>
      <p:sp>
        <p:nvSpPr>
          <p:cNvPr id="513" name="Google Shape;513;p80"/>
          <p:cNvSpPr/>
          <p:nvPr/>
        </p:nvSpPr>
        <p:spPr>
          <a:xfrm>
            <a:off x="4780402" y="1024524"/>
            <a:ext cx="173115" cy="960469"/>
          </a:xfrm>
          <a:prstGeom prst="rightBracket">
            <a:avLst>
              <a:gd fmla="val 0" name="adj"/>
            </a:avLst>
          </a:prstGeom>
          <a:no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latin typeface="Malgun Gothic"/>
              <a:ea typeface="Malgun Gothic"/>
              <a:cs typeface="Malgun Gothic"/>
              <a:sym typeface="Malgun Gothic"/>
            </a:endParaRPr>
          </a:p>
        </p:txBody>
      </p:sp>
      <p:sp>
        <p:nvSpPr>
          <p:cNvPr id="514" name="Google Shape;514;p80"/>
          <p:cNvSpPr txBox="1"/>
          <p:nvPr/>
        </p:nvSpPr>
        <p:spPr>
          <a:xfrm>
            <a:off x="3557193" y="1160463"/>
            <a:ext cx="5154000" cy="696300"/>
          </a:xfrm>
          <a:prstGeom prst="rect">
            <a:avLst/>
          </a:prstGeom>
          <a:blipFill rotWithShape="1">
            <a:blip r:embed="rId4">
              <a:alphaModFix/>
            </a:blip>
            <a:stretch>
              <a:fillRect b="-5402" l="0" r="-366" t="-4053"/>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15" name="Google Shape;515;p80"/>
          <p:cNvSpPr txBox="1"/>
          <p:nvPr/>
        </p:nvSpPr>
        <p:spPr>
          <a:xfrm>
            <a:off x="539318" y="2093417"/>
            <a:ext cx="512015" cy="20774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ko" sz="1400">
                <a:solidFill>
                  <a:schemeClr val="dk1"/>
                </a:solidFill>
                <a:latin typeface="Malgun Gothic"/>
                <a:ea typeface="Malgun Gothic"/>
                <a:cs typeface="Malgun Gothic"/>
                <a:sym typeface="Malgun Gothic"/>
              </a:rPr>
              <a:t> Proof</a:t>
            </a:r>
            <a:endParaRPr b="1" sz="1400">
              <a:solidFill>
                <a:schemeClr val="dk1"/>
              </a:solidFill>
              <a:latin typeface="Malgun Gothic"/>
              <a:ea typeface="Malgun Gothic"/>
              <a:cs typeface="Malgun Gothic"/>
              <a:sym typeface="Malgun Gothic"/>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81"/>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22" name="Google Shape;522;p81"/>
          <p:cNvSpPr txBox="1"/>
          <p:nvPr/>
        </p:nvSpPr>
        <p:spPr>
          <a:xfrm>
            <a:off x="432787" y="873280"/>
            <a:ext cx="8402273" cy="4020187"/>
          </a:xfrm>
          <a:prstGeom prst="rect">
            <a:avLst/>
          </a:prstGeom>
          <a:blipFill rotWithShape="1">
            <a:blip r:embed="rId3">
              <a:alphaModFix/>
            </a:blip>
            <a:stretch>
              <a:fillRect b="0" l="-225"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523" name="Google Shape;523;p81"/>
          <p:cNvPicPr preferRelativeResize="0"/>
          <p:nvPr/>
        </p:nvPicPr>
        <p:blipFill rotWithShape="1">
          <a:blip r:embed="rId4">
            <a:alphaModFix/>
          </a:blip>
          <a:srcRect b="0" l="0" r="0" t="0"/>
          <a:stretch/>
        </p:blipFill>
        <p:spPr>
          <a:xfrm>
            <a:off x="855760" y="1640444"/>
            <a:ext cx="5882393" cy="1223418"/>
          </a:xfrm>
          <a:prstGeom prst="rect">
            <a:avLst/>
          </a:prstGeom>
          <a:noFill/>
          <a:ln>
            <a:noFill/>
          </a:ln>
        </p:spPr>
      </p:pic>
      <p:sp>
        <p:nvSpPr>
          <p:cNvPr id="524" name="Google Shape;524;p81"/>
          <p:cNvSpPr txBox="1"/>
          <p:nvPr/>
        </p:nvSpPr>
        <p:spPr>
          <a:xfrm>
            <a:off x="2357021" y="2696593"/>
            <a:ext cx="2443579"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n – k )	          ( k )		</a:t>
            </a:r>
            <a:endParaRPr sz="1400">
              <a:solidFill>
                <a:schemeClr val="dk1"/>
              </a:solidFill>
              <a:latin typeface="Malgun Gothic"/>
              <a:ea typeface="Malgun Gothic"/>
              <a:cs typeface="Malgun Gothic"/>
              <a:sym typeface="Malgun Gothic"/>
            </a:endParaRPr>
          </a:p>
        </p:txBody>
      </p:sp>
      <p:sp>
        <p:nvSpPr>
          <p:cNvPr id="525" name="Google Shape;525;p81"/>
          <p:cNvSpPr txBox="1"/>
          <p:nvPr/>
        </p:nvSpPr>
        <p:spPr>
          <a:xfrm>
            <a:off x="432775" y="4893475"/>
            <a:ext cx="4437600" cy="1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900">
                <a:latin typeface="Malgun Gothic"/>
                <a:ea typeface="Malgun Gothic"/>
                <a:cs typeface="Malgun Gothic"/>
                <a:sym typeface="Malgun Gothic"/>
              </a:rPr>
              <a:t>참조: https://www.youtube.com/watch?v=2GKESu5atVQ</a:t>
            </a:r>
            <a:endParaRPr sz="900">
              <a:latin typeface="Malgun Gothic"/>
              <a:ea typeface="Malgun Gothic"/>
              <a:cs typeface="Malgun Gothic"/>
              <a:sym typeface="Malgun Gothic"/>
            </a:endParaRPr>
          </a:p>
        </p:txBody>
      </p:sp>
      <p:sp>
        <p:nvSpPr>
          <p:cNvPr id="526" name="Google Shape;526;p81"/>
          <p:cNvSpPr/>
          <p:nvPr/>
        </p:nvSpPr>
        <p:spPr>
          <a:xfrm>
            <a:off x="865775" y="3412750"/>
            <a:ext cx="4050900" cy="201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82"/>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33" name="Google Shape;533;p82"/>
          <p:cNvSpPr txBox="1"/>
          <p:nvPr/>
        </p:nvSpPr>
        <p:spPr>
          <a:xfrm>
            <a:off x="432787" y="873280"/>
            <a:ext cx="8402273" cy="4855079"/>
          </a:xfrm>
          <a:prstGeom prst="rect">
            <a:avLst/>
          </a:prstGeom>
          <a:blipFill rotWithShape="1">
            <a:blip r:embed="rId3">
              <a:alphaModFix/>
            </a:blip>
            <a:stretch>
              <a:fillRect b="0" l="-338" r="0" t="-39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34" name="Google Shape;534;p82"/>
          <p:cNvSpPr txBox="1"/>
          <p:nvPr/>
        </p:nvSpPr>
        <p:spPr>
          <a:xfrm>
            <a:off x="2064058" y="2415131"/>
            <a:ext cx="190426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n – k )        (k)</a:t>
            </a:r>
            <a:endParaRPr sz="1400">
              <a:solidFill>
                <a:schemeClr val="dk1"/>
              </a:solidFill>
              <a:latin typeface="Malgun Gothic"/>
              <a:ea typeface="Malgun Gothic"/>
              <a:cs typeface="Malgun Gothic"/>
              <a:sym typeface="Malgun Gothic"/>
            </a:endParaRPr>
          </a:p>
        </p:txBody>
      </p:sp>
      <p:pic>
        <p:nvPicPr>
          <p:cNvPr id="535" name="Google Shape;535;p82"/>
          <p:cNvPicPr preferRelativeResize="0"/>
          <p:nvPr/>
        </p:nvPicPr>
        <p:blipFill rotWithShape="1">
          <a:blip r:embed="rId4">
            <a:alphaModFix/>
          </a:blip>
          <a:srcRect b="0" l="0" r="0" t="0"/>
          <a:stretch/>
        </p:blipFill>
        <p:spPr>
          <a:xfrm>
            <a:off x="826178" y="1118503"/>
            <a:ext cx="4926552" cy="13328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3"/>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42" name="Google Shape;542;p83"/>
          <p:cNvSpPr txBox="1"/>
          <p:nvPr/>
        </p:nvSpPr>
        <p:spPr>
          <a:xfrm>
            <a:off x="432787" y="873280"/>
            <a:ext cx="8402273" cy="4016484"/>
          </a:xfrm>
          <a:prstGeom prst="rect">
            <a:avLst/>
          </a:prstGeom>
          <a:blipFill rotWithShape="1">
            <a:blip r:embed="rId3">
              <a:alphaModFix/>
            </a:blip>
            <a:stretch>
              <a:fillRect b="0" l="-338" r="-337" t="-473"/>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543" name="Google Shape;543;p83"/>
          <p:cNvPicPr preferRelativeResize="0"/>
          <p:nvPr/>
        </p:nvPicPr>
        <p:blipFill rotWithShape="1">
          <a:blip r:embed="rId4">
            <a:alphaModFix/>
          </a:blip>
          <a:srcRect b="0" l="0" r="0" t="0"/>
          <a:stretch/>
        </p:blipFill>
        <p:spPr>
          <a:xfrm>
            <a:off x="1109208" y="2744269"/>
            <a:ext cx="5882393" cy="1223418"/>
          </a:xfrm>
          <a:prstGeom prst="rect">
            <a:avLst/>
          </a:prstGeom>
          <a:noFill/>
          <a:ln>
            <a:noFill/>
          </a:ln>
        </p:spPr>
      </p:pic>
      <p:sp>
        <p:nvSpPr>
          <p:cNvPr id="544" name="Google Shape;544;p83"/>
          <p:cNvSpPr txBox="1"/>
          <p:nvPr/>
        </p:nvSpPr>
        <p:spPr>
          <a:xfrm>
            <a:off x="2610470" y="3800419"/>
            <a:ext cx="2443579"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n – k )	          ( k )		</a:t>
            </a:r>
            <a:endParaRPr sz="1400">
              <a:solidFill>
                <a:schemeClr val="dk1"/>
              </a:solidFill>
              <a:latin typeface="Malgun Gothic"/>
              <a:ea typeface="Malgun Gothic"/>
              <a:cs typeface="Malgun Gothic"/>
              <a:sym typeface="Malgun Gothic"/>
            </a:endParaRPr>
          </a:p>
        </p:txBody>
      </p:sp>
      <p:pic>
        <p:nvPicPr>
          <p:cNvPr id="545" name="Google Shape;545;p83"/>
          <p:cNvPicPr preferRelativeResize="0"/>
          <p:nvPr/>
        </p:nvPicPr>
        <p:blipFill rotWithShape="1">
          <a:blip r:embed="rId5">
            <a:alphaModFix/>
          </a:blip>
          <a:srcRect b="0" l="0" r="0" t="0"/>
          <a:stretch/>
        </p:blipFill>
        <p:spPr>
          <a:xfrm>
            <a:off x="1673501" y="1123156"/>
            <a:ext cx="3633994" cy="199808"/>
          </a:xfrm>
          <a:prstGeom prst="rect">
            <a:avLst/>
          </a:prstGeom>
          <a:noFill/>
          <a:ln>
            <a:noFill/>
          </a:ln>
        </p:spPr>
      </p:pic>
      <p:pic>
        <p:nvPicPr>
          <p:cNvPr id="546" name="Google Shape;546;p83"/>
          <p:cNvPicPr preferRelativeResize="0"/>
          <p:nvPr/>
        </p:nvPicPr>
        <p:blipFill rotWithShape="1">
          <a:blip r:embed="rId6">
            <a:alphaModFix/>
          </a:blip>
          <a:srcRect b="0" l="0" r="0" t="0"/>
          <a:stretch/>
        </p:blipFill>
        <p:spPr>
          <a:xfrm>
            <a:off x="1680956" y="1352271"/>
            <a:ext cx="3373092" cy="17722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84"/>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53" name="Google Shape;553;p84"/>
          <p:cNvSpPr txBox="1"/>
          <p:nvPr/>
        </p:nvSpPr>
        <p:spPr>
          <a:xfrm>
            <a:off x="432787" y="813645"/>
            <a:ext cx="8402273" cy="5470729"/>
          </a:xfrm>
          <a:prstGeom prst="rect">
            <a:avLst/>
          </a:prstGeom>
          <a:blipFill rotWithShape="1">
            <a:blip r:embed="rId3">
              <a:alphaModFix/>
            </a:blip>
            <a:stretch>
              <a:fillRect b="0" l="-225" r="-224"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54" name="Google Shape;554;p84"/>
          <p:cNvSpPr/>
          <p:nvPr/>
        </p:nvSpPr>
        <p:spPr>
          <a:xfrm>
            <a:off x="748100" y="2933700"/>
            <a:ext cx="2647500" cy="176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85"/>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61" name="Google Shape;561;p85"/>
          <p:cNvSpPr txBox="1"/>
          <p:nvPr/>
        </p:nvSpPr>
        <p:spPr>
          <a:xfrm>
            <a:off x="432787" y="813645"/>
            <a:ext cx="8402273" cy="6717223"/>
          </a:xfrm>
          <a:prstGeom prst="rect">
            <a:avLst/>
          </a:prstGeom>
          <a:blipFill rotWithShape="1">
            <a:blip r:embed="rId3">
              <a:alphaModFix/>
            </a:blip>
            <a:stretch>
              <a:fillRect b="0" l="-225"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562" name="Google Shape;562;p85"/>
          <p:cNvPicPr preferRelativeResize="0"/>
          <p:nvPr/>
        </p:nvPicPr>
        <p:blipFill rotWithShape="1">
          <a:blip r:embed="rId4">
            <a:alphaModFix/>
          </a:blip>
          <a:srcRect b="0" l="0" r="0" t="0"/>
          <a:stretch/>
        </p:blipFill>
        <p:spPr>
          <a:xfrm>
            <a:off x="915394" y="2759178"/>
            <a:ext cx="5882393" cy="1223418"/>
          </a:xfrm>
          <a:prstGeom prst="rect">
            <a:avLst/>
          </a:prstGeom>
          <a:noFill/>
          <a:ln>
            <a:noFill/>
          </a:ln>
        </p:spPr>
      </p:pic>
      <p:sp>
        <p:nvSpPr>
          <p:cNvPr id="563" name="Google Shape;563;p85"/>
          <p:cNvSpPr txBox="1"/>
          <p:nvPr/>
        </p:nvSpPr>
        <p:spPr>
          <a:xfrm>
            <a:off x="2439020" y="3845107"/>
            <a:ext cx="2443579"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n – k )	          ( k )		</a:t>
            </a:r>
            <a:endParaRPr sz="1400">
              <a:solidFill>
                <a:schemeClr val="dk1"/>
              </a:solidFill>
              <a:latin typeface="Malgun Gothic"/>
              <a:ea typeface="Malgun Gothic"/>
              <a:cs typeface="Malgun Gothic"/>
              <a:sym typeface="Malgun Gothic"/>
            </a:endParaRPr>
          </a:p>
        </p:txBody>
      </p:sp>
      <p:pic>
        <p:nvPicPr>
          <p:cNvPr id="564" name="Google Shape;564;p85"/>
          <p:cNvPicPr preferRelativeResize="0"/>
          <p:nvPr/>
        </p:nvPicPr>
        <p:blipFill rotWithShape="1">
          <a:blip r:embed="rId5">
            <a:alphaModFix/>
          </a:blip>
          <a:srcRect b="0" l="0" r="0" t="0"/>
          <a:stretch/>
        </p:blipFill>
        <p:spPr>
          <a:xfrm>
            <a:off x="3397112" y="3270560"/>
            <a:ext cx="1075497" cy="20065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6"/>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71" name="Google Shape;571;p86"/>
          <p:cNvSpPr txBox="1"/>
          <p:nvPr/>
        </p:nvSpPr>
        <p:spPr>
          <a:xfrm>
            <a:off x="741727" y="979006"/>
            <a:ext cx="8402273" cy="3185488"/>
          </a:xfrm>
          <a:prstGeom prst="rect">
            <a:avLst/>
          </a:prstGeom>
          <a:blipFill rotWithShape="1">
            <a:blip r:embed="rId3">
              <a:alphaModFix/>
            </a:blip>
            <a:stretch>
              <a:fillRect b="0" l="-452"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572" name="Google Shape;572;p86"/>
          <p:cNvPicPr preferRelativeResize="0"/>
          <p:nvPr/>
        </p:nvPicPr>
        <p:blipFill rotWithShape="1">
          <a:blip r:embed="rId4">
            <a:alphaModFix/>
          </a:blip>
          <a:srcRect b="0" l="0" r="0" t="0"/>
          <a:stretch/>
        </p:blipFill>
        <p:spPr>
          <a:xfrm>
            <a:off x="1358236" y="2901986"/>
            <a:ext cx="2006255" cy="1000097"/>
          </a:xfrm>
          <a:prstGeom prst="rect">
            <a:avLst/>
          </a:prstGeom>
          <a:noFill/>
          <a:ln>
            <a:noFill/>
          </a:ln>
        </p:spPr>
      </p:pic>
      <p:sp>
        <p:nvSpPr>
          <p:cNvPr id="573" name="Google Shape;573;p86"/>
          <p:cNvSpPr/>
          <p:nvPr/>
        </p:nvSpPr>
        <p:spPr>
          <a:xfrm>
            <a:off x="1367380" y="2901986"/>
            <a:ext cx="903012" cy="816422"/>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187" name="Google Shape;187;p33"/>
          <p:cNvSpPr txBox="1"/>
          <p:nvPr>
            <p:ph idx="1" type="body"/>
          </p:nvPr>
        </p:nvSpPr>
        <p:spPr>
          <a:xfrm>
            <a:off x="308375" y="864400"/>
            <a:ext cx="8527200" cy="40971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ko" sz="2000"/>
              <a:t>해밍 코드</a:t>
            </a:r>
            <a:endParaRPr sz="2000"/>
          </a:p>
          <a:p>
            <a:pPr indent="-342900" lvl="0" marL="457200" rtl="0" algn="l">
              <a:lnSpc>
                <a:spcPct val="115000"/>
              </a:lnSpc>
              <a:spcBef>
                <a:spcPts val="800"/>
              </a:spcBef>
              <a:spcAft>
                <a:spcPts val="0"/>
              </a:spcAft>
              <a:buSzPts val="1800"/>
              <a:buChar char="•"/>
            </a:pPr>
            <a:r>
              <a:rPr lang="ko" sz="1800"/>
              <a:t>오류 탐지 기능을 추가한 송신 코드</a:t>
            </a:r>
            <a:br>
              <a:rPr lang="ko" sz="1800"/>
            </a:br>
            <a:endParaRPr sz="1800"/>
          </a:p>
          <a:p>
            <a:pPr indent="0" lvl="0" marL="0" rtl="0" algn="l">
              <a:lnSpc>
                <a:spcPct val="115000"/>
              </a:lnSpc>
              <a:spcBef>
                <a:spcPts val="800"/>
              </a:spcBef>
              <a:spcAft>
                <a:spcPts val="0"/>
              </a:spcAft>
              <a:buNone/>
            </a:pPr>
            <a:r>
              <a:rPr lang="ko" sz="2000"/>
              <a:t>패리티 비트</a:t>
            </a:r>
            <a:endParaRPr sz="2000"/>
          </a:p>
          <a:p>
            <a:pPr indent="-342900" lvl="0" marL="457200" rtl="0" algn="l">
              <a:lnSpc>
                <a:spcPct val="115000"/>
              </a:lnSpc>
              <a:spcBef>
                <a:spcPts val="800"/>
              </a:spcBef>
              <a:spcAft>
                <a:spcPts val="0"/>
              </a:spcAft>
              <a:buSzPts val="1800"/>
              <a:buChar char="•"/>
            </a:pPr>
            <a:r>
              <a:rPr lang="ko" sz="1800"/>
              <a:t>정보 전달 과정에서 오류 발생 여부 확인을 위해 추가되는 비트</a:t>
            </a:r>
            <a:br>
              <a:rPr lang="ko" sz="1800"/>
            </a:br>
            <a:endParaRPr sz="1800"/>
          </a:p>
          <a:p>
            <a:pPr indent="0" lvl="0" marL="0" rtl="0" algn="l">
              <a:lnSpc>
                <a:spcPct val="115000"/>
              </a:lnSpc>
              <a:spcBef>
                <a:spcPts val="800"/>
              </a:spcBef>
              <a:spcAft>
                <a:spcPts val="0"/>
              </a:spcAft>
              <a:buNone/>
            </a:pPr>
            <a:r>
              <a:rPr lang="ko" sz="2000"/>
              <a:t>패리티 비트 공식</a:t>
            </a:r>
            <a:endParaRPr sz="2000"/>
          </a:p>
          <a:p>
            <a:pPr indent="-342900" lvl="0" marL="457200" rtl="0" algn="l">
              <a:lnSpc>
                <a:spcPct val="115000"/>
              </a:lnSpc>
              <a:spcBef>
                <a:spcPts val="800"/>
              </a:spcBef>
              <a:spcAft>
                <a:spcPts val="0"/>
              </a:spcAft>
              <a:buSzPts val="1800"/>
              <a:buChar char="•"/>
            </a:pPr>
            <a:r>
              <a:rPr lang="ko" sz="1800"/>
              <a:t>d: 데이터 비트 수</a:t>
            </a:r>
            <a:endParaRPr sz="1800"/>
          </a:p>
          <a:p>
            <a:pPr indent="-342900" lvl="0" marL="457200" rtl="0" algn="l">
              <a:lnSpc>
                <a:spcPct val="115000"/>
              </a:lnSpc>
              <a:spcBef>
                <a:spcPts val="0"/>
              </a:spcBef>
              <a:spcAft>
                <a:spcPts val="0"/>
              </a:spcAft>
              <a:buSzPts val="1800"/>
              <a:buChar char="•"/>
            </a:pPr>
            <a:r>
              <a:rPr lang="ko" sz="1800"/>
              <a:t>p: 패리티 비트</a:t>
            </a:r>
            <a:endParaRPr sz="1800"/>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pic>
        <p:nvPicPr>
          <p:cNvPr id="188" name="Google Shape;188;p33"/>
          <p:cNvPicPr preferRelativeResize="0"/>
          <p:nvPr/>
        </p:nvPicPr>
        <p:blipFill>
          <a:blip r:embed="rId3">
            <a:alphaModFix/>
          </a:blip>
          <a:stretch>
            <a:fillRect/>
          </a:stretch>
        </p:blipFill>
        <p:spPr>
          <a:xfrm>
            <a:off x="3087775" y="3834750"/>
            <a:ext cx="2483400" cy="709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87"/>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580" name="Google Shape;580;p87"/>
          <p:cNvSpPr txBox="1"/>
          <p:nvPr/>
        </p:nvSpPr>
        <p:spPr>
          <a:xfrm>
            <a:off x="787275" y="813645"/>
            <a:ext cx="8047784" cy="3185488"/>
          </a:xfrm>
          <a:prstGeom prst="rect">
            <a:avLst/>
          </a:prstGeom>
          <a:blipFill rotWithShape="1">
            <a:blip r:embed="rId3">
              <a:alphaModFix/>
            </a:blip>
            <a:stretch>
              <a:fillRect b="0" l="-472"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581" name="Google Shape;581;p87"/>
          <p:cNvPicPr preferRelativeResize="0"/>
          <p:nvPr/>
        </p:nvPicPr>
        <p:blipFill rotWithShape="1">
          <a:blip r:embed="rId4">
            <a:alphaModFix/>
          </a:blip>
          <a:srcRect b="0" l="0" r="0" t="0"/>
          <a:stretch/>
        </p:blipFill>
        <p:spPr>
          <a:xfrm>
            <a:off x="1539794" y="3085248"/>
            <a:ext cx="2006255" cy="1000097"/>
          </a:xfrm>
          <a:prstGeom prst="rect">
            <a:avLst/>
          </a:prstGeom>
          <a:noFill/>
          <a:ln>
            <a:noFill/>
          </a:ln>
        </p:spPr>
      </p:pic>
      <p:sp>
        <p:nvSpPr>
          <p:cNvPr id="582" name="Google Shape;582;p87"/>
          <p:cNvSpPr/>
          <p:nvPr/>
        </p:nvSpPr>
        <p:spPr>
          <a:xfrm>
            <a:off x="2315704" y="3085248"/>
            <a:ext cx="1253543" cy="816422"/>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583" name="Google Shape;583;p87"/>
          <p:cNvSpPr/>
          <p:nvPr/>
        </p:nvSpPr>
        <p:spPr>
          <a:xfrm>
            <a:off x="4820311" y="2522455"/>
            <a:ext cx="1745081" cy="1476677"/>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584" name="Google Shape;584;p87"/>
          <p:cNvSpPr/>
          <p:nvPr/>
        </p:nvSpPr>
        <p:spPr>
          <a:xfrm>
            <a:off x="4884319" y="2590038"/>
            <a:ext cx="931265" cy="802386"/>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585" name="Google Shape;585;p87"/>
          <p:cNvSpPr txBox="1"/>
          <p:nvPr/>
        </p:nvSpPr>
        <p:spPr>
          <a:xfrm>
            <a:off x="5042422" y="3335716"/>
            <a:ext cx="64008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size p</a:t>
            </a:r>
            <a:endParaRPr sz="1400">
              <a:solidFill>
                <a:schemeClr val="dk1"/>
              </a:solidFill>
              <a:latin typeface="Malgun Gothic"/>
              <a:ea typeface="Malgun Gothic"/>
              <a:cs typeface="Malgun Gothic"/>
              <a:sym typeface="Malgun Gothic"/>
            </a:endParaRPr>
          </a:p>
        </p:txBody>
      </p:sp>
      <p:pic>
        <p:nvPicPr>
          <p:cNvPr id="586" name="Google Shape;586;p87"/>
          <p:cNvPicPr preferRelativeResize="0"/>
          <p:nvPr/>
        </p:nvPicPr>
        <p:blipFill rotWithShape="1">
          <a:blip r:embed="rId5">
            <a:alphaModFix/>
          </a:blip>
          <a:srcRect b="0" l="0" r="0" t="0"/>
          <a:stretch/>
        </p:blipFill>
        <p:spPr>
          <a:xfrm>
            <a:off x="4914129" y="2649083"/>
            <a:ext cx="162739" cy="170136"/>
          </a:xfrm>
          <a:prstGeom prst="rect">
            <a:avLst/>
          </a:prstGeom>
          <a:noFill/>
          <a:ln>
            <a:noFill/>
          </a:ln>
        </p:spPr>
      </p:pic>
      <p:pic>
        <p:nvPicPr>
          <p:cNvPr id="587" name="Google Shape;587;p87"/>
          <p:cNvPicPr preferRelativeResize="0"/>
          <p:nvPr/>
        </p:nvPicPr>
        <p:blipFill rotWithShape="1">
          <a:blip r:embed="rId5">
            <a:alphaModFix/>
          </a:blip>
          <a:srcRect b="0" l="0" r="0" t="0"/>
          <a:stretch/>
        </p:blipFill>
        <p:spPr>
          <a:xfrm>
            <a:off x="4914128" y="2893586"/>
            <a:ext cx="162739" cy="170136"/>
          </a:xfrm>
          <a:prstGeom prst="rect">
            <a:avLst/>
          </a:prstGeom>
          <a:noFill/>
          <a:ln>
            <a:noFill/>
          </a:ln>
        </p:spPr>
      </p:pic>
      <p:pic>
        <p:nvPicPr>
          <p:cNvPr id="588" name="Google Shape;588;p87"/>
          <p:cNvPicPr preferRelativeResize="0"/>
          <p:nvPr/>
        </p:nvPicPr>
        <p:blipFill rotWithShape="1">
          <a:blip r:embed="rId5">
            <a:alphaModFix/>
          </a:blip>
          <a:srcRect b="0" l="0" r="0" t="0"/>
          <a:stretch/>
        </p:blipFill>
        <p:spPr>
          <a:xfrm>
            <a:off x="4909309" y="3049192"/>
            <a:ext cx="162739" cy="170136"/>
          </a:xfrm>
          <a:prstGeom prst="rect">
            <a:avLst/>
          </a:prstGeom>
          <a:noFill/>
          <a:ln>
            <a:noFill/>
          </a:ln>
        </p:spPr>
      </p:pic>
      <p:cxnSp>
        <p:nvCxnSpPr>
          <p:cNvPr id="589" name="Google Shape;589;p87"/>
          <p:cNvCxnSpPr/>
          <p:nvPr/>
        </p:nvCxnSpPr>
        <p:spPr>
          <a:xfrm>
            <a:off x="5013787" y="2800931"/>
            <a:ext cx="697352" cy="0"/>
          </a:xfrm>
          <a:prstGeom prst="straightConnector1">
            <a:avLst/>
          </a:prstGeom>
          <a:noFill/>
          <a:ln cap="flat" cmpd="sng" w="9525">
            <a:solidFill>
              <a:schemeClr val="accent1"/>
            </a:solidFill>
            <a:prstDash val="solid"/>
            <a:miter lim="800000"/>
            <a:headEnd len="sm" w="sm" type="none"/>
            <a:tailEnd len="sm" w="sm" type="none"/>
          </a:ln>
        </p:spPr>
      </p:cxnSp>
      <p:cxnSp>
        <p:nvCxnSpPr>
          <p:cNvPr id="590" name="Google Shape;590;p87"/>
          <p:cNvCxnSpPr/>
          <p:nvPr/>
        </p:nvCxnSpPr>
        <p:spPr>
          <a:xfrm>
            <a:off x="5022930" y="3030904"/>
            <a:ext cx="697352" cy="0"/>
          </a:xfrm>
          <a:prstGeom prst="straightConnector1">
            <a:avLst/>
          </a:prstGeom>
          <a:noFill/>
          <a:ln cap="flat" cmpd="sng" w="9525">
            <a:solidFill>
              <a:schemeClr val="accent1"/>
            </a:solidFill>
            <a:prstDash val="solid"/>
            <a:miter lim="800000"/>
            <a:headEnd len="sm" w="sm" type="none"/>
            <a:tailEnd len="sm" w="sm" type="none"/>
          </a:ln>
        </p:spPr>
      </p:cxnSp>
      <p:cxnSp>
        <p:nvCxnSpPr>
          <p:cNvPr id="591" name="Google Shape;591;p87"/>
          <p:cNvCxnSpPr/>
          <p:nvPr/>
        </p:nvCxnSpPr>
        <p:spPr>
          <a:xfrm>
            <a:off x="5027995" y="3190192"/>
            <a:ext cx="697352" cy="0"/>
          </a:xfrm>
          <a:prstGeom prst="straightConnector1">
            <a:avLst/>
          </a:prstGeom>
          <a:noFill/>
          <a:ln cap="flat" cmpd="sng" w="9525">
            <a:solidFill>
              <a:schemeClr val="accent1"/>
            </a:solidFill>
            <a:prstDash val="solid"/>
            <a:miter lim="800000"/>
            <a:headEnd len="sm" w="sm" type="none"/>
            <a:tailEnd len="sm" w="sm" type="none"/>
          </a:ln>
        </p:spPr>
      </p:cxnSp>
      <p:sp>
        <p:nvSpPr>
          <p:cNvPr id="592" name="Google Shape;592;p87"/>
          <p:cNvSpPr txBox="1"/>
          <p:nvPr/>
        </p:nvSpPr>
        <p:spPr>
          <a:xfrm>
            <a:off x="5139145" y="2609150"/>
            <a:ext cx="640080" cy="24237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sum 1</a:t>
            </a:r>
            <a:endParaRPr sz="1100">
              <a:solidFill>
                <a:schemeClr val="dk1"/>
              </a:solidFill>
              <a:latin typeface="Malgun Gothic"/>
              <a:ea typeface="Malgun Gothic"/>
              <a:cs typeface="Malgun Gothic"/>
              <a:sym typeface="Malgun Gothic"/>
            </a:endParaRPr>
          </a:p>
        </p:txBody>
      </p:sp>
      <p:sp>
        <p:nvSpPr>
          <p:cNvPr id="593" name="Google Shape;593;p87"/>
          <p:cNvSpPr txBox="1"/>
          <p:nvPr/>
        </p:nvSpPr>
        <p:spPr>
          <a:xfrm>
            <a:off x="5139035" y="2802294"/>
            <a:ext cx="3759043" cy="253916"/>
          </a:xfrm>
          <a:prstGeom prst="rect">
            <a:avLst/>
          </a:prstGeom>
          <a:blipFill rotWithShape="1">
            <a:blip r:embed="rId6">
              <a:alphaModFix/>
            </a:blip>
            <a:stretch>
              <a:fillRect b="-17854" l="-759" r="0" t="-356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594" name="Google Shape;594;p87"/>
          <p:cNvSpPr txBox="1"/>
          <p:nvPr/>
        </p:nvSpPr>
        <p:spPr>
          <a:xfrm>
            <a:off x="5135067" y="2996243"/>
            <a:ext cx="640080" cy="24237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sum 1</a:t>
            </a:r>
            <a:endParaRPr sz="1100">
              <a:solidFill>
                <a:schemeClr val="dk1"/>
              </a:solidFill>
              <a:latin typeface="Malgun Gothic"/>
              <a:ea typeface="Malgun Gothic"/>
              <a:cs typeface="Malgun Gothic"/>
              <a:sym typeface="Malgun Gothic"/>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88"/>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Information Set Decoding Attack</a:t>
            </a:r>
            <a:endParaRPr sz="2100"/>
          </a:p>
        </p:txBody>
      </p:sp>
      <p:sp>
        <p:nvSpPr>
          <p:cNvPr id="601" name="Google Shape;601;p88"/>
          <p:cNvSpPr txBox="1"/>
          <p:nvPr/>
        </p:nvSpPr>
        <p:spPr>
          <a:xfrm>
            <a:off x="787275" y="813645"/>
            <a:ext cx="8047784" cy="3185488"/>
          </a:xfrm>
          <a:prstGeom prst="rect">
            <a:avLst/>
          </a:prstGeom>
          <a:blipFill rotWithShape="1">
            <a:blip r:embed="rId3">
              <a:alphaModFix/>
            </a:blip>
            <a:stretch>
              <a:fillRect b="0" l="-472"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pic>
        <p:nvPicPr>
          <p:cNvPr id="602" name="Google Shape;602;p88"/>
          <p:cNvPicPr preferRelativeResize="0"/>
          <p:nvPr/>
        </p:nvPicPr>
        <p:blipFill rotWithShape="1">
          <a:blip r:embed="rId4">
            <a:alphaModFix/>
          </a:blip>
          <a:srcRect b="0" l="0" r="0" t="0"/>
          <a:stretch/>
        </p:blipFill>
        <p:spPr>
          <a:xfrm>
            <a:off x="1539794" y="3085248"/>
            <a:ext cx="2006255" cy="1000097"/>
          </a:xfrm>
          <a:prstGeom prst="rect">
            <a:avLst/>
          </a:prstGeom>
          <a:noFill/>
          <a:ln>
            <a:noFill/>
          </a:ln>
        </p:spPr>
      </p:pic>
      <p:sp>
        <p:nvSpPr>
          <p:cNvPr id="603" name="Google Shape;603;p88"/>
          <p:cNvSpPr/>
          <p:nvPr/>
        </p:nvSpPr>
        <p:spPr>
          <a:xfrm>
            <a:off x="2315704" y="3085248"/>
            <a:ext cx="1253543" cy="816422"/>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604" name="Google Shape;604;p88"/>
          <p:cNvSpPr/>
          <p:nvPr/>
        </p:nvSpPr>
        <p:spPr>
          <a:xfrm>
            <a:off x="4820311" y="2522455"/>
            <a:ext cx="1745081" cy="1476677"/>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605" name="Google Shape;605;p88"/>
          <p:cNvSpPr/>
          <p:nvPr/>
        </p:nvSpPr>
        <p:spPr>
          <a:xfrm>
            <a:off x="4884319" y="2590038"/>
            <a:ext cx="931265" cy="802386"/>
          </a:xfrm>
          <a:prstGeom prst="roundRect">
            <a:avLst>
              <a:gd fmla="val 16667" name="adj"/>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algun Gothic"/>
              <a:ea typeface="Malgun Gothic"/>
              <a:cs typeface="Malgun Gothic"/>
              <a:sym typeface="Malgun Gothic"/>
            </a:endParaRPr>
          </a:p>
        </p:txBody>
      </p:sp>
      <p:sp>
        <p:nvSpPr>
          <p:cNvPr id="606" name="Google Shape;606;p88"/>
          <p:cNvSpPr txBox="1"/>
          <p:nvPr/>
        </p:nvSpPr>
        <p:spPr>
          <a:xfrm>
            <a:off x="5042422" y="3335716"/>
            <a:ext cx="64008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size p</a:t>
            </a:r>
            <a:endParaRPr sz="1400">
              <a:solidFill>
                <a:schemeClr val="dk1"/>
              </a:solidFill>
              <a:latin typeface="Malgun Gothic"/>
              <a:ea typeface="Malgun Gothic"/>
              <a:cs typeface="Malgun Gothic"/>
              <a:sym typeface="Malgun Gothic"/>
            </a:endParaRPr>
          </a:p>
        </p:txBody>
      </p:sp>
      <p:pic>
        <p:nvPicPr>
          <p:cNvPr id="607" name="Google Shape;607;p88"/>
          <p:cNvPicPr preferRelativeResize="0"/>
          <p:nvPr/>
        </p:nvPicPr>
        <p:blipFill rotWithShape="1">
          <a:blip r:embed="rId5">
            <a:alphaModFix/>
          </a:blip>
          <a:srcRect b="0" l="0" r="0" t="0"/>
          <a:stretch/>
        </p:blipFill>
        <p:spPr>
          <a:xfrm>
            <a:off x="4914129" y="2649083"/>
            <a:ext cx="162739" cy="170136"/>
          </a:xfrm>
          <a:prstGeom prst="rect">
            <a:avLst/>
          </a:prstGeom>
          <a:noFill/>
          <a:ln>
            <a:noFill/>
          </a:ln>
        </p:spPr>
      </p:pic>
      <p:pic>
        <p:nvPicPr>
          <p:cNvPr id="608" name="Google Shape;608;p88"/>
          <p:cNvPicPr preferRelativeResize="0"/>
          <p:nvPr/>
        </p:nvPicPr>
        <p:blipFill rotWithShape="1">
          <a:blip r:embed="rId5">
            <a:alphaModFix/>
          </a:blip>
          <a:srcRect b="0" l="0" r="0" t="0"/>
          <a:stretch/>
        </p:blipFill>
        <p:spPr>
          <a:xfrm>
            <a:off x="4914128" y="2893586"/>
            <a:ext cx="162739" cy="170136"/>
          </a:xfrm>
          <a:prstGeom prst="rect">
            <a:avLst/>
          </a:prstGeom>
          <a:noFill/>
          <a:ln>
            <a:noFill/>
          </a:ln>
        </p:spPr>
      </p:pic>
      <p:pic>
        <p:nvPicPr>
          <p:cNvPr id="609" name="Google Shape;609;p88"/>
          <p:cNvPicPr preferRelativeResize="0"/>
          <p:nvPr/>
        </p:nvPicPr>
        <p:blipFill rotWithShape="1">
          <a:blip r:embed="rId5">
            <a:alphaModFix/>
          </a:blip>
          <a:srcRect b="0" l="0" r="0" t="0"/>
          <a:stretch/>
        </p:blipFill>
        <p:spPr>
          <a:xfrm>
            <a:off x="4909309" y="3049192"/>
            <a:ext cx="162739" cy="170136"/>
          </a:xfrm>
          <a:prstGeom prst="rect">
            <a:avLst/>
          </a:prstGeom>
          <a:noFill/>
          <a:ln>
            <a:noFill/>
          </a:ln>
        </p:spPr>
      </p:pic>
      <p:cxnSp>
        <p:nvCxnSpPr>
          <p:cNvPr id="610" name="Google Shape;610;p88"/>
          <p:cNvCxnSpPr/>
          <p:nvPr/>
        </p:nvCxnSpPr>
        <p:spPr>
          <a:xfrm>
            <a:off x="5013787" y="2800931"/>
            <a:ext cx="697352" cy="0"/>
          </a:xfrm>
          <a:prstGeom prst="straightConnector1">
            <a:avLst/>
          </a:prstGeom>
          <a:noFill/>
          <a:ln cap="flat" cmpd="sng" w="9525">
            <a:solidFill>
              <a:schemeClr val="accent1"/>
            </a:solidFill>
            <a:prstDash val="solid"/>
            <a:miter lim="800000"/>
            <a:headEnd len="sm" w="sm" type="none"/>
            <a:tailEnd len="sm" w="sm" type="none"/>
          </a:ln>
        </p:spPr>
      </p:cxnSp>
      <p:cxnSp>
        <p:nvCxnSpPr>
          <p:cNvPr id="611" name="Google Shape;611;p88"/>
          <p:cNvCxnSpPr/>
          <p:nvPr/>
        </p:nvCxnSpPr>
        <p:spPr>
          <a:xfrm>
            <a:off x="5022930" y="3030904"/>
            <a:ext cx="697352" cy="0"/>
          </a:xfrm>
          <a:prstGeom prst="straightConnector1">
            <a:avLst/>
          </a:prstGeom>
          <a:noFill/>
          <a:ln cap="flat" cmpd="sng" w="9525">
            <a:solidFill>
              <a:schemeClr val="accent1"/>
            </a:solidFill>
            <a:prstDash val="solid"/>
            <a:miter lim="800000"/>
            <a:headEnd len="sm" w="sm" type="none"/>
            <a:tailEnd len="sm" w="sm" type="none"/>
          </a:ln>
        </p:spPr>
      </p:cxnSp>
      <p:cxnSp>
        <p:nvCxnSpPr>
          <p:cNvPr id="612" name="Google Shape;612;p88"/>
          <p:cNvCxnSpPr/>
          <p:nvPr/>
        </p:nvCxnSpPr>
        <p:spPr>
          <a:xfrm>
            <a:off x="5027995" y="3190192"/>
            <a:ext cx="697352" cy="0"/>
          </a:xfrm>
          <a:prstGeom prst="straightConnector1">
            <a:avLst/>
          </a:prstGeom>
          <a:noFill/>
          <a:ln cap="flat" cmpd="sng" w="9525">
            <a:solidFill>
              <a:schemeClr val="accent1"/>
            </a:solidFill>
            <a:prstDash val="solid"/>
            <a:miter lim="800000"/>
            <a:headEnd len="sm" w="sm" type="none"/>
            <a:tailEnd len="sm" w="sm" type="none"/>
          </a:ln>
        </p:spPr>
      </p:cxnSp>
      <p:sp>
        <p:nvSpPr>
          <p:cNvPr id="613" name="Google Shape;613;p88"/>
          <p:cNvSpPr txBox="1"/>
          <p:nvPr/>
        </p:nvSpPr>
        <p:spPr>
          <a:xfrm>
            <a:off x="5139145" y="2609150"/>
            <a:ext cx="640080" cy="24237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sum 1</a:t>
            </a:r>
            <a:endParaRPr sz="1100">
              <a:solidFill>
                <a:schemeClr val="dk1"/>
              </a:solidFill>
              <a:latin typeface="Malgun Gothic"/>
              <a:ea typeface="Malgun Gothic"/>
              <a:cs typeface="Malgun Gothic"/>
              <a:sym typeface="Malgun Gothic"/>
            </a:endParaRPr>
          </a:p>
        </p:txBody>
      </p:sp>
      <p:sp>
        <p:nvSpPr>
          <p:cNvPr id="614" name="Google Shape;614;p88"/>
          <p:cNvSpPr txBox="1"/>
          <p:nvPr/>
        </p:nvSpPr>
        <p:spPr>
          <a:xfrm>
            <a:off x="5139035" y="2802294"/>
            <a:ext cx="3759043" cy="253916"/>
          </a:xfrm>
          <a:prstGeom prst="rect">
            <a:avLst/>
          </a:prstGeom>
          <a:blipFill rotWithShape="1">
            <a:blip r:embed="rId6">
              <a:alphaModFix/>
            </a:blip>
            <a:stretch>
              <a:fillRect b="-17854" l="-759" r="0" t="-356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latin typeface="Malgun Gothic"/>
                <a:ea typeface="Malgun Gothic"/>
                <a:cs typeface="Malgun Gothic"/>
                <a:sym typeface="Malgun Gothic"/>
              </a:rPr>
              <a:t> </a:t>
            </a:r>
            <a:endParaRPr sz="1100"/>
          </a:p>
        </p:txBody>
      </p:sp>
      <p:sp>
        <p:nvSpPr>
          <p:cNvPr id="615" name="Google Shape;615;p88"/>
          <p:cNvSpPr txBox="1"/>
          <p:nvPr/>
        </p:nvSpPr>
        <p:spPr>
          <a:xfrm>
            <a:off x="5135067" y="2996243"/>
            <a:ext cx="640080" cy="24237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sum 1</a:t>
            </a:r>
            <a:endParaRPr sz="1100">
              <a:solidFill>
                <a:schemeClr val="dk1"/>
              </a:solidFill>
              <a:latin typeface="Malgun Gothic"/>
              <a:ea typeface="Malgun Gothic"/>
              <a:cs typeface="Malgun Gothic"/>
              <a:sym typeface="Malgun Gothic"/>
            </a:endParaRPr>
          </a:p>
        </p:txBody>
      </p:sp>
      <p:pic>
        <p:nvPicPr>
          <p:cNvPr id="616" name="Google Shape;616;p88"/>
          <p:cNvPicPr preferRelativeResize="0"/>
          <p:nvPr/>
        </p:nvPicPr>
        <p:blipFill rotWithShape="1">
          <a:blip r:embed="rId7">
            <a:alphaModFix/>
          </a:blip>
          <a:srcRect b="0" l="0" r="0" t="0"/>
          <a:stretch/>
        </p:blipFill>
        <p:spPr>
          <a:xfrm>
            <a:off x="3796798" y="2878903"/>
            <a:ext cx="762000" cy="11906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89"/>
          <p:cNvSpPr txBox="1"/>
          <p:nvPr>
            <p:ph type="title"/>
          </p:nvPr>
        </p:nvSpPr>
        <p:spPr>
          <a:xfrm>
            <a:off x="308940" y="155810"/>
            <a:ext cx="8526120" cy="57162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100"/>
              <a:buFont typeface="Malgun Gothic"/>
              <a:buNone/>
            </a:pPr>
            <a:r>
              <a:rPr lang="ko" sz="2100"/>
              <a:t>Quantum Information Set Decoding</a:t>
            </a:r>
            <a:endParaRPr sz="2100"/>
          </a:p>
        </p:txBody>
      </p:sp>
      <p:sp>
        <p:nvSpPr>
          <p:cNvPr id="623" name="Google Shape;623;p89"/>
          <p:cNvSpPr txBox="1"/>
          <p:nvPr/>
        </p:nvSpPr>
        <p:spPr>
          <a:xfrm>
            <a:off x="494907" y="1025165"/>
            <a:ext cx="7861955" cy="2146742"/>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Grover 알고리즘은 데이터베이스 검색 뿐 아닌, 함수의 해를 찾는 분야에도 사용 된다.</a:t>
            </a:r>
            <a:endParaRPr sz="1100"/>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이 관점에서 보아 Grover 알고리즘을 Information set decoding 에 적용하여 보자</a:t>
            </a:r>
            <a:endParaRPr sz="1400">
              <a:solidFill>
                <a:schemeClr val="dk1"/>
              </a:solidFill>
              <a:latin typeface="Malgun Gothic"/>
              <a:ea typeface="Malgun Gothic"/>
              <a:cs typeface="Malgun Gothic"/>
              <a:sym typeface="Malgun Gothic"/>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Malgun Gothic"/>
              <a:ea typeface="Malgun Gothic"/>
              <a:cs typeface="Malgun Gothic"/>
              <a:sym typeface="Malgun Gothic"/>
            </a:endParaRPr>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Grover 알고리즘은 size – </a:t>
            </a:r>
            <a:r>
              <a:rPr i="1" lang="ko" sz="1400">
                <a:solidFill>
                  <a:schemeClr val="dk1"/>
                </a:solidFill>
                <a:latin typeface="Malgun Gothic"/>
                <a:ea typeface="Malgun Gothic"/>
                <a:cs typeface="Malgun Gothic"/>
                <a:sym typeface="Malgun Gothic"/>
              </a:rPr>
              <a:t>k </a:t>
            </a:r>
            <a:r>
              <a:rPr lang="ko" sz="1400">
                <a:solidFill>
                  <a:schemeClr val="dk1"/>
                </a:solidFill>
                <a:latin typeface="Malgun Gothic"/>
                <a:ea typeface="Malgun Gothic"/>
                <a:cs typeface="Malgun Gothic"/>
                <a:sym typeface="Malgun Gothic"/>
              </a:rPr>
              <a:t>set</a:t>
            </a:r>
            <a:r>
              <a:rPr i="1" lang="ko" sz="1400">
                <a:solidFill>
                  <a:schemeClr val="dk1"/>
                </a:solidFill>
                <a:latin typeface="Malgun Gothic"/>
                <a:ea typeface="Malgun Gothic"/>
                <a:cs typeface="Malgun Gothic"/>
                <a:sym typeface="Malgun Gothic"/>
              </a:rPr>
              <a:t> </a:t>
            </a:r>
            <a:r>
              <a:rPr lang="ko" sz="1400">
                <a:solidFill>
                  <a:schemeClr val="dk1"/>
                </a:solidFill>
                <a:latin typeface="Malgun Gothic"/>
                <a:ea typeface="Malgun Gothic"/>
                <a:cs typeface="Malgun Gothic"/>
                <a:sym typeface="Malgun Gothic"/>
              </a:rPr>
              <a:t>을 찾는데 사용된다. </a:t>
            </a:r>
            <a:endParaRPr sz="1400">
              <a:solidFill>
                <a:schemeClr val="dk1"/>
              </a:solidFill>
              <a:latin typeface="Malgun Gothic"/>
              <a:ea typeface="Malgun Gothic"/>
              <a:cs typeface="Malgun Gothic"/>
              <a:sym typeface="Malgun Gothic"/>
            </a:endParaRPr>
          </a:p>
          <a:p>
            <a:pPr indent="-215900" lvl="1" marL="558800" marR="0" rtl="0" algn="l">
              <a:spcBef>
                <a:spcPts val="0"/>
              </a:spcBef>
              <a:spcAft>
                <a:spcPts val="0"/>
              </a:spcAft>
              <a:buClr>
                <a:schemeClr val="dk1"/>
              </a:buClr>
              <a:buSzPts val="1400"/>
              <a:buFont typeface="Arial"/>
              <a:buChar char="•"/>
            </a:pPr>
            <a:r>
              <a:rPr b="0" i="0" lang="ko" sz="1400" u="none" cap="none" strike="noStrike">
                <a:solidFill>
                  <a:schemeClr val="dk1"/>
                </a:solidFill>
                <a:latin typeface="Malgun Gothic"/>
                <a:ea typeface="Malgun Gothic"/>
                <a:cs typeface="Malgun Gothic"/>
                <a:sym typeface="Malgun Gothic"/>
              </a:rPr>
              <a:t>정확히는 size – </a:t>
            </a:r>
            <a:r>
              <a:rPr b="0" i="1" lang="ko" sz="1400" u="none" cap="none" strike="noStrike">
                <a:solidFill>
                  <a:schemeClr val="dk1"/>
                </a:solidFill>
                <a:latin typeface="Malgun Gothic"/>
                <a:ea typeface="Malgun Gothic"/>
                <a:cs typeface="Malgun Gothic"/>
                <a:sym typeface="Malgun Gothic"/>
              </a:rPr>
              <a:t>k </a:t>
            </a:r>
            <a:r>
              <a:rPr b="0" i="0" lang="ko" sz="1400" u="none" cap="none" strike="noStrike">
                <a:solidFill>
                  <a:schemeClr val="dk1"/>
                </a:solidFill>
                <a:latin typeface="Malgun Gothic"/>
                <a:ea typeface="Malgun Gothic"/>
                <a:cs typeface="Malgun Gothic"/>
                <a:sym typeface="Malgun Gothic"/>
              </a:rPr>
              <a:t>set 이 올바른지 검사하는 오라클에 적용된다.</a:t>
            </a:r>
            <a:endParaRPr sz="1100"/>
          </a:p>
          <a:p>
            <a:pPr indent="-215900" lvl="1" marL="558800" marR="0" rtl="0" algn="l">
              <a:spcBef>
                <a:spcPts val="0"/>
              </a:spcBef>
              <a:spcAft>
                <a:spcPts val="0"/>
              </a:spcAft>
              <a:buClr>
                <a:schemeClr val="dk1"/>
              </a:buClr>
              <a:buSzPts val="1400"/>
              <a:buFont typeface="Arial"/>
              <a:buChar char="•"/>
            </a:pPr>
            <a:r>
              <a:rPr b="0" i="0" lang="ko" sz="1400" u="none" cap="none" strike="noStrike">
                <a:solidFill>
                  <a:schemeClr val="dk1"/>
                </a:solidFill>
                <a:latin typeface="Malgun Gothic"/>
                <a:ea typeface="Malgun Gothic"/>
                <a:cs typeface="Malgun Gothic"/>
                <a:sym typeface="Malgun Gothic"/>
              </a:rPr>
              <a:t>즉 선형 시스템의 n-k 다항식, n-k 변수를 푸는 것과, weight t 의 오류 벡터를 찾아 낸다.</a:t>
            </a:r>
            <a:endParaRPr b="0" i="0" sz="1400" u="none" cap="none" strike="noStrike">
              <a:solidFill>
                <a:schemeClr val="dk1"/>
              </a:solidFill>
              <a:latin typeface="Malgun Gothic"/>
              <a:ea typeface="Malgun Gothic"/>
              <a:cs typeface="Malgun Gothic"/>
              <a:sym typeface="Malgun Gothic"/>
            </a:endParaRPr>
          </a:p>
        </p:txBody>
      </p:sp>
      <p:sp>
        <p:nvSpPr>
          <p:cNvPr id="624" name="Google Shape;624;p89"/>
          <p:cNvSpPr/>
          <p:nvPr/>
        </p:nvSpPr>
        <p:spPr>
          <a:xfrm>
            <a:off x="1013382" y="1816579"/>
            <a:ext cx="7343480"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*Information set decoding 의 목표는 선형 시스템에 대하여 해를 찾는 것</a:t>
            </a:r>
            <a:endParaRPr sz="1400">
              <a:solidFill>
                <a:schemeClr val="dk1"/>
              </a:solidFill>
              <a:latin typeface="Malgun Gothic"/>
              <a:ea typeface="Malgun Gothic"/>
              <a:cs typeface="Malgun Gothic"/>
              <a:sym typeface="Malgun Gothic"/>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90"/>
          <p:cNvSpPr txBox="1"/>
          <p:nvPr/>
        </p:nvSpPr>
        <p:spPr>
          <a:xfrm>
            <a:off x="3316148" y="2248585"/>
            <a:ext cx="5529900" cy="6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3800">
                <a:solidFill>
                  <a:schemeClr val="dk1"/>
                </a:solidFill>
                <a:latin typeface="Malgun Gothic"/>
                <a:ea typeface="Malgun Gothic"/>
                <a:cs typeface="Malgun Gothic"/>
                <a:sym typeface="Malgun Gothic"/>
              </a:rPr>
              <a:t>감사합니다</a:t>
            </a:r>
            <a:endParaRPr sz="1100"/>
          </a:p>
        </p:txBody>
      </p:sp>
      <p:sp>
        <p:nvSpPr>
          <p:cNvPr id="631" name="Google Shape;631;p90"/>
          <p:cNvSpPr/>
          <p:nvPr/>
        </p:nvSpPr>
        <p:spPr>
          <a:xfrm>
            <a:off x="225025" y="117875"/>
            <a:ext cx="8669100" cy="642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194" name="Google Shape;194;p34"/>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ko"/>
              <a:t>패리티 비트</a:t>
            </a:r>
            <a:endParaRPr/>
          </a:p>
          <a:p>
            <a:pPr indent="-317500" lvl="0" marL="457200" rtl="0" algn="l">
              <a:lnSpc>
                <a:spcPct val="115000"/>
              </a:lnSpc>
              <a:spcBef>
                <a:spcPts val="800"/>
              </a:spcBef>
              <a:spcAft>
                <a:spcPts val="0"/>
              </a:spcAft>
              <a:buSzPts val="1400"/>
              <a:buChar char="•"/>
            </a:pPr>
            <a:r>
              <a:rPr lang="ko"/>
              <a:t>1부터 2</a:t>
            </a:r>
            <a:r>
              <a:rPr baseline="30000" lang="ko"/>
              <a:t>n</a:t>
            </a:r>
            <a:r>
              <a:rPr lang="ko"/>
              <a:t> 위치에 배치</a:t>
            </a:r>
            <a:endParaRPr/>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pic>
        <p:nvPicPr>
          <p:cNvPr id="195" name="Google Shape;195;p34"/>
          <p:cNvPicPr preferRelativeResize="0"/>
          <p:nvPr/>
        </p:nvPicPr>
        <p:blipFill>
          <a:blip r:embed="rId3">
            <a:alphaModFix/>
          </a:blip>
          <a:stretch>
            <a:fillRect/>
          </a:stretch>
        </p:blipFill>
        <p:spPr>
          <a:xfrm>
            <a:off x="947738" y="2048038"/>
            <a:ext cx="7248525" cy="155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01" name="Google Shape;201;p35"/>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ko"/>
              <a:t>ex) (7,4) 해밍 코드</a:t>
            </a:r>
            <a:endParaRPr/>
          </a:p>
          <a:p>
            <a:pPr indent="-317500" lvl="0" marL="457200" rtl="0" algn="l">
              <a:lnSpc>
                <a:spcPct val="115000"/>
              </a:lnSpc>
              <a:spcBef>
                <a:spcPts val="800"/>
              </a:spcBef>
              <a:spcAft>
                <a:spcPts val="0"/>
              </a:spcAft>
              <a:buSzPts val="1400"/>
              <a:buChar char="•"/>
            </a:pPr>
            <a:r>
              <a:rPr lang="ko"/>
              <a:t>4개의 비트 메시지 암호화</a:t>
            </a:r>
            <a:endParaRPr/>
          </a:p>
          <a:p>
            <a:pPr indent="-317500" lvl="0" marL="457200" rtl="0" algn="l">
              <a:lnSpc>
                <a:spcPct val="115000"/>
              </a:lnSpc>
              <a:spcBef>
                <a:spcPts val="0"/>
              </a:spcBef>
              <a:spcAft>
                <a:spcPts val="0"/>
              </a:spcAft>
              <a:buSzPts val="1400"/>
              <a:buChar char="•"/>
            </a:pPr>
            <a:r>
              <a:rPr lang="ko"/>
              <a:t>3개의 패리티 비트 사용</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rPr lang="ko"/>
              <a:t>Message bit: </a:t>
            </a:r>
            <a:r>
              <a:rPr lang="ko" sz="2300"/>
              <a:t>x</a:t>
            </a:r>
            <a:r>
              <a:rPr baseline="-25000" lang="ko" sz="2300"/>
              <a:t>0</a:t>
            </a:r>
            <a:r>
              <a:rPr lang="ko" sz="2300"/>
              <a:t>  x</a:t>
            </a:r>
            <a:r>
              <a:rPr baseline="-25000" lang="ko" sz="2300"/>
              <a:t>1</a:t>
            </a:r>
            <a:r>
              <a:rPr lang="ko" sz="2300"/>
              <a:t>  x</a:t>
            </a:r>
            <a:r>
              <a:rPr baseline="-25000" lang="ko" sz="2300"/>
              <a:t>2</a:t>
            </a:r>
            <a:r>
              <a:rPr lang="ko" sz="2300"/>
              <a:t>  x</a:t>
            </a:r>
            <a:r>
              <a:rPr baseline="-25000" lang="ko" sz="2300"/>
              <a:t>3</a:t>
            </a:r>
            <a:endParaRPr baseline="-25000" sz="2300"/>
          </a:p>
          <a:p>
            <a:pPr indent="0" lvl="0" marL="0" rtl="0" algn="l">
              <a:lnSpc>
                <a:spcPct val="115000"/>
              </a:lnSpc>
              <a:spcBef>
                <a:spcPts val="800"/>
              </a:spcBef>
              <a:spcAft>
                <a:spcPts val="0"/>
              </a:spcAft>
              <a:buNone/>
            </a:pPr>
            <a:r>
              <a:rPr lang="ko"/>
              <a:t>Parity bit: P</a:t>
            </a:r>
            <a:r>
              <a:rPr baseline="-25000" lang="ko"/>
              <a:t>1 </a:t>
            </a:r>
            <a:r>
              <a:rPr lang="ko"/>
              <a:t> P</a:t>
            </a:r>
            <a:r>
              <a:rPr baseline="-25000" lang="ko"/>
              <a:t>2 </a:t>
            </a:r>
            <a:r>
              <a:rPr lang="ko"/>
              <a:t> P</a:t>
            </a:r>
            <a:r>
              <a:rPr baseline="-25000" lang="ko"/>
              <a:t>4</a:t>
            </a:r>
            <a:endParaRPr baseline="-25000"/>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08940" y="155810"/>
            <a:ext cx="8526000" cy="57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ko"/>
              <a:t>코드 기반 암호 - 해밍 코드</a:t>
            </a:r>
            <a:endParaRPr/>
          </a:p>
        </p:txBody>
      </p:sp>
      <p:sp>
        <p:nvSpPr>
          <p:cNvPr id="207" name="Google Shape;207;p36"/>
          <p:cNvSpPr txBox="1"/>
          <p:nvPr>
            <p:ph idx="1" type="body"/>
          </p:nvPr>
        </p:nvSpPr>
        <p:spPr>
          <a:xfrm>
            <a:off x="308372" y="864394"/>
            <a:ext cx="8527200" cy="37932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rPr lang="ko"/>
              <a:t>(7,4) 해밍 코드</a:t>
            </a:r>
            <a:endParaRPr/>
          </a:p>
          <a:p>
            <a:pPr indent="0" lvl="0" marL="0" rtl="0" algn="l">
              <a:lnSpc>
                <a:spcPct val="115000"/>
              </a:lnSpc>
              <a:spcBef>
                <a:spcPts val="800"/>
              </a:spcBef>
              <a:spcAft>
                <a:spcPts val="0"/>
              </a:spcAft>
              <a:buNone/>
            </a:pPr>
            <a:r>
              <a:rPr lang="ko"/>
              <a:t>Message bit: </a:t>
            </a:r>
            <a:r>
              <a:rPr lang="ko" sz="2300"/>
              <a:t>x</a:t>
            </a:r>
            <a:r>
              <a:rPr baseline="-25000" lang="ko" sz="2300"/>
              <a:t>0</a:t>
            </a:r>
            <a:r>
              <a:rPr lang="ko" sz="2300"/>
              <a:t>  x</a:t>
            </a:r>
            <a:r>
              <a:rPr baseline="-25000" lang="ko" sz="2300"/>
              <a:t>1</a:t>
            </a:r>
            <a:r>
              <a:rPr lang="ko" sz="2300"/>
              <a:t>  x</a:t>
            </a:r>
            <a:r>
              <a:rPr baseline="-25000" lang="ko" sz="2300"/>
              <a:t>2</a:t>
            </a:r>
            <a:r>
              <a:rPr lang="ko" sz="2300"/>
              <a:t>  x</a:t>
            </a:r>
            <a:r>
              <a:rPr baseline="-25000" lang="ko" sz="2300"/>
              <a:t>3</a:t>
            </a:r>
            <a:endParaRPr baseline="-25000" sz="2300"/>
          </a:p>
          <a:p>
            <a:pPr indent="0" lvl="0" marL="0" rtl="0" algn="l">
              <a:lnSpc>
                <a:spcPct val="115000"/>
              </a:lnSpc>
              <a:spcBef>
                <a:spcPts val="800"/>
              </a:spcBef>
              <a:spcAft>
                <a:spcPts val="0"/>
              </a:spcAft>
              <a:buNone/>
            </a:pPr>
            <a:r>
              <a:rPr lang="ko"/>
              <a:t>Parity bit: P</a:t>
            </a:r>
            <a:r>
              <a:rPr baseline="-25000" lang="ko"/>
              <a:t>1 </a:t>
            </a:r>
            <a:r>
              <a:rPr lang="ko"/>
              <a:t> P</a:t>
            </a:r>
            <a:r>
              <a:rPr baseline="-25000" lang="ko"/>
              <a:t>2 </a:t>
            </a:r>
            <a:r>
              <a:rPr lang="ko"/>
              <a:t> P</a:t>
            </a:r>
            <a:r>
              <a:rPr baseline="-25000" lang="ko"/>
              <a:t>4</a:t>
            </a:r>
            <a:endParaRPr baseline="-25000"/>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sz="1900"/>
          </a:p>
          <a:p>
            <a:pPr indent="0" lvl="0" marL="0" rtl="0" algn="l">
              <a:lnSpc>
                <a:spcPct val="115000"/>
              </a:lnSpc>
              <a:spcBef>
                <a:spcPts val="800"/>
              </a:spcBef>
              <a:spcAft>
                <a:spcPts val="0"/>
              </a:spcAft>
              <a:buNone/>
            </a:pPr>
            <a:r>
              <a:t/>
            </a:r>
            <a:endParaRPr sz="1900"/>
          </a:p>
        </p:txBody>
      </p:sp>
      <p:pic>
        <p:nvPicPr>
          <p:cNvPr id="208" name="Google Shape;208;p36"/>
          <p:cNvPicPr preferRelativeResize="0"/>
          <p:nvPr/>
        </p:nvPicPr>
        <p:blipFill>
          <a:blip r:embed="rId3">
            <a:alphaModFix/>
          </a:blip>
          <a:stretch>
            <a:fillRect/>
          </a:stretch>
        </p:blipFill>
        <p:spPr>
          <a:xfrm>
            <a:off x="1803763" y="2690500"/>
            <a:ext cx="5536475" cy="161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