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5" r:id="rId2"/>
  </p:sldMasterIdLst>
  <p:sldIdLst>
    <p:sldId id="257" r:id="rId3"/>
    <p:sldId id="258" r:id="rId4"/>
    <p:sldId id="272" r:id="rId5"/>
    <p:sldId id="270" r:id="rId6"/>
    <p:sldId id="264" r:id="rId7"/>
    <p:sldId id="266" r:id="rId8"/>
    <p:sldId id="262" r:id="rId9"/>
    <p:sldId id="271" r:id="rId10"/>
    <p:sldId id="25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F04F4B4-A4D9-8246-B063-4072B668822E}" v="196" dt="2022-11-28T01:23:03.1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92"/>
    <p:restoredTop sz="96327"/>
  </p:normalViewPr>
  <p:slideViewPr>
    <p:cSldViewPr snapToGrid="0" snapToObjects="1">
      <p:cViewPr>
        <p:scale>
          <a:sx n="120" d="100"/>
          <a:sy n="120" d="100"/>
        </p:scale>
        <p:origin x="40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22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5190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216740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156410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B437B6-A43D-EA47-9F3F-E60C6642F8D2}" type="datetimeFigureOut">
              <a:rPr kumimoji="1" lang="ko-Kore-KR" altLang="en-US" smtClean="0"/>
              <a:t>2022. 11. 27.</a:t>
            </a:fld>
            <a:endParaRPr kumimoji="1" lang="ko-Kore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1A878-7EBC-2E42-A824-62C83D9372A6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754897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75750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vbr62aAu2oo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9F9506-9EB3-1147-8806-F4FEE97D820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ore-KR" dirty="0" err="1"/>
              <a:t>Simpira</a:t>
            </a:r>
            <a:r>
              <a:rPr kumimoji="1" lang="ko-KR" altLang="en-US" dirty="0"/>
              <a:t> 최적화</a:t>
            </a:r>
            <a:endParaRPr kumimoji="1" lang="ko-Kore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5976B76-57E6-744E-80BD-56E31CBB47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" altLang="ko-KR" dirty="0">
                <a:hlinkClick r:id="rId2"/>
              </a:rPr>
              <a:t>https://youtu.be/vbr62aAu2oo</a:t>
            </a:r>
            <a:r>
              <a:rPr kumimoji="1" lang="ko-KR" altLang="en-US"/>
              <a:t> 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69042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14410668-DCD0-3F3C-4025-12F583AA0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2180" y="2280934"/>
            <a:ext cx="3156247" cy="45770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 err="1"/>
              <a:t>Simpira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kumimoji="1" lang="en-US" altLang="ko-Kore-KR" sz="2400" b="1" dirty="0"/>
                  <a:t>AES</a:t>
                </a:r>
                <a:r>
                  <a:rPr kumimoji="1" lang="ko-KR" altLang="en-US" sz="2400" b="1" dirty="0"/>
                  <a:t> </a:t>
                </a:r>
                <a:r>
                  <a:rPr kumimoji="1" lang="ko-Kore-KR" altLang="en-US" sz="2400" b="1" dirty="0"/>
                  <a:t>라운드</a:t>
                </a:r>
                <a:r>
                  <a:rPr kumimoji="1" lang="ko-KR" altLang="en-US" sz="2400" b="1" dirty="0"/>
                  <a:t> 함수</a:t>
                </a:r>
                <a:r>
                  <a:rPr kumimoji="1" lang="ko-KR" altLang="en-US" sz="2400" dirty="0"/>
                  <a:t>를 기반으로 하는 순열</a:t>
                </a:r>
                <a:endParaRPr kumimoji="1"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2000" dirty="0"/>
                  <a:t>임의의 큰 입력 크기에 대해 매우 효율적인 순열을 제공</a:t>
                </a:r>
                <a:endParaRPr kumimoji="1" lang="en-US" altLang="ko-KR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2000" dirty="0"/>
                  <a:t>최적화된 소프트웨어 구현을 위해 </a:t>
                </a:r>
                <a:r>
                  <a:rPr kumimoji="1" lang="en" altLang="ko-Kore-KR" sz="2000" b="1" dirty="0"/>
                  <a:t>Intel AES-NI </a:t>
                </a:r>
                <a:r>
                  <a:rPr kumimoji="1" lang="ko-KR" altLang="en-US" sz="2000" b="1" dirty="0"/>
                  <a:t>명령어 셋 </a:t>
                </a:r>
                <a:r>
                  <a:rPr kumimoji="1" lang="ko-KR" altLang="en-US" sz="2000" dirty="0"/>
                  <a:t>활용</a:t>
                </a:r>
                <a:endParaRPr kumimoji="1" lang="en-US" altLang="ko-KR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ore-KR" altLang="en-US" sz="2000" dirty="0"/>
                  <a:t>입력</a:t>
                </a:r>
                <a:r>
                  <a:rPr kumimoji="1" lang="ko-KR" altLang="en-US" sz="2000" dirty="0"/>
                  <a:t> 길이 </a:t>
                </a:r>
                <a:r>
                  <a:rPr kumimoji="1" lang="en-US" altLang="ko-KR" sz="2000" dirty="0"/>
                  <a:t>: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ore-KR" sz="2000" dirty="0"/>
                  <a:t>b x </a:t>
                </a:r>
                <a:r>
                  <a:rPr kumimoji="1" lang="en-US" altLang="ko-KR" sz="2000" dirty="0"/>
                  <a:t>128-bit(b </a:t>
                </a:r>
                <a14:m>
                  <m:oMath xmlns:m="http://schemas.openxmlformats.org/officeDocument/2006/math"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kumimoji="1" lang="ko-KR" alt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ko-K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sz="2000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ℕ</m:t>
                        </m:r>
                      </m:e>
                      <m:sup>
                        <m:r>
                          <a:rPr kumimoji="1"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kumimoji="1"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ko-Kore-KR" sz="2000" dirty="0"/>
              </a:p>
              <a:p>
                <a:pPr>
                  <a:lnSpc>
                    <a:spcPct val="100000"/>
                  </a:lnSpc>
                </a:pPr>
                <a:r>
                  <a:rPr kumimoji="1" lang="en-US" altLang="ko-Kore-KR" sz="2400" dirty="0" err="1"/>
                  <a:t>Simpira</a:t>
                </a:r>
                <a:r>
                  <a:rPr kumimoji="1" lang="ko-KR" altLang="en-US" sz="2400" dirty="0"/>
                  <a:t>의 </a:t>
                </a:r>
                <a:r>
                  <a:rPr kumimoji="1" lang="en-US" altLang="ko-KR" sz="2400" dirty="0"/>
                  <a:t>1</a:t>
                </a:r>
                <a:r>
                  <a:rPr kumimoji="1" lang="ko-KR" altLang="en-US" sz="2400" dirty="0"/>
                  <a:t>라운드는 </a:t>
                </a:r>
                <a:r>
                  <a:rPr kumimoji="1" lang="en-US" altLang="ko-Kore-KR" sz="2400" b="1" dirty="0"/>
                  <a:t>AES</a:t>
                </a:r>
                <a:r>
                  <a:rPr kumimoji="1" lang="ko-KR" altLang="en-US" sz="2400" b="1" dirty="0"/>
                  <a:t>의 라운드 함수 </a:t>
                </a:r>
                <a:r>
                  <a:rPr kumimoji="1" lang="en-US" altLang="ko-KR" sz="2400" b="1" dirty="0"/>
                  <a:t>2</a:t>
                </a:r>
                <a:r>
                  <a:rPr kumimoji="1" lang="ko-KR" altLang="en-US" sz="2400" b="1" dirty="0"/>
                  <a:t>번으</a:t>
                </a:r>
                <a:r>
                  <a:rPr kumimoji="1" lang="ko-KR" altLang="en-US" sz="2400" dirty="0"/>
                  <a:t>로 구성</a:t>
                </a:r>
                <a:endParaRPr kumimoji="1" lang="en-US" altLang="ko-KR" sz="24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2000" dirty="0"/>
                  <a:t>고정된 라운드키를 사용 → 고정된 출력 값</a:t>
                </a:r>
                <a:endParaRPr kumimoji="1" lang="en-US" altLang="ko-KR" sz="2000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ko-KR" altLang="en-US" sz="2000" dirty="0"/>
                  <a:t>고정된 라운드키를 </a:t>
                </a:r>
                <a:r>
                  <a:rPr kumimoji="1" lang="en-US" altLang="ko-KR" sz="2000" dirty="0"/>
                  <a:t>0x00</a:t>
                </a:r>
                <a:r>
                  <a:rPr kumimoji="1" lang="ko-KR" altLang="en-US" sz="2000" dirty="0"/>
                  <a:t> 설정하는 것은 안전하지 않음</a:t>
                </a:r>
                <a:endParaRPr kumimoji="1" lang="en-US" altLang="ko-KR" sz="2000" dirty="0"/>
              </a:p>
              <a:p>
                <a:pPr lvl="2">
                  <a:lnSpc>
                    <a:spcPct val="100000"/>
                  </a:lnSpc>
                </a:pPr>
                <a:r>
                  <a:rPr kumimoji="1" lang="ko-KR" altLang="en-US" sz="1800" dirty="0"/>
                  <a:t>따라서</a:t>
                </a:r>
                <a:r>
                  <a:rPr kumimoji="1" lang="en-US" altLang="ko-KR" sz="1800" dirty="0"/>
                  <a:t>,</a:t>
                </a:r>
                <a:r>
                  <a:rPr kumimoji="1" lang="ko-KR" altLang="en-US" sz="1800" dirty="0"/>
                  <a:t> </a:t>
                </a:r>
                <a:r>
                  <a:rPr kumimoji="1" lang="ko-KR" altLang="en-US" sz="1800" b="1" dirty="0"/>
                  <a:t>라운드 함수</a:t>
                </a:r>
                <a:r>
                  <a:rPr kumimoji="1" lang="en-US" altLang="ko-KR" sz="1800" b="1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18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sz="1800" b="1" dirty="0" err="1"/>
                  <a:t>를</a:t>
                </a:r>
                <a:r>
                  <a:rPr kumimoji="1" lang="ko-KR" altLang="en-US" sz="1800" b="1" dirty="0"/>
                  <a:t> 통해 연산 된 값</a:t>
                </a:r>
                <a:r>
                  <a:rPr kumimoji="1" lang="en-US" altLang="ko-KR" sz="1800" b="1" dirty="0"/>
                  <a:t>(</a:t>
                </a:r>
                <a:r>
                  <a:rPr kumimoji="1" lang="ko-KR" altLang="en-US" sz="1800" b="1" dirty="0"/>
                  <a:t>라운드 상수</a:t>
                </a:r>
                <a:r>
                  <a:rPr kumimoji="1" lang="en-US" altLang="ko-KR" sz="1800" b="1" dirty="0"/>
                  <a:t>)</a:t>
                </a:r>
                <a:r>
                  <a:rPr kumimoji="1" lang="ko-KR" altLang="en-US" sz="1800" b="1" dirty="0"/>
                  <a:t>을 사용</a:t>
                </a:r>
                <a:endParaRPr kumimoji="1" lang="en-US" altLang="ko-KR" sz="1800" b="1" dirty="0"/>
              </a:p>
              <a:p>
                <a:pPr lvl="1">
                  <a:lnSpc>
                    <a:spcPct val="100000"/>
                  </a:lnSpc>
                </a:pPr>
                <a:r>
                  <a:rPr kumimoji="1" lang="en-US" altLang="ko-KR" sz="2200" b="1" dirty="0"/>
                  <a:t>AES</a:t>
                </a:r>
                <a:r>
                  <a:rPr kumimoji="1" lang="ko-KR" altLang="en-US" sz="2200" b="1" dirty="0"/>
                  <a:t> 라운드 함수 </a:t>
                </a:r>
                <a:r>
                  <a:rPr kumimoji="1" lang="en-US" altLang="ko-KR" sz="2200" b="1" dirty="0"/>
                  <a:t>2</a:t>
                </a:r>
                <a:r>
                  <a:rPr kumimoji="1" lang="ko-KR" altLang="en-US" sz="2200" b="1" dirty="0"/>
                  <a:t>번으로 전체 비트 확산 가능</a:t>
                </a:r>
                <a:endParaRPr kumimoji="1" lang="en-US" altLang="ko-KR" sz="2200" b="1" dirty="0"/>
              </a:p>
              <a:p>
                <a:pPr lvl="1">
                  <a:lnSpc>
                    <a:spcPct val="100000"/>
                  </a:lnSpc>
                </a:pPr>
                <a:endParaRPr kumimoji="1" lang="en-US" altLang="ko-KR" sz="2000" dirty="0"/>
              </a:p>
              <a:p>
                <a:pPr>
                  <a:lnSpc>
                    <a:spcPct val="100000"/>
                  </a:lnSpc>
                </a:pPr>
                <a:endParaRPr kumimoji="1" lang="en-US" altLang="ko-KR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2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0EAD2CF1-7A82-707D-CA3D-94922AE6DB27}"/>
              </a:ext>
            </a:extLst>
          </p:cNvPr>
          <p:cNvSpPr/>
          <p:nvPr/>
        </p:nvSpPr>
        <p:spPr>
          <a:xfrm>
            <a:off x="9314282" y="6181614"/>
            <a:ext cx="1853727" cy="3003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CB3485-5739-0CF1-9949-FF4C9C0E4AFE}"/>
              </a:ext>
            </a:extLst>
          </p:cNvPr>
          <p:cNvSpPr txBox="1"/>
          <p:nvPr/>
        </p:nvSpPr>
        <p:spPr>
          <a:xfrm>
            <a:off x="9838523" y="1175601"/>
            <a:ext cx="19415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b : block </a:t>
            </a:r>
            <a:r>
              <a:rPr kumimoji="1" lang="ko-KR" altLang="en-US" dirty="0"/>
              <a:t>개수</a:t>
            </a:r>
            <a:endParaRPr kumimoji="1" lang="en-US" altLang="ko-KR" dirty="0"/>
          </a:p>
          <a:p>
            <a:r>
              <a:rPr kumimoji="1" lang="en-US" altLang="ko-KR" dirty="0"/>
              <a:t>c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라운드 카운터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16A35CC8-DF20-8D9A-18EB-4247C53EF7BE}"/>
              </a:ext>
            </a:extLst>
          </p:cNvPr>
          <p:cNvSpPr/>
          <p:nvPr/>
        </p:nvSpPr>
        <p:spPr>
          <a:xfrm>
            <a:off x="9487947" y="3278830"/>
            <a:ext cx="761839" cy="300340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5" name="꺾인 연결선[E] 24">
            <a:extLst>
              <a:ext uri="{FF2B5EF4-FFF2-40B4-BE49-F238E27FC236}">
                <a16:creationId xmlns:a16="http://schemas.microsoft.com/office/drawing/2014/main" id="{95AAE2C4-BC5D-694D-8C95-D34A51FBC097}"/>
              </a:ext>
            </a:extLst>
          </p:cNvPr>
          <p:cNvCxnSpPr>
            <a:stCxn id="11" idx="3"/>
            <a:endCxn id="19" idx="3"/>
          </p:cNvCxnSpPr>
          <p:nvPr/>
        </p:nvCxnSpPr>
        <p:spPr>
          <a:xfrm flipH="1" flipV="1">
            <a:off x="10249786" y="3429000"/>
            <a:ext cx="918223" cy="2902784"/>
          </a:xfrm>
          <a:prstGeom prst="bentConnector3">
            <a:avLst>
              <a:gd name="adj1" fmla="val -24896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0217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>
            <a:extLst>
              <a:ext uri="{FF2B5EF4-FFF2-40B4-BE49-F238E27FC236}">
                <a16:creationId xmlns:a16="http://schemas.microsoft.com/office/drawing/2014/main" id="{B08D3C82-644D-1EF0-53A3-9D8652A2F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406" y="1879973"/>
            <a:ext cx="5290879" cy="107415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F</a:t>
                </a:r>
                <a:r>
                  <a:rPr kumimoji="1" lang="ko-Kore-KR" altLang="en-US" sz="2400" dirty="0"/>
                  <a:t>함수</a:t>
                </a:r>
                <a:r>
                  <a:rPr kumimoji="1" lang="en-US" altLang="ko-Kore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kumimoji="1" lang="en-US" altLang="ko-Kore-KR" sz="2400" dirty="0"/>
                  <a:t>)	</a:t>
                </a:r>
              </a:p>
              <a:p>
                <a:pPr lvl="1"/>
                <a:r>
                  <a:rPr kumimoji="1" lang="en-US" altLang="ko-Kore-KR" sz="2000" dirty="0"/>
                  <a:t>__mm_aesenc_sil128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dirty="0"/>
                  <a:t>(AES-NI)</a:t>
                </a:r>
                <a:r>
                  <a:rPr kumimoji="1" lang="ko-KR" altLang="en-US" sz="2000" dirty="0" err="1"/>
                  <a:t>를</a:t>
                </a:r>
                <a:r>
                  <a:rPr kumimoji="1" lang="ko-KR" altLang="en-US" sz="2000" dirty="0"/>
                  <a:t> 통해 매우 단순하게 구현</a:t>
                </a:r>
                <a:r>
                  <a:rPr kumimoji="1" lang="en-US" altLang="ko-KR" sz="2000" dirty="0"/>
                  <a:t> </a:t>
                </a:r>
                <a:endParaRPr kumimoji="1" lang="en-US" altLang="ko-Kore-KR" sz="2000" dirty="0"/>
              </a:p>
              <a:p>
                <a:pPr marL="457200" lvl="1" indent="0">
                  <a:buNone/>
                </a:pP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ko-Kore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3"/>
                <a:stretch>
                  <a:fillRect l="-781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78FBDD2E-1E04-D2C8-FC6D-23F8B64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 err="1"/>
              <a:t>Simpira</a:t>
            </a:r>
            <a:endParaRPr kumimoji="1" lang="ko-Kore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C67E6B5A-68BA-4B56-EE53-4E1438D0F4F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46" t="6118" r="3814" b="2012"/>
          <a:stretch/>
        </p:blipFill>
        <p:spPr>
          <a:xfrm>
            <a:off x="871239" y="2896777"/>
            <a:ext cx="4830046" cy="3903872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56C5FC6A-FEDC-9D5A-D3A9-6A310311FE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50473" y="1106065"/>
            <a:ext cx="1423964" cy="1848063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56B38E03-E6B6-429F-A153-3456E202D1C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51" r="5036"/>
          <a:stretch/>
        </p:blipFill>
        <p:spPr>
          <a:xfrm>
            <a:off x="6161361" y="2954128"/>
            <a:ext cx="4830046" cy="379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51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sz="2400" dirty="0"/>
                  <a:t>F</a:t>
                </a:r>
                <a:r>
                  <a:rPr kumimoji="1" lang="ko-Kore-KR" altLang="en-US" sz="2400" dirty="0"/>
                  <a:t>함수</a:t>
                </a:r>
                <a:r>
                  <a:rPr kumimoji="1" lang="en-US" altLang="ko-Kore-KR" sz="2400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kumimoji="1"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kumimoji="1" lang="en-US" altLang="ko-Kore-KR" sz="2400" dirty="0"/>
                  <a:t>)</a:t>
                </a:r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en-US" altLang="ko-KR" sz="2000" dirty="0"/>
              </a:p>
              <a:p>
                <a:pPr lvl="1"/>
                <a:endParaRPr kumimoji="1" lang="ko-Kore-KR" altLang="en-US" sz="2000" dirty="0"/>
              </a:p>
            </p:txBody>
          </p:sp>
        </mc:Choice>
        <mc:Fallback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4CC5F6A-1A64-5C4F-842B-F731AECCBA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781" t="-175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제목 1">
            <a:extLst>
              <a:ext uri="{FF2B5EF4-FFF2-40B4-BE49-F238E27FC236}">
                <a16:creationId xmlns:a16="http://schemas.microsoft.com/office/drawing/2014/main" id="{78FBDD2E-1E04-D2C8-FC6D-23F8B64D5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" altLang="ko-Kore-KR" dirty="0" err="1"/>
              <a:t>Simpira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0" name="표 20">
                <a:extLst>
                  <a:ext uri="{FF2B5EF4-FFF2-40B4-BE49-F238E27FC236}">
                    <a16:creationId xmlns:a16="http://schemas.microsoft.com/office/drawing/2014/main" id="{B7E2034E-C0D8-0361-EDAC-E2758C163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89412"/>
                  </p:ext>
                </p:extLst>
              </p:nvPr>
            </p:nvGraphicFramePr>
            <p:xfrm>
              <a:off x="496223" y="3973498"/>
              <a:ext cx="1086449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597">
                      <a:extLst>
                        <a:ext uri="{9D8B030D-6E8A-4147-A177-3AD203B41FA5}">
                          <a16:colId xmlns:a16="http://schemas.microsoft.com/office/drawing/2014/main" val="1816018793"/>
                        </a:ext>
                      </a:extLst>
                    </a:gridCol>
                    <a:gridCol w="4814771">
                      <a:extLst>
                        <a:ext uri="{9D8B030D-6E8A-4147-A177-3AD203B41FA5}">
                          <a16:colId xmlns:a16="http://schemas.microsoft.com/office/drawing/2014/main" val="3499962722"/>
                        </a:ext>
                      </a:extLst>
                    </a:gridCol>
                    <a:gridCol w="2190307">
                      <a:extLst>
                        <a:ext uri="{9D8B030D-6E8A-4147-A177-3AD203B41FA5}">
                          <a16:colId xmlns:a16="http://schemas.microsoft.com/office/drawing/2014/main" val="69508330"/>
                        </a:ext>
                      </a:extLst>
                    </a:gridCol>
                    <a:gridCol w="1572824">
                      <a:extLst>
                        <a:ext uri="{9D8B030D-6E8A-4147-A177-3AD203B41FA5}">
                          <a16:colId xmlns:a16="http://schemas.microsoft.com/office/drawing/2014/main" val="4328547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structure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AESENC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0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AES permutation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416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Feistel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3636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Type-1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628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ko-Kore-KR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</m:oMath>
                          </a14:m>
                          <a:r>
                            <a:rPr lang="en-US" altLang="ko-Kore-KR" dirty="0"/>
                            <a:t>4(6, 8 </a:t>
                          </a:r>
                          <a:r>
                            <a:rPr lang="ko-KR" altLang="en-US" dirty="0"/>
                            <a:t>제외</a:t>
                          </a:r>
                          <a:r>
                            <a:rPr lang="en-US" altLang="ko-KR" dirty="0"/>
                            <a:t>)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Type-2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 err="1"/>
                            <a:t>Suzaki-Minematsu</a:t>
                          </a:r>
                          <a:r>
                            <a:rPr lang="en" altLang="ko-Kore-KR" dirty="0"/>
                            <a:t> Improved Type-2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2826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 err="1"/>
                            <a:t>Suzaki-Minematsu</a:t>
                          </a:r>
                          <a:r>
                            <a:rPr lang="en" altLang="ko-Kore-KR" dirty="0"/>
                            <a:t> Improved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144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2168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0" name="표 20">
                <a:extLst>
                  <a:ext uri="{FF2B5EF4-FFF2-40B4-BE49-F238E27FC236}">
                    <a16:creationId xmlns:a16="http://schemas.microsoft.com/office/drawing/2014/main" id="{B7E2034E-C0D8-0361-EDAC-E2758C163B1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21389412"/>
                  </p:ext>
                </p:extLst>
              </p:nvPr>
            </p:nvGraphicFramePr>
            <p:xfrm>
              <a:off x="496223" y="3973498"/>
              <a:ext cx="10864499" cy="259588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286597">
                      <a:extLst>
                        <a:ext uri="{9D8B030D-6E8A-4147-A177-3AD203B41FA5}">
                          <a16:colId xmlns:a16="http://schemas.microsoft.com/office/drawing/2014/main" val="1816018793"/>
                        </a:ext>
                      </a:extLst>
                    </a:gridCol>
                    <a:gridCol w="4814771">
                      <a:extLst>
                        <a:ext uri="{9D8B030D-6E8A-4147-A177-3AD203B41FA5}">
                          <a16:colId xmlns:a16="http://schemas.microsoft.com/office/drawing/2014/main" val="3499962722"/>
                        </a:ext>
                      </a:extLst>
                    </a:gridCol>
                    <a:gridCol w="2190307">
                      <a:extLst>
                        <a:ext uri="{9D8B030D-6E8A-4147-A177-3AD203B41FA5}">
                          <a16:colId xmlns:a16="http://schemas.microsoft.com/office/drawing/2014/main" val="69508330"/>
                        </a:ext>
                      </a:extLst>
                    </a:gridCol>
                    <a:gridCol w="1572824">
                      <a:extLst>
                        <a:ext uri="{9D8B030D-6E8A-4147-A177-3AD203B41FA5}">
                          <a16:colId xmlns:a16="http://schemas.microsoft.com/office/drawing/2014/main" val="43285478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b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structure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round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AESENC</a:t>
                          </a:r>
                          <a:endParaRPr lang="ko-Kore-KR" alt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86030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AES permutation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8041619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Feistel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536365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3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Type-1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21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42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7946285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ko-Kore-KR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556" t="-410345" r="-376111" b="-23103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/>
                            <a:t>Type-2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557158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6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 err="1"/>
                            <a:t>Suzaki-Minematsu</a:t>
                          </a:r>
                          <a:r>
                            <a:rPr lang="en" altLang="ko-Kore-KR" dirty="0"/>
                            <a:t> Improved Type-2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15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90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8282684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" altLang="ko-Kore-KR" dirty="0" err="1"/>
                            <a:t>Suzaki-Minematsu</a:t>
                          </a:r>
                          <a:r>
                            <a:rPr lang="en" altLang="ko-Kore-KR" dirty="0"/>
                            <a:t> Improved GFS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(</a:t>
                          </a:r>
                          <a:r>
                            <a:rPr lang="en" altLang="ko-Kore-KR" dirty="0"/>
                            <a:t>Feistel</a:t>
                          </a:r>
                          <a:r>
                            <a:rPr lang="en-US" altLang="ko-Kore-KR" dirty="0"/>
                            <a:t> round) 18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ko-Kore-KR" dirty="0"/>
                            <a:t>144</a:t>
                          </a:r>
                          <a:endParaRPr lang="ko-Kore-KR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97216896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56DDEBD8-93D9-4112-B020-567FFC30439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851" r="1262" b="20703"/>
          <a:stretch/>
        </p:blipFill>
        <p:spPr>
          <a:xfrm>
            <a:off x="5600565" y="1124147"/>
            <a:ext cx="6179515" cy="259588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F39351B-05CE-1552-8884-03847852AD1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346" t="6118" r="3814" b="2012"/>
          <a:stretch/>
        </p:blipFill>
        <p:spPr>
          <a:xfrm>
            <a:off x="410405" y="1705634"/>
            <a:ext cx="2415352" cy="195220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8C21C10-7C00-FE56-A768-82C325DD871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651" r="5036"/>
          <a:stretch/>
        </p:blipFill>
        <p:spPr>
          <a:xfrm>
            <a:off x="3024740" y="1705634"/>
            <a:ext cx="2376841" cy="1866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5771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kumimoji="1" lang="en" altLang="ko-Kore-KR" dirty="0" err="1"/>
              <a:t>Simpira</a:t>
            </a:r>
            <a:r>
              <a:rPr kumimoji="1" lang="en" altLang="ko-Kore-KR" dirty="0"/>
              <a:t> </a:t>
            </a:r>
            <a:r>
              <a:rPr kumimoji="1" lang="ko-KR" altLang="en-US" dirty="0"/>
              <a:t>최적화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라운드 상수를 사용한 고정된 라운드키를 사용하기 때문에 </a:t>
            </a:r>
            <a:r>
              <a:rPr kumimoji="1" lang="ko-KR" altLang="en-US" sz="2400" b="1" dirty="0"/>
              <a:t>사전 연산 가능</a:t>
            </a:r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en-US" altLang="ko-KR" sz="2400" b="1" dirty="0"/>
          </a:p>
          <a:p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7E56E39-8EFF-C1E4-1C92-C4586D390B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928" y="2550716"/>
            <a:ext cx="3238144" cy="2261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7793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kumimoji="1" lang="en" altLang="ko-Kore-KR" dirty="0" err="1"/>
              <a:t>Simpira</a:t>
            </a:r>
            <a:r>
              <a:rPr kumimoji="1" lang="en-US" altLang="ko-KR" dirty="0"/>
              <a:t> </a:t>
            </a:r>
            <a:r>
              <a:rPr kumimoji="1" lang="ko-KR" altLang="en-US" dirty="0"/>
              <a:t>최적화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ko-KR" altLang="en-US" sz="2400" dirty="0"/>
              <a:t>하나의 라운드당 </a:t>
            </a:r>
            <a:r>
              <a:rPr kumimoji="1" lang="en-US" altLang="ko-KR" sz="2400" dirty="0"/>
              <a:t>2</a:t>
            </a:r>
            <a:r>
              <a:rPr kumimoji="1" lang="ko-KR" altLang="en-US" sz="2400" dirty="0"/>
              <a:t>개의 라운드키 사용 총 </a:t>
            </a:r>
            <a:r>
              <a:rPr kumimoji="1" lang="en-US" altLang="ko-KR" sz="2400" dirty="0"/>
              <a:t>12</a:t>
            </a:r>
            <a:r>
              <a:rPr kumimoji="1" lang="ko-KR" altLang="en-US" sz="2400" dirty="0"/>
              <a:t>번의 라운드키 사용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상수 라운드 키와 라운드키 전체가 </a:t>
            </a:r>
            <a:r>
              <a:rPr kumimoji="1" lang="en-US" altLang="ko-KR" sz="2000" dirty="0"/>
              <a:t>0x00</a:t>
            </a:r>
            <a:r>
              <a:rPr kumimoji="1" lang="ko-KR" altLang="en-US" sz="2000" dirty="0"/>
              <a:t>인 경우 </a:t>
            </a:r>
            <a:endParaRPr kumimoji="1" lang="en-US" altLang="ko-KR" sz="2000" dirty="0"/>
          </a:p>
          <a:p>
            <a:pPr lvl="1"/>
            <a:r>
              <a:rPr kumimoji="1" lang="en-US" altLang="ko-KR" sz="2000" dirty="0"/>
              <a:t>6</a:t>
            </a:r>
            <a:r>
              <a:rPr kumimoji="1" lang="ko-KR" altLang="en-US" sz="2000" dirty="0"/>
              <a:t>라운드에서 </a:t>
            </a:r>
            <a:r>
              <a:rPr kumimoji="1" lang="en-US" altLang="ko-KR" sz="2000" dirty="0"/>
              <a:t>0x00</a:t>
            </a:r>
            <a:r>
              <a:rPr kumimoji="1" lang="ko-KR" altLang="en-US" sz="2000" dirty="0"/>
              <a:t>을 라운드 키로 사용</a:t>
            </a:r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en-US" altLang="ko-KR" sz="2000" dirty="0"/>
              <a:t>AES-NI </a:t>
            </a:r>
            <a:r>
              <a:rPr kumimoji="1" lang="ko-KR" altLang="en-US" sz="2000" dirty="0"/>
              <a:t>대신 직접 </a:t>
            </a:r>
            <a:r>
              <a:rPr kumimoji="1" lang="en-US" altLang="ko-KR" sz="2000" dirty="0"/>
              <a:t>AES </a:t>
            </a:r>
            <a:r>
              <a:rPr kumimoji="1" lang="ko-KR" altLang="en-US" sz="2000" dirty="0"/>
              <a:t>연산을 개별 구현하기 때문에 생략 가능</a:t>
            </a:r>
            <a:endParaRPr kumimoji="1" lang="en-US" altLang="ko-KR" sz="1800" dirty="0"/>
          </a:p>
          <a:p>
            <a:pPr lvl="1"/>
            <a:endParaRPr kumimoji="1" lang="en-US" altLang="ko-KR" dirty="0"/>
          </a:p>
          <a:p>
            <a:pPr lvl="1"/>
            <a:endParaRPr kumimoji="1" lang="ko-Kore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F8F6E8-67F2-4A8F-C3AC-62B3EA42C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379" y="3681412"/>
            <a:ext cx="5483241" cy="1840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701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2F4BFA0-CF78-34C8-096D-82175878DBA4}"/>
              </a:ext>
            </a:extLst>
          </p:cNvPr>
          <p:cNvGrpSpPr/>
          <p:nvPr/>
        </p:nvGrpSpPr>
        <p:grpSpPr>
          <a:xfrm>
            <a:off x="5868800" y="1407149"/>
            <a:ext cx="5910523" cy="4998348"/>
            <a:chOff x="5869557" y="1212450"/>
            <a:chExt cx="5910523" cy="499834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A44E8777-B4B1-816D-7CD3-FB9B42429B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69557" y="1212450"/>
              <a:ext cx="5910523" cy="4998348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BA0EA23C-FCAA-A7D2-DF04-BE78C7E8D6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5600" t="3998" r="16541" b="4377"/>
            <a:stretch/>
          </p:blipFill>
          <p:spPr>
            <a:xfrm>
              <a:off x="9527568" y="1797977"/>
              <a:ext cx="188360" cy="1085635"/>
            </a:xfrm>
            <a:prstGeom prst="rect">
              <a:avLst/>
            </a:prstGeom>
          </p:spPr>
        </p:pic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3" y="195165"/>
            <a:ext cx="11368160" cy="762163"/>
          </a:xfrm>
        </p:spPr>
        <p:txBody>
          <a:bodyPr/>
          <a:lstStyle/>
          <a:p>
            <a:r>
              <a:rPr kumimoji="1" lang="en" altLang="ko-Kore-KR" dirty="0" err="1"/>
              <a:t>Simpira</a:t>
            </a:r>
            <a:r>
              <a:rPr kumimoji="1" lang="en" altLang="ko-Kore-KR" dirty="0"/>
              <a:t> </a:t>
            </a:r>
            <a:r>
              <a:rPr kumimoji="1" lang="ko-Kore-KR" altLang="en-US" dirty="0"/>
              <a:t>최적화</a:t>
            </a:r>
            <a:r>
              <a:rPr kumimoji="1" lang="ko-KR" altLang="en-US" dirty="0"/>
              <a:t> 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 err="1"/>
              <a:t>InvMixColumn</a:t>
            </a:r>
            <a:r>
              <a:rPr kumimoji="1" lang="ko-KR" altLang="en-US" sz="2400" dirty="0"/>
              <a:t> 연산 생략</a:t>
            </a:r>
            <a:endParaRPr kumimoji="1" lang="en-US" altLang="ko-KR" sz="2400" dirty="0"/>
          </a:p>
          <a:p>
            <a:pPr marL="0" indent="0">
              <a:buNone/>
            </a:pPr>
            <a:endParaRPr kumimoji="1" lang="en-US" altLang="ko-KR" sz="2400" dirty="0"/>
          </a:p>
          <a:p>
            <a:endParaRPr kumimoji="1" lang="ko-Kore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5426BB-9BBA-A6AA-75DE-4F13F633E9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2720" y="2889038"/>
            <a:ext cx="2811928" cy="2034569"/>
          </a:xfrm>
          <a:prstGeom prst="rect">
            <a:avLst/>
          </a:prstGeom>
        </p:spPr>
      </p:pic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0F670A37-5DA2-ECE6-D3FC-BA2704599D3B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>
            <a:off x="3804648" y="3906323"/>
            <a:ext cx="2064152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2152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F219CC-32AD-044F-84AE-0B176F85A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66618"/>
            <a:ext cx="11368160" cy="762163"/>
          </a:xfrm>
        </p:spPr>
        <p:txBody>
          <a:bodyPr/>
          <a:lstStyle/>
          <a:p>
            <a:r>
              <a:rPr kumimoji="1" lang="ko-KR" altLang="en-US" dirty="0"/>
              <a:t>성능 평가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4CC5F6A-1A64-5C4F-842B-F731AECCB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dirty="0"/>
              <a:t>AVR : </a:t>
            </a:r>
            <a:r>
              <a:rPr kumimoji="1" lang="ko-KR" altLang="en-US" dirty="0"/>
              <a:t>레퍼런스 대비  </a:t>
            </a:r>
            <a:r>
              <a:rPr kumimoji="1" lang="en-US" altLang="ko-KR" dirty="0"/>
              <a:t>5.76% </a:t>
            </a:r>
            <a:r>
              <a:rPr kumimoji="1" lang="ko-KR" altLang="en-US" dirty="0"/>
              <a:t>성능 향상</a:t>
            </a:r>
            <a:endParaRPr kumimoji="1" lang="en-US" altLang="ko-Kore-KR" dirty="0"/>
          </a:p>
          <a:p>
            <a:r>
              <a:rPr kumimoji="1" lang="en-US" altLang="ko-KR" dirty="0"/>
              <a:t>RISC-V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레퍼런스 대비 </a:t>
            </a:r>
            <a:r>
              <a:rPr kumimoji="1" lang="en-US" altLang="ko-KR" dirty="0"/>
              <a:t>37.01%</a:t>
            </a:r>
            <a:r>
              <a:rPr kumimoji="1" lang="ko-KR" altLang="en-US" dirty="0"/>
              <a:t> 성능 향상</a:t>
            </a:r>
            <a:endParaRPr kumimoji="1" lang="en-US" altLang="ko-KR" dirty="0"/>
          </a:p>
          <a:p>
            <a:endParaRPr kumimoji="1" lang="ko-Kore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B1DFAA-0C05-4FE9-192D-98273A1ED5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42227"/>
              </p:ext>
            </p:extLst>
          </p:nvPr>
        </p:nvGraphicFramePr>
        <p:xfrm>
          <a:off x="2032000" y="4065721"/>
          <a:ext cx="8127999" cy="2595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1088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7749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938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Implementation 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Processor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Clock cycles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570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Ref-C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14,334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840089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RISC-V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38,942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2443172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2,862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33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RISC-V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1,106 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1861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work*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AVR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2,485 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74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>
                          <a:solidFill>
                            <a:srgbClr val="FF0000"/>
                          </a:solidFill>
                        </a:rPr>
                        <a:t>RISC-V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8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1,052</a:t>
                      </a:r>
                      <a:endParaRPr lang="ko-Kore-KR" altLang="en-US" dirty="0">
                        <a:solidFill>
                          <a:srgbClr val="FF0000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512940"/>
                  </a:ext>
                </a:extLst>
              </a:tr>
            </a:tbl>
          </a:graphicData>
        </a:graphic>
      </p:graphicFrame>
      <p:graphicFrame>
        <p:nvGraphicFramePr>
          <p:cNvPr id="6" name="표 4">
            <a:extLst>
              <a:ext uri="{FF2B5EF4-FFF2-40B4-BE49-F238E27FC236}">
                <a16:creationId xmlns:a16="http://schemas.microsoft.com/office/drawing/2014/main" id="{19B9C366-BC7D-B720-3E0B-08C29C6BCB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9951174"/>
              </p:ext>
            </p:extLst>
          </p:nvPr>
        </p:nvGraphicFramePr>
        <p:xfrm>
          <a:off x="2031999" y="2149649"/>
          <a:ext cx="8127999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313510889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5977497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193885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Implementation 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Processor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Code size</a:t>
                      </a:r>
                      <a:endParaRPr lang="ko-Kore-KR" altLang="en-US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665708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2,122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1433264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RISC-V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1,806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62186100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Our work*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AVR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1,978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37476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RISC-V</a:t>
                      </a:r>
                      <a:endParaRPr lang="ko-Kore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1,281</a:t>
                      </a:r>
                      <a:endParaRPr lang="ko-Kore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015129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70953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134571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3E351AFA-C5CD-FF45-AA6F-7CB5D626CE94}"/>
    </a:ext>
  </a:extLst>
</a:theme>
</file>

<file path=ppt/theme/theme2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yptoleb_clean" id="{52588569-4439-E744-A786-7B9A48D01E82}" vid="{9E614CC1-025E-7F4F-ADE5-A242777675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제목 테마</Template>
  <TotalTime>985</TotalTime>
  <Words>297</Words>
  <Application>Microsoft Macintosh PowerPoint</Application>
  <PresentationFormat>와이드스크린</PresentationFormat>
  <Paragraphs>95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맑은 고딕</vt:lpstr>
      <vt:lpstr>Arial</vt:lpstr>
      <vt:lpstr>Cambria Math</vt:lpstr>
      <vt:lpstr>제목 테마</vt:lpstr>
      <vt:lpstr>CryptoCraft 테마</vt:lpstr>
      <vt:lpstr>Simpira 최적화</vt:lpstr>
      <vt:lpstr>Simpira</vt:lpstr>
      <vt:lpstr>Simpira</vt:lpstr>
      <vt:lpstr>Simpira</vt:lpstr>
      <vt:lpstr>Simpira 최적화</vt:lpstr>
      <vt:lpstr>Simpira 최적화</vt:lpstr>
      <vt:lpstr>Simpira 최적화 </vt:lpstr>
      <vt:lpstr>성능 평가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Simpira</dc:title>
  <dc:creator>심민주</dc:creator>
  <cp:lastModifiedBy>심민주</cp:lastModifiedBy>
  <cp:revision>2</cp:revision>
  <dcterms:created xsi:type="dcterms:W3CDTF">2022-11-27T08:57:34Z</dcterms:created>
  <dcterms:modified xsi:type="dcterms:W3CDTF">2022-11-28T01:23:17Z</dcterms:modified>
</cp:coreProperties>
</file>