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87" r:id="rId2"/>
    <p:sldId id="335" r:id="rId3"/>
    <p:sldId id="351" r:id="rId4"/>
    <p:sldId id="352" r:id="rId5"/>
    <p:sldId id="356" r:id="rId6"/>
    <p:sldId id="354" r:id="rId7"/>
    <p:sldId id="372" r:id="rId8"/>
    <p:sldId id="355" r:id="rId9"/>
    <p:sldId id="353" r:id="rId10"/>
    <p:sldId id="357" r:id="rId11"/>
    <p:sldId id="358" r:id="rId12"/>
    <p:sldId id="359" r:id="rId13"/>
    <p:sldId id="362" r:id="rId14"/>
    <p:sldId id="360" r:id="rId15"/>
    <p:sldId id="364" r:id="rId16"/>
    <p:sldId id="361" r:id="rId17"/>
    <p:sldId id="363" r:id="rId18"/>
    <p:sldId id="365" r:id="rId19"/>
    <p:sldId id="366" r:id="rId20"/>
    <p:sldId id="367" r:id="rId21"/>
    <p:sldId id="368" r:id="rId22"/>
    <p:sldId id="369" r:id="rId23"/>
    <p:sldId id="370" r:id="rId24"/>
    <p:sldId id="374" r:id="rId25"/>
    <p:sldId id="375" r:id="rId26"/>
    <p:sldId id="376" r:id="rId27"/>
    <p:sldId id="371" r:id="rId28"/>
    <p:sldId id="336" r:id="rId29"/>
    <p:sldId id="339" r:id="rId30"/>
    <p:sldId id="349" r:id="rId31"/>
    <p:sldId id="338" r:id="rId32"/>
    <p:sldId id="350" r:id="rId33"/>
    <p:sldId id="337" r:id="rId34"/>
    <p:sldId id="348" r:id="rId35"/>
    <p:sldId id="341" r:id="rId36"/>
    <p:sldId id="342" r:id="rId37"/>
    <p:sldId id="340" r:id="rId38"/>
    <p:sldId id="345" r:id="rId39"/>
    <p:sldId id="344" r:id="rId40"/>
    <p:sldId id="347" r:id="rId41"/>
    <p:sldId id="346" r:id="rId42"/>
    <p:sldId id="343" r:id="rId43"/>
    <p:sldId id="334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88" y="4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413" y="3627013"/>
            <a:ext cx="4790993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Medium" pitchFamily="34" charset="-127"/>
              </a:rPr>
              <a:t>Side Channel Analysis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Medium" pitchFamily="34" charset="-127"/>
              </a:rPr>
              <a:t>CPA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Noto Sans CJK KR Thin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124" y="6116405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권용빈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66910" y="2907105"/>
            <a:ext cx="0" cy="53905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11252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3192" y="4495806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파형 수집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44199" y="3501077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1864" y="4498867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전력 모델 설정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52871" y="3504138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55769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19268" y="1478953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상관관계 측정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24827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708" y="1474161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가장 높은 상관관계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44199" y="3205067"/>
            <a:ext cx="466148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293380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To</a:t>
            </a:r>
            <a:r>
              <a:rPr lang="en-US" altLang="ko-KR" sz="1600" noProof="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파형 수집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973"/>
            <a:ext cx="9906000" cy="4930054"/>
          </a:xfrm>
          <a:prstGeom prst="rect">
            <a:avLst/>
          </a:prstGeom>
        </p:spPr>
      </p:pic>
      <p:sp>
        <p:nvSpPr>
          <p:cNvPr id="25" name="도넛 24"/>
          <p:cNvSpPr/>
          <p:nvPr/>
        </p:nvSpPr>
        <p:spPr>
          <a:xfrm>
            <a:off x="-131885" y="3121271"/>
            <a:ext cx="1441939" cy="342899"/>
          </a:xfrm>
          <a:prstGeom prst="donut">
            <a:avLst>
              <a:gd name="adj" fmla="val 91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도넛 28"/>
          <p:cNvSpPr/>
          <p:nvPr/>
        </p:nvSpPr>
        <p:spPr>
          <a:xfrm>
            <a:off x="-131885" y="4269662"/>
            <a:ext cx="1441939" cy="342899"/>
          </a:xfrm>
          <a:prstGeom prst="donut">
            <a:avLst>
              <a:gd name="adj" fmla="val 91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도구 준비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: 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파형을 수집하는 </a:t>
            </a:r>
            <a:r>
              <a:rPr lang="en-US" altLang="ko-KR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CWCapture</a:t>
            </a: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파형을 분석하는 </a:t>
            </a:r>
            <a:r>
              <a:rPr lang="en-US" altLang="ko-KR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CWAnalyzer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7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642" y="-493150"/>
            <a:ext cx="51435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도구 준비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: 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파형을 수집하는 </a:t>
            </a:r>
            <a:r>
              <a:rPr lang="en-US" altLang="ko-KR" sz="1500" noProof="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Os</a:t>
            </a:r>
            <a:r>
              <a:rPr lang="en-US" altLang="ko-KR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</a:t>
            </a:r>
            <a:r>
              <a:rPr lang="en-US" altLang="ko-KR" sz="1500" noProof="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illoScope</a:t>
            </a: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암호가 구동되는 </a:t>
            </a:r>
            <a:r>
              <a:rPr lang="en-US" altLang="ko-KR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TargetBoard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3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68"/>
            <a:ext cx="4969579" cy="3502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9" y="1438968"/>
            <a:ext cx="4937682" cy="350230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215661" y="2690446"/>
            <a:ext cx="432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215661" y="2816469"/>
            <a:ext cx="432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3798277" y="1820008"/>
            <a:ext cx="2488223" cy="2461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1415562" y="1714500"/>
            <a:ext cx="2101361" cy="553915"/>
          </a:xfrm>
          <a:prstGeom prst="round1Rect">
            <a:avLst/>
          </a:prstGeom>
          <a:noFill/>
          <a:ln w="412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542440" y="1714500"/>
            <a:ext cx="2101361" cy="553915"/>
          </a:xfrm>
          <a:prstGeom prst="round1Rect">
            <a:avLst/>
          </a:prstGeom>
          <a:noFill/>
          <a:ln w="412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도구 연결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: 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소프트웨어 도구들과 하드웨어 도구들을 연결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1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4447978"/>
            <a:ext cx="8745522" cy="187449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1195097"/>
            <a:ext cx="8745522" cy="18744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2897218"/>
            <a:ext cx="8745522" cy="18744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9488" y="6322470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적합한 파형 측정 환경을 찾습니다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5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암호알고리즘이 동작하는 부분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찾기  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800 ~ 7800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02"/>
            <a:ext cx="9906000" cy="337016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204546" y="2848708"/>
            <a:ext cx="0" cy="6506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87008" y="2848708"/>
            <a:ext cx="0" cy="6506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810500" y="2848708"/>
            <a:ext cx="0" cy="6506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0" y="1096776"/>
            <a:ext cx="6995853" cy="2380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0" y="3476867"/>
            <a:ext cx="6995853" cy="23800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32" y="1043736"/>
            <a:ext cx="4990476" cy="2095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6031523" y="1987062"/>
            <a:ext cx="3938954" cy="879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031523" y="2351331"/>
            <a:ext cx="3938954" cy="879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9487" y="6170734"/>
            <a:ext cx="74868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암호알고리즘이 동작하는 부분의 파형 수집</a:t>
            </a:r>
            <a:endParaRPr lang="en-US" altLang="ko-KR" sz="1500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이제 우리는 암호 알고리즘이 동작하는 지점의 파형을 수집합니다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468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106"/>
            <a:ext cx="9906000" cy="42917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검사하기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(SPA)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1133" y="3614833"/>
            <a:ext cx="891061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subBytes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6969" y="3676649"/>
            <a:ext cx="891061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shiftRows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9955" y="3598642"/>
            <a:ext cx="891061" cy="5232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noProof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mixColums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78644" y="3598642"/>
            <a:ext cx="891061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noProof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addKey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3352160" y="2727904"/>
            <a:ext cx="289009" cy="1113179"/>
          </a:xfrm>
          <a:prstGeom prst="leftBrac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4607996" y="2700252"/>
            <a:ext cx="289009" cy="1360222"/>
          </a:xfrm>
          <a:prstGeom prst="leftBrac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870982" y="1681898"/>
            <a:ext cx="289009" cy="3127479"/>
          </a:xfrm>
          <a:prstGeom prst="leftBrace">
            <a:avLst>
              <a:gd name="adj1" fmla="val 48657"/>
              <a:gd name="adj2" fmla="val 50000"/>
            </a:avLst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8879076" y="2833862"/>
            <a:ext cx="289009" cy="850439"/>
          </a:xfrm>
          <a:prstGeom prst="leftBrace">
            <a:avLst>
              <a:gd name="adj1" fmla="val 30046"/>
              <a:gd name="adj2" fmla="val 50000"/>
            </a:avLst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95" y="1409952"/>
            <a:ext cx="5123809" cy="403809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176346" y="3736731"/>
            <a:ext cx="3338558" cy="26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올바른 키를 이용하여 알고리즘을 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50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회 동작한 파형을 수집한다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52680" y="2755151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889185" y="2596311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44042" y="3129790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SCA</a:t>
            </a:r>
          </a:p>
        </p:txBody>
      </p:sp>
      <p:sp>
        <p:nvSpPr>
          <p:cNvPr id="9" name="타원 8"/>
          <p:cNvSpPr/>
          <p:nvPr/>
        </p:nvSpPr>
        <p:spPr>
          <a:xfrm>
            <a:off x="1789796" y="2532072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498187" y="2594705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398798" y="2539092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084656" y="2584817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985267" y="2529204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671125" y="2599820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571736" y="2544207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203586" y="2537829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97435" y="2751067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88797" y="3125706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SPA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62454" y="2742442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816" y="3117081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DPA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29712" y="2738716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21074" y="3113355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CPA</a:t>
            </a:r>
          </a:p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To AES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94731" y="2730091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5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6093" y="3104730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Future</a:t>
            </a:r>
          </a:p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Work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목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차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53414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 모델 설정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4" y="1311765"/>
            <a:ext cx="4990476" cy="266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4" y="2087305"/>
            <a:ext cx="4676190" cy="10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11" y="940106"/>
            <a:ext cx="3611160" cy="2664787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flipV="1">
            <a:off x="4721468" y="2272499"/>
            <a:ext cx="2303586" cy="778433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2923" y="4404946"/>
            <a:ext cx="8900647" cy="6242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목표 </a:t>
            </a:r>
            <a:r>
              <a:rPr lang="en-US" altLang="ko-KR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첫 번째 </a:t>
            </a:r>
            <a:r>
              <a:rPr lang="en-US" altLang="ko-KR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S-box(substitute bytes) </a:t>
            </a:r>
            <a:r>
              <a:rPr lang="ko-KR" altLang="en-US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이후 지점</a:t>
            </a:r>
            <a:endParaRPr lang="en-US" altLang="ko-KR" b="1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해당 모델 </a:t>
            </a:r>
            <a:r>
              <a:rPr lang="en-US" altLang="ko-KR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: </a:t>
            </a:r>
            <a:r>
              <a:rPr lang="en-US" altLang="ko-KR" b="1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sbox</a:t>
            </a:r>
            <a:r>
              <a:rPr lang="en-US" altLang="ko-KR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plaintxt</a:t>
            </a:r>
            <a:r>
              <a:rPr lang="ko-KR" altLang="en-US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XOR key) </a:t>
            </a:r>
            <a:endParaRPr lang="en-US" altLang="ko-KR" b="1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5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상관관계 측정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1" y="3428449"/>
            <a:ext cx="6112364" cy="276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4289350"/>
            <a:ext cx="5339113" cy="2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4489350"/>
            <a:ext cx="6388526" cy="352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17" y="5698217"/>
            <a:ext cx="3221879" cy="2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2385900"/>
            <a:ext cx="6112365" cy="7428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1478016"/>
            <a:ext cx="4096389" cy="638095"/>
          </a:xfrm>
          <a:prstGeom prst="rect">
            <a:avLst/>
          </a:prstGeom>
        </p:spPr>
      </p:pic>
      <p:sp>
        <p:nvSpPr>
          <p:cNvPr id="2" name="왼쪽으로 구부러진 화살표 1"/>
          <p:cNvSpPr/>
          <p:nvPr/>
        </p:nvSpPr>
        <p:spPr>
          <a:xfrm>
            <a:off x="7956406" y="2437454"/>
            <a:ext cx="1152426" cy="1371600"/>
          </a:xfrm>
          <a:prstGeom prst="curvedLeftArrow">
            <a:avLst>
              <a:gd name="adj1" fmla="val 15953"/>
              <a:gd name="adj2" fmla="val 3777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으로 구부러진 화살표 3"/>
          <p:cNvSpPr/>
          <p:nvPr/>
        </p:nvSpPr>
        <p:spPr>
          <a:xfrm>
            <a:off x="1026791" y="2793813"/>
            <a:ext cx="800123" cy="21650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903242" y="5522027"/>
                <a:ext cx="652975" cy="5523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42" y="5522027"/>
                <a:ext cx="652975" cy="5523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6453554" y="212739"/>
                <a:ext cx="2901461" cy="20205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= </a:t>
                </a:r>
                <a:r>
                  <a:rPr lang="ko-KR" altLang="en-US" sz="1600" dirty="0" err="1" smtClean="0"/>
                  <a:t>모델링된</a:t>
                </a:r>
                <a:r>
                  <a:rPr lang="ko-KR" altLang="en-US" sz="1600" dirty="0" smtClean="0"/>
                  <a:t> 전력소모</a:t>
                </a:r>
                <a:endParaRPr lang="en-US" altLang="ko-KR" sz="1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= </a:t>
                </a:r>
                <a:r>
                  <a:rPr lang="ko-KR" altLang="en-US" sz="1600" dirty="0" smtClean="0"/>
                  <a:t>측정한 파형</a:t>
                </a:r>
                <a:endParaRPr lang="en-US" altLang="ko-KR" sz="1600" dirty="0" smtClean="0"/>
              </a:p>
              <a:p>
                <a:pPr algn="ctr"/>
                <a:endParaRPr lang="en-US" altLang="ko-KR" sz="1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600" dirty="0" smtClean="0"/>
                  <a:t>둘 사이의 상관관계</a:t>
                </a:r>
                <a:endParaRPr lang="en-US" altLang="ko-KR" sz="1600" dirty="0" smtClean="0"/>
              </a:p>
              <a:p>
                <a:pPr algn="ctr"/>
                <a:r>
                  <a:rPr lang="en-US" altLang="ko-KR" sz="1600" dirty="0" smtClean="0"/>
                  <a:t>With Pearson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554" y="212739"/>
                <a:ext cx="2901461" cy="20205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키 획득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370"/>
            <a:ext cx="9906000" cy="3223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28" y="1587199"/>
            <a:ext cx="460342" cy="4603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36" y="1587199"/>
            <a:ext cx="460342" cy="46034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59" y="1587199"/>
            <a:ext cx="460342" cy="4603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52" y="1587199"/>
            <a:ext cx="460342" cy="46034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702170" y="421206"/>
            <a:ext cx="2136531" cy="622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50 traces try</a:t>
            </a:r>
            <a:endParaRPr lang="ko-KR" altLang="en-US" sz="28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02170" y="5502999"/>
            <a:ext cx="3004038" cy="622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FAILURE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31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키 획득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" y="1817370"/>
            <a:ext cx="9864674" cy="322326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702170" y="421206"/>
            <a:ext cx="3004038" cy="622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50 more traces try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170" y="5502999"/>
            <a:ext cx="3004038" cy="622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SUCCESS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6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키 획득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364100"/>
            <a:ext cx="6809524" cy="298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3424113"/>
            <a:ext cx="6995853" cy="2380091"/>
          </a:xfrm>
          <a:prstGeom prst="rect">
            <a:avLst/>
          </a:prstGeom>
        </p:spPr>
      </p:pic>
      <p:cxnSp>
        <p:nvCxnSpPr>
          <p:cNvPr id="4" name="꺾인 연결선 3"/>
          <p:cNvCxnSpPr/>
          <p:nvPr/>
        </p:nvCxnSpPr>
        <p:spPr>
          <a:xfrm rot="10800000" flipV="1">
            <a:off x="1354016" y="712177"/>
            <a:ext cx="2716823" cy="13716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57801" y="1626577"/>
            <a:ext cx="1096214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</a:t>
            </a:r>
          </a:p>
          <a:p>
            <a:pPr algn="ctr"/>
            <a:r>
              <a:rPr lang="en-US" altLang="ko-KR" dirty="0" smtClean="0"/>
              <a:t>Peak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305908" y="2083778"/>
            <a:ext cx="764931" cy="215411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앞으로</a:t>
            </a:r>
            <a:r>
              <a:rPr lang="en-US" altLang="ko-KR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..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92" y="1101470"/>
            <a:ext cx="7027041" cy="5185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69" y="1936823"/>
            <a:ext cx="460342" cy="4603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92" y="2810882"/>
            <a:ext cx="460342" cy="4603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05" y="4895176"/>
            <a:ext cx="460342" cy="4603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69" y="3261205"/>
            <a:ext cx="460342" cy="4603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69" y="4112302"/>
            <a:ext cx="460342" cy="4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앞으로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..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42200" y="1369732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82404" y="1499122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위의 대응 기법 적용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2200" y="272983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82404" y="285922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경량 블록 암호 알고리즘 </a:t>
            </a: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CHAM </a:t>
            </a:r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분석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42200" y="4089936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82404" y="4187133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부채널분석과 그에 대한 </a:t>
            </a:r>
            <a:r>
              <a:rPr lang="ko-KR" altLang="en-US" sz="1500" dirty="0" err="1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대응기법</a:t>
            </a:r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적용</a:t>
            </a: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효율 확인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1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413" y="3627013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읽어주셔서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Thin" pitchFamily="34" charset="-127"/>
                <a:ea typeface="Noto Sans CJK KR Thin" pitchFamily="34" charset="-127"/>
                <a:cs typeface="+mn-cs"/>
              </a:rPr>
              <a:t>감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Thin" pitchFamily="34" charset="-127"/>
                <a:ea typeface="Noto Sans CJK KR Thin" pitchFamily="34" charset="-127"/>
                <a:cs typeface="+mn-cs"/>
              </a:rPr>
              <a:t>사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Thin" pitchFamily="34" charset="-127"/>
                <a:ea typeface="Noto Sans CJK KR Thin" pitchFamily="34" charset="-127"/>
                <a:cs typeface="+mn-cs"/>
              </a:rPr>
              <a:t>합니다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Thin" pitchFamily="34" charset="-127"/>
              <a:ea typeface="Noto Sans CJK KR Thin" pitchFamily="34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124" y="6116405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Light" pitchFamily="34" charset="-127"/>
                <a:ea typeface="Noto Sans CJK KR Light" pitchFamily="34" charset="-127"/>
              </a:rPr>
              <a:t>고맙습니다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66910" y="2907105"/>
            <a:ext cx="0" cy="53905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전력분석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24233" y="2556363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Light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Weight</a:t>
            </a:r>
          </a:p>
        </p:txBody>
      </p:sp>
      <p:sp>
        <p:nvSpPr>
          <p:cNvPr id="32" name="타원 31"/>
          <p:cNvSpPr/>
          <p:nvPr/>
        </p:nvSpPr>
        <p:spPr>
          <a:xfrm>
            <a:off x="2424891" y="1890224"/>
            <a:ext cx="1872208" cy="1872208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23568" y="1895978"/>
            <a:ext cx="1872208" cy="1872208"/>
          </a:xfrm>
          <a:prstGeom prst="ellipse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26998" y="1875843"/>
            <a:ext cx="1872208" cy="1872208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2135" y="2546654"/>
            <a:ext cx="153550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Sid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747637" y="2522776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88066" y="4015251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오늘은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재미있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86257" y="3995545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내일도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유쾌하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9011" y="398691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행복을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기대하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3880" y="2247676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4" name="타원 13"/>
          <p:cNvSpPr/>
          <p:nvPr/>
        </p:nvSpPr>
        <p:spPr>
          <a:xfrm>
            <a:off x="2357225" y="1908534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95940" y="2709199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6627" y="2848653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09815" y="2258707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18" name="타원 17"/>
          <p:cNvSpPr/>
          <p:nvPr/>
        </p:nvSpPr>
        <p:spPr>
          <a:xfrm>
            <a:off x="5213160" y="1919565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551875" y="2720230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92562" y="2859684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부채널분석</a:t>
            </a:r>
            <a:endParaRPr lang="en-US" altLang="ko-KR" sz="1600" dirty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4567" y="156976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24949" y="1716420"/>
            <a:ext cx="362310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암호가 동작중인 하드웨어에서 부가적으로 발생하는 물리적인 정보를 분석하여 키를 획득하는 방법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250617" y="3505250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10999" y="3651906"/>
            <a:ext cx="36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이러한 정보는 아예 숨기는 것은 불가능하다</a:t>
            </a:r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85878" y="2247676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4" name="타원 13"/>
          <p:cNvSpPr/>
          <p:nvPr/>
        </p:nvSpPr>
        <p:spPr>
          <a:xfrm>
            <a:off x="2889223" y="1908534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26343" y="2709199"/>
            <a:ext cx="122325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68625" y="2848653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03126" y="2241455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18" name="타원 17"/>
          <p:cNvSpPr/>
          <p:nvPr/>
        </p:nvSpPr>
        <p:spPr>
          <a:xfrm>
            <a:off x="4606471" y="1902313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5873" y="2842432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02211" y="2709199"/>
            <a:ext cx="122325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376115" y="1973201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2"/>
          <p:cNvSpPr/>
          <p:nvPr/>
        </p:nvSpPr>
        <p:spPr>
          <a:xfrm>
            <a:off x="1260763" y="2056739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4522" y="2477924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15%</a:t>
            </a:r>
          </a:p>
        </p:txBody>
      </p:sp>
      <p:sp>
        <p:nvSpPr>
          <p:cNvPr id="16" name="타원 15"/>
          <p:cNvSpPr/>
          <p:nvPr/>
        </p:nvSpPr>
        <p:spPr>
          <a:xfrm>
            <a:off x="4008939" y="1978233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06083" y="3397351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35%</a:t>
            </a:r>
          </a:p>
        </p:txBody>
      </p:sp>
      <p:sp>
        <p:nvSpPr>
          <p:cNvPr id="18" name="타원 22"/>
          <p:cNvSpPr/>
          <p:nvPr/>
        </p:nvSpPr>
        <p:spPr>
          <a:xfrm>
            <a:off x="4478609" y="2980893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53813" y="1982360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96880" y="2341050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25%</a:t>
            </a:r>
          </a:p>
        </p:txBody>
      </p:sp>
      <p:sp>
        <p:nvSpPr>
          <p:cNvPr id="21" name="타원 25"/>
          <p:cNvSpPr/>
          <p:nvPr/>
        </p:nvSpPr>
        <p:spPr>
          <a:xfrm>
            <a:off x="7371002" y="1913352"/>
            <a:ext cx="1386508" cy="1110747"/>
          </a:xfrm>
          <a:custGeom>
            <a:avLst/>
            <a:gdLst/>
            <a:ahLst/>
            <a:cxnLst/>
            <a:rect l="l" t="t" r="r" b="b"/>
            <a:pathLst>
              <a:path w="1386508" h="1110747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409756" y="1993956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2449" y="2649155"/>
            <a:ext cx="153550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사랑이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간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다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62156" y="2163608"/>
            <a:ext cx="1663439" cy="1663439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64276" y="1993956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66969" y="2649155"/>
            <a:ext cx="153550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사랑이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간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다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16676" y="2163608"/>
            <a:ext cx="1663439" cy="1663439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3192" y="4495806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사랑합니다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히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44199" y="3501077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1864" y="4498867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좋아하는마음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영원할꺼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52871" y="3504138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55769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19268" y="1478953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24827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708" y="1474161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44199" y="3205067"/>
            <a:ext cx="466148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12558" y="4498867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좋아하는마음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영원할꺼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야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83565" y="3504138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51459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14958" y="1478953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24827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708" y="1474161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44199" y="3205067"/>
            <a:ext cx="466148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509449" y="1730386"/>
            <a:ext cx="3249629" cy="1145053"/>
            <a:chOff x="1693307" y="2708671"/>
            <a:chExt cx="3249629" cy="1145053"/>
          </a:xfrm>
        </p:grpSpPr>
        <p:sp>
          <p:nvSpPr>
            <p:cNvPr id="23" name="직사각형 22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0 1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나는 오늘도 유쾌하다고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말을하고 싶었다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이유는 모르겠다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그런데 졸립다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02196" y="1730386"/>
            <a:ext cx="3249629" cy="1145053"/>
            <a:chOff x="1693307" y="2708671"/>
            <a:chExt cx="3249629" cy="1145053"/>
          </a:xfrm>
        </p:grpSpPr>
        <p:sp>
          <p:nvSpPr>
            <p:cNvPr id="26" name="직사각형 25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0 2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왕별이는 어느내용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적을까 항상 고민이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설레인다 음 어려워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그렇지 어려워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509449" y="3659854"/>
            <a:ext cx="3249629" cy="1145053"/>
            <a:chOff x="1693307" y="2708671"/>
            <a:chExt cx="3249629" cy="1145053"/>
          </a:xfrm>
        </p:grpSpPr>
        <p:sp>
          <p:nvSpPr>
            <p:cNvPr id="31" name="직사각형 30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0 3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오늘은 좀 컬러감이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특이해서 맘에드는데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여러분들도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괜찮나요 홍홍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02196" y="3659854"/>
            <a:ext cx="3249629" cy="1145053"/>
            <a:chOff x="1693307" y="2708671"/>
            <a:chExt cx="3249629" cy="1145053"/>
          </a:xfrm>
        </p:grpSpPr>
        <p:sp>
          <p:nvSpPr>
            <p:cNvPr id="34" name="직사각형 33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0 4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항상 사랑해주셔서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여러가지로 발전하려고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노력하는</a:t>
              </a: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중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42200" y="1369732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82404" y="1499122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42200" y="272983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2404" y="2859220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42200" y="4089936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2404" y="4187133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45223" y="4066464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2015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13813" y="3972473"/>
            <a:ext cx="705923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33187" y="3426007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33187" y="2384054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13813" y="2904513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13813" y="1896401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94146" y="4066465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5258" y="4048125"/>
            <a:ext cx="218812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2017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06394" y="4048126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769022" y="2904516"/>
            <a:ext cx="1548923" cy="1041953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305259" y="1914741"/>
            <a:ext cx="1652430" cy="2049106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57691" y="1884753"/>
            <a:ext cx="1272502" cy="152387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64868" y="1971011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97" y="1948855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0069" y="2260016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컬러의 법칙은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좋다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12223" y="1993167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1052" y="1971011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98343" y="1971011"/>
            <a:ext cx="4187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11052" y="2258663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파란색은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신뢰감을 준다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4612" y="1969658"/>
            <a:ext cx="4203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64868" y="3598319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3697" y="3576163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50069" y="3887324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화이트톤과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잘 어울린다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12223" y="3620475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11052" y="3598319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98343" y="3598319"/>
            <a:ext cx="4251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0 3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11052" y="3885971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색다른 시도도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좋다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34612" y="3596966"/>
            <a:ext cx="4315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0 4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04185" y="230313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64567" y="244979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힘드실것같은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90235" y="230313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50617" y="244979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만들었기 때문에 필요하게 잘 사용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해주셨으면 좋겠습니다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저는 여백을 좋아하기 때문에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그렇게 잘 사용해주십시오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4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3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SPA</a:t>
            </a:r>
            <a:endParaRPr kumimoji="0" lang="en-US" altLang="ko-KR" sz="1600" b="0" i="0" u="none" strike="noStrike" kern="1200" cap="none" spc="300" normalizeH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42481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4567" y="156976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24949" y="171642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힘드실것같은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250617" y="3505250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10999" y="3651906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만들었기 때문에 필요하게 잘 사용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해주셨으면 좋겠습니다</a:t>
            </a:r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저는 여백을 좋아하기 때문에</a:t>
            </a:r>
            <a:endParaRPr lang="en-US" altLang="ko-KR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그렇게 잘 사용해주십시오</a:t>
            </a:r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블로그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행복해</a:t>
            </a:r>
            <a:r>
              <a:rPr lang="ko-KR" altLang="en-US" sz="1600" spc="300" dirty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라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희망을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품어본</a:t>
            </a:r>
            <a:r>
              <a:rPr lang="ko-KR" altLang="en-US" sz="1600" spc="300" dirty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희망을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품어본</a:t>
            </a:r>
            <a:r>
              <a:rPr lang="ko-KR" altLang="en-US" sz="1600" spc="300" dirty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육각형 19"/>
          <p:cNvSpPr/>
          <p:nvPr/>
        </p:nvSpPr>
        <p:spPr>
          <a:xfrm rot="5400000">
            <a:off x="3955122" y="1967629"/>
            <a:ext cx="1703955" cy="1489835"/>
          </a:xfrm>
          <a:prstGeom prst="hexagon">
            <a:avLst/>
          </a:prstGeom>
          <a:noFill/>
          <a:ln w="38100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676475" y="3296960"/>
            <a:ext cx="1120707" cy="746883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969223" y="1451123"/>
            <a:ext cx="936104" cy="62315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422222" y="2361405"/>
            <a:ext cx="768160" cy="546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</a:t>
            </a:r>
            <a:r>
              <a:rPr lang="ko-KR" altLang="en-US" sz="2200" dirty="0" smtClean="0">
                <a:solidFill>
                  <a:schemeClr val="tx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200" dirty="0">
                <a:solidFill>
                  <a:schemeClr val="tx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녕</a:t>
            </a:r>
            <a:endParaRPr lang="en-US" altLang="ko-KR" sz="2200" dirty="0" smtClean="0">
              <a:solidFill>
                <a:schemeClr val="tx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2440" y="4385046"/>
            <a:ext cx="36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</a:t>
            </a:r>
            <a:r>
              <a:rPr lang="ko-KR" altLang="en-US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힘드실것같은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36766" y="4385046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413" y="3627013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읽어주셔서</a:t>
            </a:r>
            <a:endParaRPr lang="en-US" altLang="ko-KR" sz="3000" dirty="0" smtClean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감</a:t>
            </a:r>
            <a:r>
              <a:rPr lang="ko-KR" altLang="en-US" sz="3000" dirty="0">
                <a:solidFill>
                  <a:prstClr val="white">
                    <a:lumMod val="9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사</a:t>
            </a:r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합니다</a:t>
            </a:r>
            <a:endParaRPr lang="en-US" altLang="ko-KR" sz="3000" dirty="0" smtClean="0">
              <a:solidFill>
                <a:prstClr val="white">
                  <a:lumMod val="9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124" y="6116405"/>
            <a:ext cx="1440609" cy="49244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Light" pitchFamily="34" charset="-127"/>
                <a:ea typeface="Noto Sans CJK KR Light" pitchFamily="34" charset="-127"/>
              </a:rPr>
              <a:t>김왕별 비행이</a:t>
            </a:r>
            <a:endParaRPr lang="en-US" altLang="ko-KR" sz="1300" dirty="0" smtClean="0">
              <a:solidFill>
                <a:prstClr val="white">
                  <a:lumMod val="65000"/>
                </a:prstClr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Light" pitchFamily="34" charset="-127"/>
                <a:ea typeface="Noto Sans CJK KR Light" pitchFamily="34" charset="-127"/>
              </a:rPr>
              <a:t>누구나 적어요</a:t>
            </a:r>
            <a:endParaRPr lang="en-US" altLang="ko-KR" sz="1300" dirty="0" smtClean="0">
              <a:solidFill>
                <a:prstClr val="white">
                  <a:lumMod val="65000"/>
                </a:prst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66910" y="2907105"/>
            <a:ext cx="0" cy="53905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37514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SPA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42200" y="1369732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0 1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82404" y="1499122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 수집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42200" y="272983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0 2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2404" y="285922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파형 확인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42200" y="4089936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0 3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2404" y="4187133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정보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획득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1" y="1179634"/>
            <a:ext cx="4752975" cy="2019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1" y="3657398"/>
            <a:ext cx="4762500" cy="207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7860" y="3198934"/>
            <a:ext cx="20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NOP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7860" y="5733848"/>
            <a:ext cx="20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NOP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01" y="93610"/>
            <a:ext cx="430567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34781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DPA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D30FE8-8178-48D5-A1B2-016E6FD4989B}"/>
              </a:ext>
            </a:extLst>
          </p:cNvPr>
          <p:cNvSpPr txBox="1"/>
          <p:nvPr/>
        </p:nvSpPr>
        <p:spPr>
          <a:xfrm flipH="1">
            <a:off x="2187174" y="363775"/>
            <a:ext cx="358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</a:schemeClr>
                </a:solidFill>
              </a:rPr>
              <a:t>전력 분석</a:t>
            </a:r>
            <a:endParaRPr lang="ko-KR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42EE49-4D99-467D-8753-2BEBF4DC07EB}"/>
              </a:ext>
            </a:extLst>
          </p:cNvPr>
          <p:cNvCxnSpPr>
            <a:cxnSpLocks/>
          </p:cNvCxnSpPr>
          <p:nvPr/>
        </p:nvCxnSpPr>
        <p:spPr>
          <a:xfrm>
            <a:off x="5776378" y="2783333"/>
            <a:ext cx="296582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FC0671-3148-4E2F-86F5-8E2299107A24}"/>
              </a:ext>
            </a:extLst>
          </p:cNvPr>
          <p:cNvSpPr txBox="1"/>
          <p:nvPr/>
        </p:nvSpPr>
        <p:spPr>
          <a:xfrm>
            <a:off x="5776378" y="3060227"/>
            <a:ext cx="4937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dirty="0" smtClean="0"/>
              <a:t>올바른 수행 파형 수집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err="1"/>
              <a:t>중간값을</a:t>
            </a:r>
            <a:r>
              <a:rPr lang="ko-KR" altLang="en-US" dirty="0"/>
              <a:t> 전력 모델로 변환한 값 수집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 err="1" smtClean="0"/>
              <a:t>분류함수를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파형 그룹화</a:t>
            </a:r>
            <a:endParaRPr lang="en-US" altLang="ko-KR" dirty="0" smtClean="0"/>
          </a:p>
          <a:p>
            <a:pPr marL="342900" indent="-342900" algn="just">
              <a:buAutoNum type="arabicPeriod"/>
            </a:pP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 smtClean="0"/>
              <a:t>평균값을 차분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en-US" altLang="ko-KR" dirty="0" smtClean="0"/>
          </a:p>
          <a:p>
            <a:pPr marL="342900" indent="-342900" algn="just">
              <a:buAutoNum type="arabicPeriod"/>
            </a:pPr>
            <a:r>
              <a:rPr lang="ko-KR" altLang="en-US" dirty="0" smtClean="0"/>
              <a:t>차분이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아니라면 키</a:t>
            </a:r>
            <a:endParaRPr lang="en-US" altLang="ko-KR" dirty="0"/>
          </a:p>
          <a:p>
            <a:pPr marL="342900" indent="-342900" algn="just">
              <a:buAutoNum type="arabicPeriod"/>
            </a:pP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8F42AD-0912-4717-AD73-A58AE824C0FC}"/>
              </a:ext>
            </a:extLst>
          </p:cNvPr>
          <p:cNvSpPr txBox="1"/>
          <p:nvPr/>
        </p:nvSpPr>
        <p:spPr>
          <a:xfrm flipH="1">
            <a:off x="5776378" y="1921665"/>
            <a:ext cx="358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</a:rPr>
              <a:t>DPA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1068919" y="1451876"/>
                <a:ext cx="3884230" cy="9030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9" y="1451876"/>
                <a:ext cx="3884230" cy="903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1068919" y="2498341"/>
                <a:ext cx="3884230" cy="9030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9" y="2498341"/>
                <a:ext cx="3884230" cy="903025"/>
              </a:xfrm>
              <a:prstGeom prst="rect">
                <a:avLst/>
              </a:prstGeom>
              <a:blipFill>
                <a:blip r:embed="rId4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1068919" y="3605767"/>
                <a:ext cx="3884230" cy="8881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9" y="3605767"/>
                <a:ext cx="3884230" cy="888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1068917" y="5422644"/>
                <a:ext cx="3884230" cy="9030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-&gt; Key</a:t>
                </a:r>
                <a:endParaRPr lang="ko-KR" altLang="en-US" dirty="0"/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7" y="5422644"/>
                <a:ext cx="3884230" cy="903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/>
              <p:cNvSpPr/>
              <p:nvPr/>
            </p:nvSpPr>
            <p:spPr>
              <a:xfrm>
                <a:off x="1068918" y="4554627"/>
                <a:ext cx="3884230" cy="9030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4554627"/>
                <a:ext cx="3884230" cy="9030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</TotalTime>
  <Words>624</Words>
  <Application>Microsoft Office PowerPoint</Application>
  <PresentationFormat>A4 용지(210x297mm)</PresentationFormat>
  <Paragraphs>302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Noto Sans CJK KR Bold</vt:lpstr>
      <vt:lpstr>Noto Sans CJK KR Light</vt:lpstr>
      <vt:lpstr>Noto Sans CJK KR Medium</vt:lpstr>
      <vt:lpstr>Noto Sans CJK KR Thin</vt:lpstr>
      <vt:lpstr>맑은 고딕</vt:lpstr>
      <vt:lpstr>Arial</vt:lpstr>
      <vt:lpstr>Calibri</vt:lpstr>
      <vt:lpstr>Calibri Light</vt:lpstr>
      <vt:lpstr>Cambria Math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483</cp:revision>
  <dcterms:created xsi:type="dcterms:W3CDTF">2017-09-07T10:48:07Z</dcterms:created>
  <dcterms:modified xsi:type="dcterms:W3CDTF">2018-12-21T01:39:55Z</dcterms:modified>
</cp:coreProperties>
</file>