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2000">
                <a:solidFill>
                  <a:srgbClr val="73BFFF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2000">
                <a:solidFill>
                  <a:srgbClr val="73BFFF"/>
                </a:solidFill>
              </a:defRPr>
            </a:lvl2pPr>
            <a:lvl3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2000">
                <a:solidFill>
                  <a:srgbClr val="73BFFF"/>
                </a:solidFill>
              </a:defRPr>
            </a:lvl3pPr>
            <a:lvl4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2000">
                <a:solidFill>
                  <a:srgbClr val="73BFFF"/>
                </a:solidFill>
              </a:defRPr>
            </a:lvl4pPr>
            <a:lvl5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2000">
                <a:solidFill>
                  <a:srgbClr val="73BFFF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3" name="“여기에 인용을 입력하십시오.”"/>
          <p:cNvSpPr txBox="1"/>
          <p:nvPr>
            <p:ph type="body" sz="quarter" idx="14"/>
          </p:nvPr>
        </p:nvSpPr>
        <p:spPr>
          <a:xfrm>
            <a:off x="1270000" y="4243107"/>
            <a:ext cx="10464800" cy="69588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  <a:sym typeface="Apple Braille Outline 6 Dot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143070724_2880x2159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143070716_1012x1350.jpeg"/>
          <p:cNvSpPr/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8" name="제목 텍스트"/>
          <p:cNvSpPr txBox="1"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2000">
                <a:solidFill>
                  <a:srgbClr val="73BFFF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2000">
                <a:solidFill>
                  <a:srgbClr val="73BFFF"/>
                </a:solidFill>
              </a:defRPr>
            </a:lvl2pPr>
            <a:lvl3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2000">
                <a:solidFill>
                  <a:srgbClr val="73BFFF"/>
                </a:solidFill>
              </a:defRPr>
            </a:lvl3pPr>
            <a:lvl4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2000">
                <a:solidFill>
                  <a:srgbClr val="73BFFF"/>
                </a:solidFill>
              </a:defRPr>
            </a:lvl4pPr>
            <a:lvl5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2000">
                <a:solidFill>
                  <a:srgbClr val="73BFFF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6" name="본문 첫 번째 줄…"/>
          <p:cNvSpPr txBox="1"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143070716_1012x1350.jpeg"/>
          <p:cNvSpPr/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5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6" name="본문 첫 번째 줄…"/>
          <p:cNvSpPr txBox="1"/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143070718_1000x750.jpeg"/>
          <p:cNvSpPr/>
          <p:nvPr>
            <p:ph type="pic" sz="quarter" idx="13"/>
          </p:nvPr>
        </p:nvSpPr>
        <p:spPr>
          <a:xfrm>
            <a:off x="6858000" y="5105400"/>
            <a:ext cx="5321300" cy="33813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143070724_2880x2159.jpeg"/>
          <p:cNvSpPr/>
          <p:nvPr>
            <p:ph type="pic" sz="quarter" idx="14"/>
          </p:nvPr>
        </p:nvSpPr>
        <p:spPr>
          <a:xfrm>
            <a:off x="6858000" y="1270000"/>
            <a:ext cx="5316292" cy="3378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143070716_1012x1350.jpeg"/>
          <p:cNvSpPr/>
          <p:nvPr>
            <p:ph type="pic" sz="half" idx="15"/>
          </p:nvPr>
        </p:nvSpPr>
        <p:spPr>
          <a:xfrm>
            <a:off x="1143000" y="1244600"/>
            <a:ext cx="52197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xfrm>
            <a:off x="12534899" y="9311678"/>
            <a:ext cx="312015" cy="312344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536220" y="9311678"/>
            <a:ext cx="312015" cy="3123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b="1" sz="1400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5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j-lt"/>
          <a:ea typeface="+mj-ea"/>
          <a:cs typeface="+mj-cs"/>
          <a:sym typeface="Apple Braille Outline 6 Do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5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j-lt"/>
          <a:ea typeface="+mj-ea"/>
          <a:cs typeface="+mj-cs"/>
          <a:sym typeface="Apple Braille Outline 6 Do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5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j-lt"/>
          <a:ea typeface="+mj-ea"/>
          <a:cs typeface="+mj-cs"/>
          <a:sym typeface="Apple Braille Outline 6 Do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5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j-lt"/>
          <a:ea typeface="+mj-ea"/>
          <a:cs typeface="+mj-cs"/>
          <a:sym typeface="Apple Braille Outline 6 Do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5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j-lt"/>
          <a:ea typeface="+mj-ea"/>
          <a:cs typeface="+mj-cs"/>
          <a:sym typeface="Apple Braille Outline 6 Do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5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j-lt"/>
          <a:ea typeface="+mj-ea"/>
          <a:cs typeface="+mj-cs"/>
          <a:sym typeface="Apple Braille Outline 6 Do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5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j-lt"/>
          <a:ea typeface="+mj-ea"/>
          <a:cs typeface="+mj-cs"/>
          <a:sym typeface="Apple Braille Outline 6 Do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5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j-lt"/>
          <a:ea typeface="+mj-ea"/>
          <a:cs typeface="+mj-cs"/>
          <a:sym typeface="Apple Braille Outline 6 Do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5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j-lt"/>
          <a:ea typeface="+mj-ea"/>
          <a:cs typeface="+mj-cs"/>
          <a:sym typeface="Apple Braille Outline 6 Dot"/>
        </a:defRPr>
      </a:lvl9pPr>
    </p:titleStyle>
    <p:bodyStyle>
      <a:lvl1pPr marL="444500" marR="0" indent="-444500" algn="l" defTabSz="584200" rtl="0" latinLnBrk="0">
        <a:lnSpc>
          <a:spcPct val="12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2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2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2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2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2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2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2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2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컴퓨터공학부…"/>
          <p:cNvSpPr txBox="1"/>
          <p:nvPr>
            <p:ph type="body" idx="13"/>
          </p:nvPr>
        </p:nvSpPr>
        <p:spPr>
          <a:xfrm>
            <a:off x="1270000" y="6680200"/>
            <a:ext cx="10464800" cy="838200"/>
          </a:xfrm>
          <a:prstGeom prst="rect">
            <a:avLst/>
          </a:prstGeom>
        </p:spPr>
        <p:txBody>
          <a:bodyPr/>
          <a:lstStyle/>
          <a:p>
            <a:pPr/>
            <a:r>
              <a:t>컴퓨터공학부</a:t>
            </a:r>
          </a:p>
          <a:p>
            <a:pPr/>
            <a:r>
              <a:t>윤재웅</a:t>
            </a:r>
          </a:p>
        </p:txBody>
      </p:sp>
      <p:sp>
        <p:nvSpPr>
          <p:cNvPr id="119" name="ARP Spoofing"/>
          <p:cNvSpPr txBox="1"/>
          <p:nvPr>
            <p:ph type="body" idx="14"/>
          </p:nvPr>
        </p:nvSpPr>
        <p:spPr>
          <a:xfrm>
            <a:off x="1270000" y="2762324"/>
            <a:ext cx="10464800" cy="1244452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ARP Spoofing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스크린샷 2018-12-18 오후 2.42.31.png" descr="스크린샷 2018-12-18 오후 2.42.31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78" t="0" r="378" b="0"/>
          <a:stretch>
            <a:fillRect/>
          </a:stretch>
        </p:blipFill>
        <p:spPr>
          <a:xfrm>
            <a:off x="825499" y="1077651"/>
            <a:ext cx="11341101" cy="5413898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arpspoof -i eth0 -t 192.168.35.13  192.168.35.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spcBef>
                <a:spcPts val="3600"/>
              </a:spcBef>
              <a:defRPr sz="36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arpspoof -i eth0 -t 192.168.35.13  192.168.35.1</a:t>
            </a:r>
          </a:p>
        </p:txBody>
      </p:sp>
      <p:sp>
        <p:nvSpPr>
          <p:cNvPr id="165" name="피해자 IP"/>
          <p:cNvSpPr txBox="1"/>
          <p:nvPr/>
        </p:nvSpPr>
        <p:spPr>
          <a:xfrm>
            <a:off x="4889055" y="7408748"/>
            <a:ext cx="2159890" cy="778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b="1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피해자 IP</a:t>
            </a:r>
          </a:p>
        </p:txBody>
      </p:sp>
      <p:sp>
        <p:nvSpPr>
          <p:cNvPr id="166" name="라우터"/>
          <p:cNvSpPr txBox="1"/>
          <p:nvPr/>
        </p:nvSpPr>
        <p:spPr>
          <a:xfrm>
            <a:off x="8193620" y="7408748"/>
            <a:ext cx="1646760" cy="778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b="1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라우터 </a:t>
            </a:r>
          </a:p>
        </p:txBody>
      </p:sp>
      <p:sp>
        <p:nvSpPr>
          <p:cNvPr id="167" name="슬라이드 번호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스크린샷 2018-12-18 오후 2.42.05.png" descr="스크린샷 2018-12-18 오후 2.42.05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831850" y="1533558"/>
            <a:ext cx="11341101" cy="3790883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Forwarding"/>
          <p:cNvSpPr txBox="1"/>
          <p:nvPr/>
        </p:nvSpPr>
        <p:spPr>
          <a:xfrm>
            <a:off x="804456" y="572886"/>
            <a:ext cx="2683688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Forwarding</a:t>
            </a:r>
          </a:p>
        </p:txBody>
      </p:sp>
      <p:pic>
        <p:nvPicPr>
          <p:cNvPr id="171" name="스크린샷 2018-12-20 오전 11.17.58.png" descr="스크린샷 2018-12-20 오전 11.17.58.png"/>
          <p:cNvPicPr>
            <a:picLocks noChangeAspect="0"/>
          </p:cNvPicPr>
          <p:nvPr/>
        </p:nvPicPr>
        <p:blipFill>
          <a:blip r:embed="rId3">
            <a:extLst/>
          </a:blip>
          <a:srcRect l="0" t="0" r="0" b="5142"/>
          <a:stretch>
            <a:fillRect/>
          </a:stretch>
        </p:blipFill>
        <p:spPr>
          <a:xfrm>
            <a:off x="780565" y="5551180"/>
            <a:ext cx="5926669" cy="4009487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슬라이드 번호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스크린샷 2018-12-18 오후 2.43.08.png" descr="스크린샷 2018-12-18 오후 2.43.08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926983" y="317500"/>
            <a:ext cx="5283434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스크린샷 2018-12-18 오후 2.41.30.png" descr="스크린샷 2018-12-18 오후 2.41.30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66653" y="4352291"/>
            <a:ext cx="11071604" cy="5162924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패킷분석도구…"/>
          <p:cNvSpPr txBox="1"/>
          <p:nvPr/>
        </p:nvSpPr>
        <p:spPr>
          <a:xfrm>
            <a:off x="6790372" y="371693"/>
            <a:ext cx="3549515" cy="3701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18583" indent="-518583" algn="l">
              <a:buSzPct val="30000"/>
              <a:buBlip>
                <a:blip r:embed="rId4"/>
              </a:buBlip>
            </a:pPr>
            <a:r>
              <a:t>패킷분석도구</a:t>
            </a:r>
          </a:p>
          <a:p>
            <a:pPr marL="395111" indent="-395111" algn="l">
              <a:lnSpc>
                <a:spcPct val="120000"/>
              </a:lnSpc>
              <a:buSzPct val="75000"/>
              <a:buChar char="•"/>
              <a:defRPr sz="3200">
                <a:latin typeface="+mj-lt"/>
                <a:ea typeface="+mj-ea"/>
                <a:cs typeface="+mj-cs"/>
                <a:sym typeface="Apple Braille Outline 6 Dot"/>
              </a:defRPr>
            </a:pPr>
            <a:r>
              <a:t>tcpdump</a:t>
            </a:r>
          </a:p>
          <a:p>
            <a:pPr marL="395111" indent="-395111" algn="l">
              <a:lnSpc>
                <a:spcPct val="120000"/>
              </a:lnSpc>
              <a:buSzPct val="75000"/>
              <a:buChar char="•"/>
              <a:defRPr sz="3200">
                <a:latin typeface="+mj-lt"/>
                <a:ea typeface="+mj-ea"/>
                <a:cs typeface="+mj-cs"/>
                <a:sym typeface="Apple Braille Outline 6 Dot"/>
              </a:defRPr>
            </a:pPr>
            <a:r>
              <a:t>이더리얼</a:t>
            </a:r>
          </a:p>
          <a:p>
            <a:pPr marL="395111" indent="-395111" algn="l">
              <a:lnSpc>
                <a:spcPct val="120000"/>
              </a:lnSpc>
              <a:buSzPct val="75000"/>
              <a:buChar char="•"/>
              <a:defRPr sz="3200">
                <a:latin typeface="+mj-lt"/>
                <a:ea typeface="+mj-ea"/>
                <a:cs typeface="+mj-cs"/>
                <a:sym typeface="Apple Braille Outline 6 Dot"/>
              </a:defRPr>
            </a:pPr>
            <a:r>
              <a:t>이더피크</a:t>
            </a:r>
          </a:p>
          <a:p>
            <a:pPr marL="395111" indent="-395111" algn="l">
              <a:lnSpc>
                <a:spcPct val="120000"/>
              </a:lnSpc>
              <a:buSzPct val="75000"/>
              <a:buChar char="•"/>
              <a:defRPr sz="3200">
                <a:latin typeface="+mj-lt"/>
                <a:ea typeface="+mj-ea"/>
                <a:cs typeface="+mj-cs"/>
                <a:sym typeface="Apple Braille Outline 6 Dot"/>
              </a:defRPr>
            </a:pPr>
            <a:r>
              <a:t>패킷뷰어</a:t>
            </a:r>
          </a:p>
          <a:p>
            <a:pPr marL="419805" indent="-419805" algn="l">
              <a:buSzPct val="75000"/>
              <a:buChar char="•"/>
              <a:defRPr sz="3400">
                <a:solidFill>
                  <a:srgbClr val="73BFFF"/>
                </a:solidFill>
              </a:defRPr>
            </a:pPr>
            <a:r>
              <a:t>와이어샤크</a:t>
            </a:r>
          </a:p>
        </p:txBody>
      </p:sp>
      <p:sp>
        <p:nvSpPr>
          <p:cNvPr id="177" name="슬라이드 번호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RP Spoofing 발생 시 증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ARP Spoofing 발생 시 증상</a:t>
            </a:r>
          </a:p>
        </p:txBody>
      </p:sp>
      <p:sp>
        <p:nvSpPr>
          <p:cNvPr id="180" name="네트워크 속도 저하…"/>
          <p:cNvSpPr txBox="1"/>
          <p:nvPr>
            <p:ph type="body" sz="quarter" idx="1"/>
          </p:nvPr>
        </p:nvSpPr>
        <p:spPr>
          <a:xfrm>
            <a:off x="787400" y="3995539"/>
            <a:ext cx="5450434" cy="4488061"/>
          </a:xfrm>
          <a:prstGeom prst="rect">
            <a:avLst/>
          </a:prstGeom>
        </p:spPr>
        <p:txBody>
          <a:bodyPr anchor="t"/>
          <a:lstStyle/>
          <a:p>
            <a:pPr marL="629708" indent="-629708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  <a:defRPr sz="3300">
                <a:solidFill>
                  <a:srgbClr val="73BFFF"/>
                </a:solidFill>
              </a:defRPr>
            </a:pPr>
            <a:r>
              <a:t>네트워크 속도 저하</a:t>
            </a:r>
          </a:p>
          <a:p>
            <a:pPr marL="629708" indent="-629708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  <a:defRPr sz="3300">
                <a:solidFill>
                  <a:srgbClr val="73BFFF"/>
                </a:solidFill>
              </a:defRPr>
            </a:pPr>
          </a:p>
          <a:p>
            <a:pPr marL="629708" indent="-629708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  <a:defRPr sz="3300">
                <a:solidFill>
                  <a:srgbClr val="73BFFF"/>
                </a:solidFill>
              </a:defRPr>
            </a:pPr>
            <a:r>
              <a:t>악성코드가 웹 페이지 시작 부분에 위치</a:t>
            </a:r>
          </a:p>
          <a:p>
            <a:pPr marL="629708" indent="-629708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  <a:defRPr sz="3300">
                <a:solidFill>
                  <a:srgbClr val="73BFFF"/>
                </a:solidFill>
              </a:defRPr>
            </a:pPr>
          </a:p>
          <a:p>
            <a:pPr marL="629708" indent="-629708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  <a:defRPr sz="3300">
                <a:solidFill>
                  <a:srgbClr val="73BFFF"/>
                </a:solidFill>
              </a:defRPr>
            </a:pPr>
            <a:r>
              <a:t>정기적인 ARP 패킷 다량   수신</a:t>
            </a:r>
          </a:p>
        </p:txBody>
      </p:sp>
      <p:sp>
        <p:nvSpPr>
          <p:cNvPr id="181" name="네트워크 사용량 증가…"/>
          <p:cNvSpPr txBox="1"/>
          <p:nvPr/>
        </p:nvSpPr>
        <p:spPr>
          <a:xfrm>
            <a:off x="7010400" y="3995539"/>
            <a:ext cx="5593507" cy="4488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19805" indent="-419805" algn="l">
              <a:buSzPct val="30000"/>
              <a:buBlip>
                <a:blip r:embed="rId2"/>
              </a:buBlip>
              <a:defRPr sz="3300">
                <a:solidFill>
                  <a:srgbClr val="73BFFF"/>
                </a:solidFill>
              </a:defRPr>
            </a:pPr>
            <a:r>
              <a:t>네트워크 사용량 증가</a:t>
            </a:r>
          </a:p>
          <a:p>
            <a:pPr marL="419805" indent="-419805" algn="l">
              <a:buSzPct val="30000"/>
              <a:buBlip>
                <a:blip r:embed="rId2"/>
              </a:buBlip>
              <a:defRPr sz="3300">
                <a:solidFill>
                  <a:srgbClr val="73BFFF"/>
                </a:solidFill>
              </a:defRPr>
            </a:pPr>
          </a:p>
          <a:p>
            <a:pPr marL="419805" indent="-419805" algn="l">
              <a:buSzPct val="30000"/>
              <a:buBlip>
                <a:blip r:embed="rId2"/>
              </a:buBlip>
              <a:defRPr sz="3300">
                <a:solidFill>
                  <a:srgbClr val="73BFFF"/>
                </a:solidFill>
              </a:defRPr>
            </a:pPr>
            <a:r>
              <a:t>악성 프로그램의 프로세스 동작</a:t>
            </a:r>
          </a:p>
          <a:p>
            <a:pPr marL="419805" indent="-419805" algn="l">
              <a:buSzPct val="30000"/>
              <a:buBlip>
                <a:blip r:embed="rId2"/>
              </a:buBlip>
              <a:defRPr sz="3300">
                <a:solidFill>
                  <a:srgbClr val="73BFFF"/>
                </a:solidFill>
              </a:defRPr>
            </a:pPr>
          </a:p>
          <a:p>
            <a:pPr marL="419805" indent="-419805" algn="l">
              <a:buSzPct val="30000"/>
              <a:buBlip>
                <a:blip r:embed="rId2"/>
              </a:buBlip>
              <a:defRPr sz="3300">
                <a:solidFill>
                  <a:srgbClr val="73BFFF"/>
                </a:solidFill>
              </a:defRPr>
            </a:pPr>
            <a:r>
              <a:t>정기적인 ARP 패킷 발송</a:t>
            </a:r>
          </a:p>
        </p:txBody>
      </p:sp>
      <p:sp>
        <p:nvSpPr>
          <p:cNvPr id="182" name="피해자"/>
          <p:cNvSpPr txBox="1"/>
          <p:nvPr/>
        </p:nvSpPr>
        <p:spPr>
          <a:xfrm>
            <a:off x="774763" y="2969319"/>
            <a:ext cx="1498474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effectLst/>
              </a:defRPr>
            </a:pPr>
            <a:r>
              <a:t>피해자</a:t>
            </a:r>
          </a:p>
        </p:txBody>
      </p:sp>
      <p:sp>
        <p:nvSpPr>
          <p:cNvPr id="183" name="공격자"/>
          <p:cNvSpPr txBox="1"/>
          <p:nvPr/>
        </p:nvSpPr>
        <p:spPr>
          <a:xfrm>
            <a:off x="7010463" y="2969319"/>
            <a:ext cx="1498474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공격자</a:t>
            </a:r>
          </a:p>
        </p:txBody>
      </p:sp>
      <p:sp>
        <p:nvSpPr>
          <p:cNvPr id="184" name="슬라이드 번호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대응 방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대응 방안</a:t>
            </a:r>
          </a:p>
        </p:txBody>
      </p:sp>
      <p:sp>
        <p:nvSpPr>
          <p:cNvPr id="187" name="시스템 Static ARP Table 설정 : 수동 설정시 ARP Cache 테이블의 변조가 불가능 해진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시스템</a:t>
            </a:r>
          </a:p>
          <a:p>
            <a:pPr marL="246944" indent="-246944">
              <a:lnSpc>
                <a:spcPct val="150000"/>
              </a:lnSpc>
              <a:spcBef>
                <a:spcPts val="0"/>
              </a:spcBef>
              <a:buSzPct val="75000"/>
              <a:buChar char="•"/>
              <a:defRPr sz="2500">
                <a:solidFill>
                  <a:srgbClr val="73BFFF"/>
                </a:solidFill>
                <a:effectLst/>
              </a:defRPr>
            </a:pPr>
            <a:r>
              <a:t>Static ARP Table 설정 : 수동 설정시 ARP Cache 테이블의 변조가 불가능 해진다.</a:t>
            </a:r>
          </a:p>
          <a:p>
            <a:pPr marL="246944" indent="-246944">
              <a:lnSpc>
                <a:spcPct val="150000"/>
              </a:lnSpc>
              <a:spcBef>
                <a:spcPts val="0"/>
              </a:spcBef>
              <a:buSzPct val="75000"/>
              <a:buChar char="•"/>
              <a:defRPr sz="2500">
                <a:solidFill>
                  <a:srgbClr val="73BFFF"/>
                </a:solidFill>
                <a:effectLst/>
              </a:defRPr>
            </a:pPr>
            <a:r>
              <a:t>중요 패킷 암호화</a:t>
            </a:r>
          </a:p>
          <a:p>
            <a:pPr marL="246944" indent="-246944">
              <a:lnSpc>
                <a:spcPct val="150000"/>
              </a:lnSpc>
              <a:spcBef>
                <a:spcPts val="0"/>
              </a:spcBef>
              <a:buSzPct val="75000"/>
              <a:buChar char="•"/>
              <a:defRPr sz="2000">
                <a:solidFill>
                  <a:srgbClr val="73BFFF"/>
                </a:solidFill>
                <a:effectLst/>
              </a:defRPr>
            </a:pPr>
          </a:p>
          <a:p>
            <a:pPr>
              <a:buBlip>
                <a:blip r:embed="rId2"/>
              </a:buBlip>
            </a:pPr>
            <a:r>
              <a:t>네트워크 장비</a:t>
            </a:r>
          </a:p>
          <a:p>
            <a:pPr marL="246944" indent="-246944">
              <a:lnSpc>
                <a:spcPct val="150000"/>
              </a:lnSpc>
              <a:spcBef>
                <a:spcPts val="0"/>
              </a:spcBef>
              <a:buSzPct val="75000"/>
              <a:buChar char="•"/>
              <a:defRPr sz="2500">
                <a:solidFill>
                  <a:srgbClr val="73BFFF"/>
                </a:solidFill>
              </a:defRPr>
            </a:pPr>
            <a:r>
              <a:t>Cisco 장비의 Port Security 기능을 통해 MAC 주소 Static으로 설정</a:t>
            </a:r>
          </a:p>
          <a:p>
            <a:pPr marL="246944" indent="-246944">
              <a:lnSpc>
                <a:spcPct val="150000"/>
              </a:lnSpc>
              <a:spcBef>
                <a:spcPts val="0"/>
              </a:spcBef>
              <a:buSzPct val="75000"/>
              <a:buChar char="•"/>
              <a:defRPr sz="2500">
                <a:solidFill>
                  <a:srgbClr val="73BFFF"/>
                </a:solidFill>
              </a:defRPr>
            </a:pPr>
            <a:r>
              <a:t>특정 MAC 주소 트래픽 관리</a:t>
            </a:r>
          </a:p>
        </p:txBody>
      </p:sp>
      <p:sp>
        <p:nvSpPr>
          <p:cNvPr id="188" name="슬라이드 번호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감사합니다"/>
          <p:cNvSpPr txBox="1"/>
          <p:nvPr>
            <p:ph type="body" idx="13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감사합니다</a:t>
            </a:r>
          </a:p>
        </p:txBody>
      </p:sp>
      <p:sp>
        <p:nvSpPr>
          <p:cNvPr id="191" name="Q&amp;A"/>
          <p:cNvSpPr txBox="1"/>
          <p:nvPr>
            <p:ph type="body" idx="14"/>
          </p:nvPr>
        </p:nvSpPr>
        <p:spPr>
          <a:xfrm>
            <a:off x="1270000" y="3632199"/>
            <a:ext cx="10464800" cy="1930401"/>
          </a:xfrm>
          <a:prstGeom prst="rect">
            <a:avLst/>
          </a:prstGeom>
        </p:spPr>
        <p:txBody>
          <a:bodyPr/>
          <a:lstStyle>
            <a:lvl1pPr>
              <a:defRPr sz="12000"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>
              <a:def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113.png" descr="113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01" t="0" r="501" b="0"/>
          <a:stretch>
            <a:fillRect/>
          </a:stretch>
        </p:blipFill>
        <p:spPr>
          <a:xfrm>
            <a:off x="7200900" y="2330449"/>
            <a:ext cx="5016501" cy="506730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38100" dir="5400000">
              <a:srgbClr val="000000">
                <a:alpha val="62413"/>
              </a:srgbClr>
            </a:outerShdw>
            <a:reflection blurRad="0" stA="13286" stPos="0" endA="0" endPos="40000" dist="0" dir="5400000" fadeDir="5400000" sx="100000" sy="-100000" kx="0" ky="0" algn="bl" rotWithShape="0"/>
          </a:effectLst>
        </p:spPr>
      </p:pic>
      <p:sp>
        <p:nvSpPr>
          <p:cNvPr id="122" name="목차…"/>
          <p:cNvSpPr txBox="1"/>
          <p:nvPr>
            <p:ph type="body" sz="half" idx="1"/>
          </p:nvPr>
        </p:nvSpPr>
        <p:spPr>
          <a:xfrm>
            <a:off x="787400" y="1117600"/>
            <a:ext cx="5016500" cy="7518400"/>
          </a:xfrm>
          <a:prstGeom prst="rect">
            <a:avLst/>
          </a:prstGeom>
        </p:spPr>
        <p:txBody>
          <a:bodyPr/>
          <a:lstStyle/>
          <a:p>
            <a:pPr algn="r" defTabSz="257047">
              <a:lnSpc>
                <a:spcPct val="100000"/>
              </a:lnSpc>
              <a:defRPr sz="2860">
                <a:solidFill>
                  <a:srgbClr val="FFFFFF"/>
                </a:solidFill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+mj-lt"/>
                <a:ea typeface="+mj-ea"/>
                <a:cs typeface="+mj-cs"/>
                <a:sym typeface="Apple Braille Outline 6 Dot"/>
              </a:defRPr>
            </a:pPr>
            <a:r>
              <a:t> </a:t>
            </a:r>
            <a:r>
              <a:rPr sz="4840"/>
              <a:t>목차</a:t>
            </a:r>
          </a:p>
          <a:p>
            <a:pPr algn="ctr" defTabSz="257047">
              <a:lnSpc>
                <a:spcPct val="100000"/>
              </a:lnSpc>
              <a:defRPr sz="2860">
                <a:solidFill>
                  <a:srgbClr val="FFFFFF"/>
                </a:solidFill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+mj-lt"/>
                <a:ea typeface="+mj-ea"/>
                <a:cs typeface="+mj-cs"/>
                <a:sym typeface="Apple Braille Outline 6 Dot"/>
              </a:defRPr>
            </a:pPr>
          </a:p>
          <a:p>
            <a:pPr algn="r" defTabSz="257047">
              <a:defRPr sz="880"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</a:defRPr>
            </a:pPr>
            <a:r>
              <a:t>  </a:t>
            </a:r>
            <a:r>
              <a:rPr b="1" sz="3212">
                <a:latin typeface="Helvetica Neue"/>
                <a:ea typeface="Helvetica Neue"/>
                <a:cs typeface="Helvetica Neue"/>
                <a:sym typeface="Helvetica Neue"/>
              </a:rPr>
              <a:t>Network Layler</a:t>
            </a:r>
            <a:endParaRPr b="1" sz="3212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08655" indent="-108655" algn="r" defTabSz="257047">
              <a:buSzPct val="30000"/>
              <a:buBlip>
                <a:blip r:embed="rId3"/>
              </a:buBlip>
              <a:defRPr b="1" sz="3212"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r" defTabSz="257047">
              <a:defRPr b="1" sz="3212"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ARP</a:t>
            </a:r>
          </a:p>
          <a:p>
            <a:pPr marL="108655" indent="-108655" algn="r" defTabSz="257047">
              <a:buSzPct val="30000"/>
              <a:buBlip>
                <a:blip r:embed="rId3"/>
              </a:buBlip>
              <a:defRPr b="1" sz="3212"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r" defTabSz="257047">
              <a:defRPr b="1" sz="3212"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ARP Spoofing</a:t>
            </a:r>
          </a:p>
          <a:p>
            <a:pPr marL="108655" indent="-108655" algn="r" defTabSz="257047">
              <a:buSzPct val="30000"/>
              <a:buBlip>
                <a:blip r:embed="rId3"/>
              </a:buBlip>
              <a:defRPr b="1" sz="3212"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r" defTabSz="257047">
              <a:defRPr b="1" sz="3212"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시연</a:t>
            </a:r>
          </a:p>
          <a:p>
            <a:pPr marL="108655" indent="-108655" defTabSz="257047">
              <a:buSzPct val="30000"/>
              <a:buBlip>
                <a:blip r:embed="rId3"/>
              </a:buBlip>
              <a:defRPr sz="880"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</a:defRPr>
            </a:pPr>
          </a:p>
          <a:p>
            <a:pPr defTabSz="257047">
              <a:defRPr sz="880"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</a:defRPr>
            </a:pPr>
          </a:p>
          <a:p>
            <a:pPr defTabSz="257047">
              <a:defRPr sz="880"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</a:defRPr>
            </a:pPr>
          </a:p>
          <a:p>
            <a:pPr defTabSz="257047">
              <a:defRPr sz="880">
                <a:effectLst>
                  <a:outerShdw sx="100000" sy="100000" kx="0" ky="0" algn="b" rotWithShape="0" blurRad="22352" dist="16764" dir="5400000">
                    <a:srgbClr val="000000"/>
                  </a:outerShdw>
                </a:effectLst>
              </a:defRPr>
            </a:pPr>
          </a:p>
        </p:txBody>
      </p:sp>
      <p:sp>
        <p:nvSpPr>
          <p:cNvPr id="123" name="슬라이드 번호"/>
          <p:cNvSpPr txBox="1"/>
          <p:nvPr>
            <p:ph type="sldNum" sz="quarter" idx="4294967295"/>
          </p:nvPr>
        </p:nvSpPr>
        <p:spPr>
          <a:xfrm>
            <a:off x="12635077" y="9311678"/>
            <a:ext cx="213158" cy="3123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표"/>
          <p:cNvGraphicFramePr/>
          <p:nvPr/>
        </p:nvGraphicFramePr>
        <p:xfrm>
          <a:off x="1003300" y="1371600"/>
          <a:ext cx="3054896" cy="7010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54895"/>
              </a:tblGrid>
              <a:tr h="1168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TCP/IP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684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Application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11684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Transfer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11684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Network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11684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Link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11684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Pysical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26" name="표"/>
          <p:cNvGraphicFramePr/>
          <p:nvPr/>
        </p:nvGraphicFramePr>
        <p:xfrm>
          <a:off x="4974952" y="1371600"/>
          <a:ext cx="3054896" cy="7010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54895"/>
              </a:tblGrid>
              <a:tr h="8763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OSI 7 Layer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63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Application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Presentation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Session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Transfer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Network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Link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38100" dist="63500" dir="540000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Pysical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7" name="IP Address"/>
          <p:cNvSpPr txBox="1"/>
          <p:nvPr/>
        </p:nvSpPr>
        <p:spPr>
          <a:xfrm>
            <a:off x="8946604" y="5905500"/>
            <a:ext cx="1886397" cy="5588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헤드라인A"/>
                <a:ea typeface="헤드라인A"/>
                <a:cs typeface="헤드라인A"/>
                <a:sym typeface="헤드라인A"/>
              </a:defRPr>
            </a:lvl1pPr>
          </a:lstStyle>
          <a:p>
            <a:pPr/>
            <a:r>
              <a:t>IP Address</a:t>
            </a:r>
          </a:p>
        </p:txBody>
      </p:sp>
      <p:sp>
        <p:nvSpPr>
          <p:cNvPr id="128" name="MAC Address"/>
          <p:cNvSpPr txBox="1"/>
          <p:nvPr/>
        </p:nvSpPr>
        <p:spPr>
          <a:xfrm>
            <a:off x="8946604" y="6858000"/>
            <a:ext cx="2272606" cy="5588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헤드라인A"/>
                <a:ea typeface="헤드라인A"/>
                <a:cs typeface="헤드라인A"/>
                <a:sym typeface="헤드라인A"/>
              </a:defRPr>
            </a:lvl1pPr>
          </a:lstStyle>
          <a:p>
            <a:pPr/>
            <a:r>
              <a:t>MAC Address</a:t>
            </a:r>
          </a:p>
        </p:txBody>
      </p:sp>
      <p:sp>
        <p:nvSpPr>
          <p:cNvPr id="129" name="슬라이드 번호"/>
          <p:cNvSpPr txBox="1"/>
          <p:nvPr>
            <p:ph type="sldNum" sz="quarter" idx="4294967295"/>
          </p:nvPr>
        </p:nvSpPr>
        <p:spPr>
          <a:xfrm>
            <a:off x="12635077" y="9311678"/>
            <a:ext cx="213158" cy="3123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84-How-ARP-works-in-Linux-systems-Images.003.jpeg" descr="84-How-ARP-works-in-Linux-systems-Images.003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7083" t="0" r="17083" b="0"/>
          <a:stretch>
            <a:fillRect/>
          </a:stretch>
        </p:blipFill>
        <p:spPr>
          <a:xfrm>
            <a:off x="6807208" y="2292922"/>
            <a:ext cx="5422892" cy="6177978"/>
          </a:xfrm>
          <a:prstGeom prst="rect">
            <a:avLst/>
          </a:prstGeom>
          <a:ln w="12700">
            <a:miter lim="400000"/>
          </a:ln>
          <a:effectLst>
            <a:reflection blurRad="0" stA="15059" stPos="0" endA="0" endPos="40000" dist="0" dir="5400000" fadeDir="5400000" sx="100000" sy="-100000" kx="0" ky="0" algn="bl" rotWithShape="0"/>
          </a:effectLst>
        </p:spPr>
      </p:pic>
      <p:sp>
        <p:nvSpPr>
          <p:cNvPr id="132" name="ARP(Address Resolution Protoco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5395">
                <a:effectLst>
                  <a:outerShdw sx="100000" sy="100000" kx="0" ky="0" algn="b" rotWithShape="0" blurRad="42164" dist="31623" dir="5400000">
                    <a:srgbClr val="000000"/>
                  </a:outerShdw>
                </a:effectLst>
              </a:defRPr>
            </a:pPr>
            <a:r>
              <a:t>ARP</a:t>
            </a:r>
            <a:r>
              <a:rPr sz="4648"/>
              <a:t>(Address Resolution Protocol)</a:t>
            </a:r>
          </a:p>
        </p:txBody>
      </p:sp>
      <p:sp>
        <p:nvSpPr>
          <p:cNvPr id="133" name="네트워크상에서 IP 주소를 물리적              네트워크주소(일반적으로MAC Address)로      맵핑하기 위해 사용되는 프로토콜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200"/>
            </a:pPr>
          </a:p>
          <a:p>
            <a:pPr marL="0" indent="0">
              <a:lnSpc>
                <a:spcPct val="150000"/>
              </a:lnSpc>
              <a:buSzTx/>
              <a:buNone/>
              <a:defRPr sz="2100">
                <a:latin typeface="蘋果儷細宋"/>
                <a:ea typeface="蘋果儷細宋"/>
                <a:cs typeface="蘋果儷細宋"/>
                <a:sym typeface="蘋果儷細宋"/>
              </a:defRPr>
            </a:pPr>
            <a:r>
              <a:t>네트워크상에서 IP 주소를 물리적              네트워크주소(일반적으로MAC Address)로      맵핑하기 위해 사용되는 프로토콜</a:t>
            </a:r>
          </a:p>
          <a:p>
            <a:pPr marL="0" indent="0">
              <a:lnSpc>
                <a:spcPct val="150000"/>
              </a:lnSpc>
              <a:buSzTx/>
              <a:buNone/>
              <a:defRPr sz="1900">
                <a:latin typeface="蘋果儷細宋"/>
                <a:ea typeface="蘋果儷細宋"/>
                <a:cs typeface="蘋果儷細宋"/>
                <a:sym typeface="蘋果儷細宋"/>
              </a:defRPr>
            </a:pPr>
            <a:r>
              <a:t>네트워크 상에서 특정 IP를 가지고 있는 호스트가 누군지 물어보면(Request) 해당 IP를 가진 호스트가 응답(Reply)하는 구조로 동작합니다.</a:t>
            </a:r>
          </a:p>
        </p:txBody>
      </p:sp>
      <p:sp>
        <p:nvSpPr>
          <p:cNvPr id="134" name="슬라이드 번호"/>
          <p:cNvSpPr txBox="1"/>
          <p:nvPr>
            <p:ph type="sldNum" sz="quarter" idx="4294967295"/>
          </p:nvPr>
        </p:nvSpPr>
        <p:spPr>
          <a:xfrm>
            <a:off x="12635077" y="9311678"/>
            <a:ext cx="213158" cy="3123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arp-request.png" descr="arp-request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831850" y="793061"/>
            <a:ext cx="11341100" cy="4495334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송신자가 수신자에게 데이터를 보낼 때 먼저 ARP table을 확인합니다. ARP table에 수신자에 대한 정보가 없다면 송신자는 ARP Request 메세지를 생성하여 네트워크 상에 브로드캐스트 합니다.…"/>
          <p:cNvSpPr txBox="1"/>
          <p:nvPr>
            <p:ph type="title"/>
          </p:nvPr>
        </p:nvSpPr>
        <p:spPr>
          <a:xfrm>
            <a:off x="787400" y="6213961"/>
            <a:ext cx="11430000" cy="3010936"/>
          </a:xfrm>
          <a:prstGeom prst="rect">
            <a:avLst/>
          </a:prstGeom>
        </p:spPr>
        <p:txBody>
          <a:bodyPr anchor="t"/>
          <a:lstStyle/>
          <a:p>
            <a:pPr marL="348544" indent="-348544" algn="l" defTabSz="554990">
              <a:lnSpc>
                <a:spcPct val="150000"/>
              </a:lnSpc>
              <a:buSzPct val="100000"/>
              <a:buAutoNum type="arabicPeriod" startAt="1"/>
              <a:defRPr sz="1994">
                <a:solidFill>
                  <a:srgbClr val="73BFFF"/>
                </a:solidFill>
                <a:effectLst>
                  <a:outerShdw sx="100000" sy="100000" kx="0" ky="0" algn="b" rotWithShape="0" blurRad="48260" dist="36195" dir="54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 Light"/>
              </a:defRPr>
            </a:pPr>
            <a:r>
              <a:t>송신자가 수신자에게 데이터를 보낼 때 먼저 ARP table을 확인합니다. ARP table에 수신자에 대한 정보가 없다면 송신자는 ARP Request 메세지를 생성하여 네트워크 상에 브로드캐스트 합니다.</a:t>
            </a:r>
          </a:p>
          <a:p>
            <a:pPr marL="348544" indent="-348544" algn="l" defTabSz="554990">
              <a:lnSpc>
                <a:spcPct val="150000"/>
              </a:lnSpc>
              <a:buSzPct val="100000"/>
              <a:defRPr sz="1994">
                <a:solidFill>
                  <a:srgbClr val="73BFFF"/>
                </a:solidFill>
                <a:effectLst>
                  <a:outerShdw sx="100000" sy="100000" kx="0" ky="0" algn="b" rotWithShape="0" blurRad="48260" dist="36195" dir="54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 Light"/>
              </a:defRPr>
            </a:pPr>
            <a:r>
              <a:t>네트워크 상의 모든 호스트들은 ARP Request 패킷을 수신하고 해당 ip를 가진 호스트만 자신의 물리주소를 포함하는 ARP Reply메세지를 생성하여 송신자에게 유니캐스트로 전송합니다.</a:t>
            </a:r>
          </a:p>
          <a:p>
            <a:pPr marL="365971" indent="-365971" algn="l" defTabSz="554990">
              <a:lnSpc>
                <a:spcPct val="150000"/>
              </a:lnSpc>
              <a:buSzPct val="100000"/>
              <a:defRPr sz="1900">
                <a:solidFill>
                  <a:srgbClr val="73BFFF"/>
                </a:solidFill>
                <a:effectLst>
                  <a:outerShdw sx="100000" sy="100000" kx="0" ky="0" algn="b" rotWithShape="0" blurRad="48260" dist="36195" dir="54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 Light"/>
              </a:defRPr>
            </a:pPr>
            <a:r>
              <a:rPr sz="1994"/>
              <a:t>송신자는 ARP Reply 패킷을 받고 목적지 ip와 물리주소를 ARP table에 기록합니다. ARP table에 정보가 저장되면 다음부터는 이 과정 없이 ARP table을 참조하여 바로 데이터를 전달하여 효율적으로 통신이 가능합니다</a:t>
            </a:r>
            <a:r>
              <a:t>.</a:t>
            </a:r>
          </a:p>
        </p:txBody>
      </p:sp>
      <p:sp>
        <p:nvSpPr>
          <p:cNvPr id="138" name="슬라이드 번호"/>
          <p:cNvSpPr txBox="1"/>
          <p:nvPr>
            <p:ph type="sldNum" sz="quarter" idx="4294967295"/>
          </p:nvPr>
        </p:nvSpPr>
        <p:spPr>
          <a:xfrm>
            <a:off x="12635077" y="9311678"/>
            <a:ext cx="213158" cy="3123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RP Spoof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ARP Spoofing</a:t>
            </a:r>
          </a:p>
        </p:txBody>
      </p:sp>
      <p:sp>
        <p:nvSpPr>
          <p:cNvPr id="141" name="가장 대표적이고 기본적인 네트워크 공격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</a:p>
          <a:p>
            <a:pPr marL="767772" indent="-767772">
              <a:buSzPct val="75000"/>
              <a:buChar char="•"/>
            </a:pPr>
            <a:r>
              <a:t> 가장 대표적이고 기본적인 네트워크 공격</a:t>
            </a:r>
          </a:p>
          <a:p>
            <a:pPr marL="767772" indent="-767772">
              <a:buSzPct val="75000"/>
              <a:buChar char="•"/>
            </a:pPr>
            <a:r>
              <a:t>ARP에 Reply 패킷으로 받은 MAC주소가 진짜인지 아닌지 검증하는 인증 시스템이 없다는 취약점을 이용한 공격 </a:t>
            </a:r>
          </a:p>
          <a:p>
            <a:pPr marL="767772" indent="-767772">
              <a:buSzPct val="75000"/>
              <a:buChar char="•"/>
            </a:pPr>
            <a:r>
              <a:t> 다른 사람의 컴퓨터를 자신의 컴퓨터로 속이는 기법</a:t>
            </a:r>
          </a:p>
        </p:txBody>
      </p:sp>
      <p:sp>
        <p:nvSpPr>
          <p:cNvPr id="142" name="슬라이드 번호"/>
          <p:cNvSpPr txBox="1"/>
          <p:nvPr>
            <p:ph type="sldNum" sz="quarter" idx="4294967295"/>
          </p:nvPr>
        </p:nvSpPr>
        <p:spPr>
          <a:xfrm>
            <a:off x="12635077" y="9311678"/>
            <a:ext cx="213158" cy="3123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apa-itu-man-in-the-middle-mitm.jpg" descr="apa-itu-man-in-the-middle-mitm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411167" y="1824434"/>
            <a:ext cx="8182300" cy="473932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166892" dir="2700000">
              <a:srgbClr val="000000">
                <a:alpha val="54789"/>
              </a:srgbClr>
            </a:outerShdw>
            <a:reflection blurRad="0" stA="10180" stPos="0" endA="0" endPos="40000" dist="0" dir="5400000" fadeDir="5400000" sx="100000" sy="-100000" kx="0" ky="0" algn="bl" rotWithShape="0"/>
          </a:effectLst>
        </p:spPr>
      </p:pic>
      <p:sp>
        <p:nvSpPr>
          <p:cNvPr id="145" name="ARP Spoofing"/>
          <p:cNvSpPr txBox="1"/>
          <p:nvPr>
            <p:ph type="title"/>
          </p:nvPr>
        </p:nvSpPr>
        <p:spPr>
          <a:xfrm>
            <a:off x="787400" y="241300"/>
            <a:ext cx="11430000" cy="1219200"/>
          </a:xfrm>
          <a:prstGeom prst="rect">
            <a:avLst/>
          </a:prstGeom>
        </p:spPr>
        <p:txBody>
          <a:bodyPr anchor="ctr"/>
          <a:lstStyle/>
          <a:p>
            <a:pPr/>
            <a:r>
              <a:t>ARP Spoofing</a:t>
            </a:r>
          </a:p>
        </p:txBody>
      </p:sp>
      <p:sp>
        <p:nvSpPr>
          <p:cNvPr id="146" name="MITM(Man In The Middle)"/>
          <p:cNvSpPr txBox="1"/>
          <p:nvPr/>
        </p:nvSpPr>
        <p:spPr>
          <a:xfrm>
            <a:off x="2385288" y="6927850"/>
            <a:ext cx="5897424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MITM(Man In The Middle)</a:t>
            </a:r>
          </a:p>
        </p:txBody>
      </p:sp>
      <p:sp>
        <p:nvSpPr>
          <p:cNvPr id="147" name="TCP/IP 의 구조적인 취약점을 이용한 해킹 기법"/>
          <p:cNvSpPr txBox="1"/>
          <p:nvPr/>
        </p:nvSpPr>
        <p:spPr>
          <a:xfrm>
            <a:off x="2426804" y="7708112"/>
            <a:ext cx="5306392" cy="460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2200"/>
            </a:pPr>
            <a:r>
              <a:t>TCP/IP 의 구조적인 취약점을 이용한 해킹 기법</a:t>
            </a:r>
          </a:p>
        </p:txBody>
      </p:sp>
      <p:sp>
        <p:nvSpPr>
          <p:cNvPr id="148" name="2계층의 MAC Address 와 3계층의 IP Address를 변조한다."/>
          <p:cNvSpPr txBox="1"/>
          <p:nvPr/>
        </p:nvSpPr>
        <p:spPr>
          <a:xfrm>
            <a:off x="2390864" y="8215250"/>
            <a:ext cx="6851473" cy="460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2계층의 MAC Address 와 3계층의 IP Address를 변조한다. </a:t>
            </a:r>
          </a:p>
        </p:txBody>
      </p:sp>
      <p:sp>
        <p:nvSpPr>
          <p:cNvPr id="149" name="슬라이드 번호"/>
          <p:cNvSpPr txBox="1"/>
          <p:nvPr>
            <p:ph type="sldNum" sz="quarter" idx="4294967295"/>
          </p:nvPr>
        </p:nvSpPr>
        <p:spPr>
          <a:xfrm>
            <a:off x="12635077" y="9311678"/>
            <a:ext cx="213158" cy="3123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poofing.jpg" descr="spoofing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6973" t="0" r="16973" b="0"/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  <a:effectLst>
            <a:reflection blurRad="0" stA="26322" stPos="0" endA="0" endPos="40000" dist="0" dir="5400000" fadeDir="5400000" sx="100000" sy="-100000" kx="0" ky="0" algn="bl" rotWithShape="0"/>
          </a:effectLst>
        </p:spPr>
      </p:pic>
      <p:sp>
        <p:nvSpPr>
          <p:cNvPr id="152" name="Soopfing 공격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pPr/>
            <a:r>
              <a:t>Soopfing 공격</a:t>
            </a:r>
          </a:p>
        </p:txBody>
      </p:sp>
      <p:sp>
        <p:nvSpPr>
          <p:cNvPr id="153" name="악성코드 유포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3"/>
              </a:buBlip>
            </a:pPr>
            <a:r>
              <a:t>악성코드 유포</a:t>
            </a:r>
          </a:p>
          <a:p>
            <a:pPr>
              <a:buBlip>
                <a:blip r:embed="rId3"/>
              </a:buBlip>
              <a:defRPr sz="3500"/>
            </a:pPr>
            <a:r>
              <a:t>세션 하이재킹(IP Spoofing)</a:t>
            </a:r>
          </a:p>
          <a:p>
            <a:pPr>
              <a:buBlip>
                <a:blip r:embed="rId3"/>
              </a:buBlip>
            </a:pPr>
            <a:r>
              <a:t>DNS Spoofing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t>VoIP 도청 </a:t>
            </a:r>
          </a:p>
          <a:p>
            <a:pPr marL="419805" indent="-419805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  <a:defRPr sz="4200">
                <a:solidFill>
                  <a:srgbClr val="73BFFF"/>
                </a:solidFill>
              </a:defRPr>
            </a:pPr>
            <a:r>
              <a:t>로그인 정보 수집</a:t>
            </a:r>
          </a:p>
        </p:txBody>
      </p:sp>
      <p:sp>
        <p:nvSpPr>
          <p:cNvPr id="154" name="슬라이드 번호"/>
          <p:cNvSpPr txBox="1"/>
          <p:nvPr>
            <p:ph type="sldNum" sz="quarter" idx="4294967295"/>
          </p:nvPr>
        </p:nvSpPr>
        <p:spPr>
          <a:xfrm>
            <a:off x="12635077" y="9311678"/>
            <a:ext cx="213158" cy="3123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스크린샷 2018-12-20 오전 10.11.02.png" descr="스크린샷 2018-12-20 오전 10.11.02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039" r="0" b="1039"/>
          <a:stretch>
            <a:fillRect/>
          </a:stretch>
        </p:blipFill>
        <p:spPr>
          <a:xfrm>
            <a:off x="848518" y="1015999"/>
            <a:ext cx="10952192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스크린샷 2018-12-18 오후 2.44.19.png" descr="스크린샷 2018-12-18 오후 2.44.19.png"/>
          <p:cNvPicPr>
            <a:picLocks noChangeAspect="0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850900" y="5077524"/>
            <a:ext cx="10947401" cy="1694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스크린샷 2018-12-18 오후 2.43.31.png" descr="스크린샷 2018-12-18 오후 2.43.31.png"/>
          <p:cNvPicPr>
            <a:picLocks noChangeAspect="0"/>
          </p:cNvPicPr>
          <p:nvPr/>
        </p:nvPicPr>
        <p:blipFill>
          <a:blip r:embed="rId4">
            <a:extLst/>
          </a:blip>
          <a:srcRect l="852" t="0" r="852" b="0"/>
          <a:stretch>
            <a:fillRect/>
          </a:stretch>
        </p:blipFill>
        <p:spPr>
          <a:xfrm>
            <a:off x="933449" y="6997700"/>
            <a:ext cx="11137901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공격자"/>
          <p:cNvSpPr txBox="1"/>
          <p:nvPr/>
        </p:nvSpPr>
        <p:spPr>
          <a:xfrm>
            <a:off x="812863" y="120650"/>
            <a:ext cx="1498474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공격자</a:t>
            </a:r>
          </a:p>
        </p:txBody>
      </p:sp>
      <p:sp>
        <p:nvSpPr>
          <p:cNvPr id="160" name="피해자"/>
          <p:cNvSpPr txBox="1"/>
          <p:nvPr/>
        </p:nvSpPr>
        <p:spPr>
          <a:xfrm>
            <a:off x="812863" y="4102100"/>
            <a:ext cx="1498474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피해자</a:t>
            </a:r>
          </a:p>
        </p:txBody>
      </p:sp>
      <p:sp>
        <p:nvSpPr>
          <p:cNvPr id="161" name="슬라이드 번호"/>
          <p:cNvSpPr txBox="1"/>
          <p:nvPr>
            <p:ph type="sldNum" sz="quarter" idx="4294967295"/>
          </p:nvPr>
        </p:nvSpPr>
        <p:spPr>
          <a:xfrm>
            <a:off x="12635077" y="9311678"/>
            <a:ext cx="213158" cy="3123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Apple Braille Outline 6 Dot"/>
        <a:ea typeface="Apple Braille Outline 6 Dot"/>
        <a:cs typeface="Apple Braille Outline 6 Do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헤드라인A"/>
            <a:ea typeface="헤드라인A"/>
            <a:cs typeface="헤드라인A"/>
            <a:sym typeface="헤드라인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Apple Braille Outline 6 Dot"/>
        <a:ea typeface="Apple Braille Outline 6 Dot"/>
        <a:cs typeface="Apple Braille Outline 6 Do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헤드라인A"/>
            <a:ea typeface="헤드라인A"/>
            <a:cs typeface="헤드라인A"/>
            <a:sym typeface="헤드라인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