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7"/>
  </p:notesMasterIdLst>
  <p:handoutMasterIdLst>
    <p:handoutMasterId r:id="rId28"/>
  </p:handoutMasterIdLst>
  <p:sldIdLst>
    <p:sldId id="256" r:id="rId4"/>
    <p:sldId id="261" r:id="rId5"/>
    <p:sldId id="265" r:id="rId6"/>
    <p:sldId id="314" r:id="rId7"/>
    <p:sldId id="320" r:id="rId8"/>
    <p:sldId id="319" r:id="rId9"/>
    <p:sldId id="317" r:id="rId10"/>
    <p:sldId id="306" r:id="rId11"/>
    <p:sldId id="307" r:id="rId12"/>
    <p:sldId id="326" r:id="rId13"/>
    <p:sldId id="324" r:id="rId14"/>
    <p:sldId id="309" r:id="rId15"/>
    <p:sldId id="308" r:id="rId16"/>
    <p:sldId id="310" r:id="rId17"/>
    <p:sldId id="327" r:id="rId18"/>
    <p:sldId id="311" r:id="rId19"/>
    <p:sldId id="312" r:id="rId20"/>
    <p:sldId id="328" r:id="rId21"/>
    <p:sldId id="313" r:id="rId22"/>
    <p:sldId id="329" r:id="rId23"/>
    <p:sldId id="321" r:id="rId24"/>
    <p:sldId id="330" r:id="rId25"/>
    <p:sldId id="272" r:id="rId26"/>
  </p:sldIdLst>
  <p:sldSz cx="9144000" cy="5143500" type="screen16x9"/>
  <p:notesSz cx="6858000" cy="9144000"/>
  <p:embeddedFontLst>
    <p:embeddedFont>
      <p:font typeface="210 국민체조 L" panose="02020603020101020101" pitchFamily="18" charset="-127"/>
      <p:regular r:id="rId29"/>
    </p:embeddedFont>
    <p:embeddedFont>
      <p:font typeface="Arial Unicode MS" panose="020B0604020202020204" pitchFamily="50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30" autoAdjust="0"/>
  </p:normalViewPr>
  <p:slideViewPr>
    <p:cSldViewPr>
      <p:cViewPr varScale="1">
        <p:scale>
          <a:sx n="76" d="100"/>
          <a:sy n="76" d="100"/>
        </p:scale>
        <p:origin x="336" y="48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거래를 위한 정보를 작성</a:t>
            </a:r>
          </a:p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지난번 거래내역을 확인하여 이 거래가 맞는지 확인 후 거래 실시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0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현실에서는 모든 장부를 공유하는게 그럴 필요 없는 경우 많음</a:t>
            </a:r>
          </a:p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개인정보나 기업의 사업정보같이 공유하기엔 좀 그런 경우 있을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8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7744" y="2031689"/>
            <a:ext cx="4608512" cy="1080121"/>
          </a:xfrm>
        </p:spPr>
        <p:txBody>
          <a:bodyPr/>
          <a:lstStyle/>
          <a:p>
            <a:pPr lvl="0"/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사이버 보안 관련 연구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652120" y="4044134"/>
            <a:ext cx="3845416" cy="79993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1871227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IT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공과대학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임세진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2E6D04A-F86E-4A9F-86AE-317965DF73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3" t="1" r="1" b="-5487"/>
          <a:stretch/>
        </p:blipFill>
        <p:spPr>
          <a:xfrm>
            <a:off x="5696229" y="1760226"/>
            <a:ext cx="3447771" cy="3342748"/>
          </a:xfrm>
          <a:prstGeom prst="rect">
            <a:avLst/>
          </a:prstGeom>
        </p:spPr>
      </p:pic>
      <p:sp>
        <p:nvSpPr>
          <p:cNvPr id="47" name="텍스트 개체 틀 46">
            <a:extLst>
              <a:ext uri="{FF2B5EF4-FFF2-40B4-BE49-F238E27FC236}">
                <a16:creationId xmlns:a16="http://schemas.microsoft.com/office/drawing/2014/main" id="{FD5E87A5-1C46-4A2E-B76E-A81A1D295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블록체인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4032A1-7A4C-414A-842C-2BB0FB006722}"/>
              </a:ext>
            </a:extLst>
          </p:cNvPr>
          <p:cNvSpPr/>
          <p:nvPr/>
        </p:nvSpPr>
        <p:spPr>
          <a:xfrm>
            <a:off x="1187624" y="127096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비밀은 적은 사람이 알아야 안전하다는 기존의 사고를 깬 블록체인 기술</a:t>
            </a:r>
            <a:r>
              <a:rPr lang="en-US" altLang="ko-KR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AF74CD-90EB-4D41-B8D1-AAA4959B3E96}"/>
              </a:ext>
            </a:extLst>
          </p:cNvPr>
          <p:cNvSpPr/>
          <p:nvPr/>
        </p:nvSpPr>
        <p:spPr>
          <a:xfrm>
            <a:off x="971600" y="2560991"/>
            <a:ext cx="4860032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차이점 : 블록체인을 이용하는 </a:t>
            </a:r>
            <a:r>
              <a:rPr lang="ko-KR" altLang="en-US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모든 사람들에게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암호화된 거래기록을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서로 공유</a:t>
            </a:r>
          </a:p>
        </p:txBody>
      </p:sp>
    </p:spTree>
    <p:extLst>
      <p:ext uri="{BB962C8B-B14F-4D97-AF65-F5344CB8AC3E}">
        <p14:creationId xmlns:p14="http://schemas.microsoft.com/office/powerpoint/2010/main" val="91893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44C1C29-2BBB-4320-9457-22E323F174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블록체인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523A2C-53E2-4E27-A838-87E3338AA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7574"/>
            <a:ext cx="5406211" cy="392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7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46">
            <a:extLst>
              <a:ext uri="{FF2B5EF4-FFF2-40B4-BE49-F238E27FC236}">
                <a16:creationId xmlns:a16="http://schemas.microsoft.com/office/drawing/2014/main" id="{FD5E87A5-1C46-4A2E-B76E-A81A1D295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공공거래장부를 어떻게 믿을 수 있을까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?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D2623C-0419-4138-8DE6-625A9C050C79}"/>
              </a:ext>
            </a:extLst>
          </p:cNvPr>
          <p:cNvSpPr/>
          <p:nvPr/>
        </p:nvSpPr>
        <p:spPr>
          <a:xfrm>
            <a:off x="1331640" y="1131590"/>
            <a:ext cx="6912768" cy="336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10분 간격으로 모든 거래 내용을 비교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 연결된 과반수 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pc들의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정보와 내 정보 비교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-&gt;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과반수 이상 동의 -&gt; 블록화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위조하려면 블록체인 사용자 컴퓨터의 과반수보다 높은 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연산력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필요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=&gt;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불가능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위조 해킹이 매우 어려움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213100-C3EA-4F3D-A858-CEA2D9274882}"/>
              </a:ext>
            </a:extLst>
          </p:cNvPr>
          <p:cNvSpPr/>
          <p:nvPr/>
        </p:nvSpPr>
        <p:spPr>
          <a:xfrm>
            <a:off x="2195736" y="2513825"/>
            <a:ext cx="5688632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Ex)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과반수 동의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vs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미동의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과반수 동의 블록은 블록화 되고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미동의한 블록은 폐기</a:t>
            </a:r>
          </a:p>
        </p:txBody>
      </p:sp>
    </p:spTree>
    <p:extLst>
      <p:ext uri="{BB962C8B-B14F-4D97-AF65-F5344CB8AC3E}">
        <p14:creationId xmlns:p14="http://schemas.microsoft.com/office/powerpoint/2010/main" val="44704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46">
            <a:extLst>
              <a:ext uri="{FF2B5EF4-FFF2-40B4-BE49-F238E27FC236}">
                <a16:creationId xmlns:a16="http://schemas.microsoft.com/office/drawing/2014/main" id="{FD5E87A5-1C46-4A2E-B76E-A81A1D295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블록체인의 특징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0CF23B-B6FF-402C-BB52-4DC6C308B48D}"/>
              </a:ext>
            </a:extLst>
          </p:cNvPr>
          <p:cNvSpPr/>
          <p:nvPr/>
        </p:nvSpPr>
        <p:spPr>
          <a:xfrm>
            <a:off x="899592" y="1203598"/>
            <a:ext cx="6624736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1. 공공거래장부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거래자 모두 거래장부 공유하기 때문에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위</a:t>
            </a:r>
            <a:r>
              <a:rPr lang="en-US" altLang="ko-KR" sz="2000" dirty="0"/>
              <a:t>·</a:t>
            </a:r>
            <a:r>
              <a:rPr lang="ko-KR" altLang="en-US" sz="20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변조 여부는 대조해보면 됨</a:t>
            </a:r>
            <a:endParaRPr lang="en-US" altLang="ko-KR" sz="20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2. 거래내역 위조 어려움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10</a:t>
            </a:r>
            <a:r>
              <a:rPr lang="ko-KR" altLang="en-US" sz="20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분 안에 과반수의 거래장부를 위조할 </a:t>
            </a:r>
            <a:r>
              <a:rPr lang="ko-KR" altLang="en-US" sz="2000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가능성X</a:t>
            </a:r>
            <a:r>
              <a:rPr lang="ko-KR" altLang="en-US" sz="20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r>
              <a:rPr lang="en-US" altLang="ko-KR" sz="20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</a:t>
            </a:r>
            <a:r>
              <a:rPr lang="ko-KR" altLang="en-US" sz="2000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연산력이</a:t>
            </a:r>
            <a:r>
              <a:rPr lang="ko-KR" altLang="en-US" sz="20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턱없이 부족</a:t>
            </a:r>
            <a:r>
              <a:rPr lang="en-US" altLang="ko-KR" sz="20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  <a:endParaRPr lang="ko-KR" altLang="en-US" sz="20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49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46">
            <a:extLst>
              <a:ext uri="{FF2B5EF4-FFF2-40B4-BE49-F238E27FC236}">
                <a16:creationId xmlns:a16="http://schemas.microsoft.com/office/drawing/2014/main" id="{FD5E87A5-1C46-4A2E-B76E-A81A1D295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블록체인의 핵심 기술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211220-2C23-4EB2-A23E-7F63454BA244}"/>
              </a:ext>
            </a:extLst>
          </p:cNvPr>
          <p:cNvSpPr/>
          <p:nvPr/>
        </p:nvSpPr>
        <p:spPr>
          <a:xfrm>
            <a:off x="2051720" y="2289007"/>
            <a:ext cx="612068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문장 내용이 완전히 같으면 완전히 같은 해시 값을 가짐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But,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문장이 일부라도 다르면 완전히 다른 해시 값을 가짐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따라서 해시 값 조합을 통해 원문을 유추할 수 없음</a:t>
            </a:r>
          </a:p>
          <a:p>
            <a:pPr>
              <a:lnSpc>
                <a:spcPct val="200000"/>
              </a:lnSpc>
            </a:pP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605AFC-E00C-4107-A297-CE3A3B05A413}"/>
              </a:ext>
            </a:extLst>
          </p:cNvPr>
          <p:cNvSpPr/>
          <p:nvPr/>
        </p:nvSpPr>
        <p:spPr>
          <a:xfrm>
            <a:off x="1187624" y="1264827"/>
            <a:ext cx="18950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해시(</a:t>
            </a:r>
            <a:r>
              <a:rPr lang="ko-KR" altLang="en-US" sz="2500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Hash</a:t>
            </a:r>
            <a:r>
              <a:rPr lang="ko-KR" altLang="en-US" sz="25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  <a:endParaRPr lang="en-US" altLang="ko-KR" sz="25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79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46">
            <a:extLst>
              <a:ext uri="{FF2B5EF4-FFF2-40B4-BE49-F238E27FC236}">
                <a16:creationId xmlns:a16="http://schemas.microsoft.com/office/drawing/2014/main" id="{FD5E87A5-1C46-4A2E-B76E-A81A1D295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해시 적용해보기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AC3546-7A60-4208-B90B-C9F386EF7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692" y="1018152"/>
            <a:ext cx="3990893" cy="36799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8269CE-C1F2-4566-80B9-0208C1656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32174"/>
            <a:ext cx="3895756" cy="365187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50FC23F-5FC3-465B-8000-659554AB44CA}"/>
              </a:ext>
            </a:extLst>
          </p:cNvPr>
          <p:cNvSpPr/>
          <p:nvPr/>
        </p:nvSpPr>
        <p:spPr>
          <a:xfrm>
            <a:off x="4283968" y="2858109"/>
            <a:ext cx="360040" cy="145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A581C733-9364-4BAA-8AB4-046CF285D812}"/>
              </a:ext>
            </a:extLst>
          </p:cNvPr>
          <p:cNvSpPr/>
          <p:nvPr/>
        </p:nvSpPr>
        <p:spPr>
          <a:xfrm>
            <a:off x="1331640" y="1419622"/>
            <a:ext cx="576064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FEF4A1EB-0681-4C3B-9DE7-E63FC4D79876}"/>
              </a:ext>
            </a:extLst>
          </p:cNvPr>
          <p:cNvSpPr/>
          <p:nvPr/>
        </p:nvSpPr>
        <p:spPr>
          <a:xfrm>
            <a:off x="5796136" y="1419622"/>
            <a:ext cx="504056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5B3F6409-7571-438E-8609-CC1C37071418}"/>
              </a:ext>
            </a:extLst>
          </p:cNvPr>
          <p:cNvSpPr/>
          <p:nvPr/>
        </p:nvSpPr>
        <p:spPr>
          <a:xfrm>
            <a:off x="1290208" y="2495560"/>
            <a:ext cx="1008112" cy="432048"/>
          </a:xfrm>
          <a:prstGeom prst="donut">
            <a:avLst>
              <a:gd name="adj" fmla="val 6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C08DD988-1D51-4A1B-AB93-C9215B3EA71A}"/>
              </a:ext>
            </a:extLst>
          </p:cNvPr>
          <p:cNvSpPr/>
          <p:nvPr/>
        </p:nvSpPr>
        <p:spPr>
          <a:xfrm>
            <a:off x="5652120" y="2463944"/>
            <a:ext cx="1008112" cy="432048"/>
          </a:xfrm>
          <a:prstGeom prst="donut">
            <a:avLst>
              <a:gd name="adj" fmla="val 6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13">
            <a:extLst>
              <a:ext uri="{FF2B5EF4-FFF2-40B4-BE49-F238E27FC236}">
                <a16:creationId xmlns:a16="http://schemas.microsoft.com/office/drawing/2014/main" id="{53496166-24BD-48F5-A42E-821E05EEDB62}"/>
              </a:ext>
            </a:extLst>
          </p:cNvPr>
          <p:cNvSpPr/>
          <p:nvPr/>
        </p:nvSpPr>
        <p:spPr>
          <a:xfrm rot="16200000">
            <a:off x="525771" y="3361879"/>
            <a:ext cx="1674083" cy="851542"/>
          </a:xfrm>
          <a:prstGeom prst="blockArc">
            <a:avLst>
              <a:gd name="adj1" fmla="val 10800000"/>
              <a:gd name="adj2" fmla="val 21432610"/>
              <a:gd name="adj3" fmla="val 3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막힌 원호 16">
            <a:extLst>
              <a:ext uri="{FF2B5EF4-FFF2-40B4-BE49-F238E27FC236}">
                <a16:creationId xmlns:a16="http://schemas.microsoft.com/office/drawing/2014/main" id="{CA899F0D-17E9-4783-95C5-08C95C433920}"/>
              </a:ext>
            </a:extLst>
          </p:cNvPr>
          <p:cNvSpPr/>
          <p:nvPr/>
        </p:nvSpPr>
        <p:spPr>
          <a:xfrm rot="16200000">
            <a:off x="4993790" y="3361880"/>
            <a:ext cx="1674083" cy="851542"/>
          </a:xfrm>
          <a:prstGeom prst="blockArc">
            <a:avLst>
              <a:gd name="adj1" fmla="val 10800000"/>
              <a:gd name="adj2" fmla="val 21432610"/>
              <a:gd name="adj3" fmla="val 3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27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46">
            <a:extLst>
              <a:ext uri="{FF2B5EF4-FFF2-40B4-BE49-F238E27FC236}">
                <a16:creationId xmlns:a16="http://schemas.microsoft.com/office/drawing/2014/main" id="{FD5E87A5-1C46-4A2E-B76E-A81A1D295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블록체인에서 해시를 활용하는 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B1A7FD-DD1A-4527-9107-400CBF914598}"/>
              </a:ext>
            </a:extLst>
          </p:cNvPr>
          <p:cNvSpPr/>
          <p:nvPr/>
        </p:nvSpPr>
        <p:spPr>
          <a:xfrm>
            <a:off x="1907704" y="1635646"/>
            <a:ext cx="8388932" cy="25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동일한 해시 값을 가지고 있으면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원본 내용을 보지 않고도 원본 내용이 같음을 비교가능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! 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문장 길이에 관계없이 일정한 길이의 값으로 변경하므로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적은 데이터 양으로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원본 내용 모두</a:t>
            </a:r>
            <a:r>
              <a:rPr lang="ko-KR" altLang="en-US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완전히 같음을 </a:t>
            </a:r>
            <a:r>
              <a:rPr lang="ko-KR" altLang="en-US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비교가능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=&gt;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빠르게 정확하게 비교 가능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763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EEB77CD-881D-4D85-93E0-E2CE5B37AE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블록체인의 종류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B7DA62-3BA6-483B-8EA2-AE55E9531E16}"/>
              </a:ext>
            </a:extLst>
          </p:cNvPr>
          <p:cNvSpPr/>
          <p:nvPr/>
        </p:nvSpPr>
        <p:spPr>
          <a:xfrm>
            <a:off x="3131840" y="3795886"/>
            <a:ext cx="4896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프라이빗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(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private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 블록체인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특정집단(허가된 집단, 개인)에게 사용권을 주는 것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BADF78-5637-43A8-A3EC-9165BFB759BF}"/>
              </a:ext>
            </a:extLst>
          </p:cNvPr>
          <p:cNvSpPr/>
          <p:nvPr/>
        </p:nvSpPr>
        <p:spPr>
          <a:xfrm>
            <a:off x="323528" y="1275606"/>
            <a:ext cx="489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퍼블릭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(P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ublic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블록체인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모든 참여자의 장부공유 및 대조를 통해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거래를 안전하게 만드는 보안기술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모든 참여자가 차별없이 장부의 관리에 참여가능</a:t>
            </a:r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F80DE211-5838-45DC-85E1-D4B06DA467EF}"/>
              </a:ext>
            </a:extLst>
          </p:cNvPr>
          <p:cNvSpPr/>
          <p:nvPr/>
        </p:nvSpPr>
        <p:spPr>
          <a:xfrm rot="3771343">
            <a:off x="4130274" y="3250490"/>
            <a:ext cx="513319" cy="2164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0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274B050-460A-474B-B9D0-8AE3E3E85C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프라이빗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블록체인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6BE846-1296-48FC-8F47-B4CCDFF62619}"/>
              </a:ext>
            </a:extLst>
          </p:cNvPr>
          <p:cNvSpPr/>
          <p:nvPr/>
        </p:nvSpPr>
        <p:spPr>
          <a:xfrm>
            <a:off x="683568" y="821757"/>
            <a:ext cx="7560840" cy="3782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장점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참여자 제한 -&gt; 빠른 처리속도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선별적 정보공유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-&gt; 특화된 정보 관리에 유리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-&gt; 높은 확장성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즉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다양한 산업에 적용하기 유리한 형태임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블록체인의 특징도 가짐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&lt;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기존의 체계에 비해 위</a:t>
            </a:r>
            <a:r>
              <a:rPr lang="en-US" altLang="ko-KR" dirty="0"/>
              <a:t> ·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변조 방지 뛰어남</a:t>
            </a:r>
            <a:r>
              <a:rPr lang="en-US" altLang="ko-KR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단점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퍼블릭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블록체인에 비해 소수가 참여하므로 위</a:t>
            </a:r>
            <a:r>
              <a:rPr lang="en-US" altLang="ko-KR" dirty="0"/>
              <a:t>·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변조 주의</a:t>
            </a:r>
          </a:p>
        </p:txBody>
      </p:sp>
    </p:spTree>
    <p:extLst>
      <p:ext uri="{BB962C8B-B14F-4D97-AF65-F5344CB8AC3E}">
        <p14:creationId xmlns:p14="http://schemas.microsoft.com/office/powerpoint/2010/main" val="1055523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9E23118-A290-4975-A92B-43EAA6E89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블록체인 개발 시 자금 모집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66ECA4-9F8B-49FA-80D7-AED8CE284861}"/>
              </a:ext>
            </a:extLst>
          </p:cNvPr>
          <p:cNvSpPr/>
          <p:nvPr/>
        </p:nvSpPr>
        <p:spPr>
          <a:xfrm>
            <a:off x="683568" y="1491630"/>
            <a:ext cx="8784976" cy="2373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ICO(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initial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coin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offering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개발자들은 개발 계획서 작성 -&gt; 외부 투자자들이 그걸 보고 판단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먼저 발급받는 대신 투자하겠다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!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개발평가 기준이 없고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개인이 판단(사기 여부 등)해야함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자금모집 장벽(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X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 위험성이 높다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83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cs typeface="Arial" pitchFamily="34" charset="0"/>
              </a:rPr>
              <a:t>목차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210 국민체조 L" panose="02020603020101020101" pitchFamily="18" charset="-127"/>
              <a:ea typeface="210 국민체조 L" panose="02020603020101020101" pitchFamily="18" charset="-127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5786" y="1760265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210 국민체조 L" panose="02020603020101020101" pitchFamily="18" charset="-127"/>
              <a:ea typeface="210 국민체조 L" panose="02020603020101020101" pitchFamily="18" charset="-127"/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01814" y="1938714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cs typeface="Arial" pitchFamily="34" charset="0"/>
              </a:rPr>
              <a:t>랜섬웨어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210 국민체조 L" panose="02020603020101020101" pitchFamily="18" charset="-127"/>
              <a:ea typeface="210 국민체조 L" panose="02020603020101020101" pitchFamily="18" charset="-127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43608" y="172604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1486" y="181614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85786" y="2597022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국민체조 L" panose="02020603020101020101" pitchFamily="18" charset="-127"/>
              <a:ea typeface="210 국민체조 L" panose="02020603020101020101" pitchFamily="18" charset="-127"/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01814" y="2775471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cs typeface="Arial" pitchFamily="34" charset="0"/>
              </a:rPr>
              <a:t>블록체인의 개념</a:t>
            </a:r>
          </a:p>
        </p:txBody>
      </p:sp>
      <p:sp>
        <p:nvSpPr>
          <p:cNvPr id="34" name="Oval 33"/>
          <p:cNvSpPr/>
          <p:nvPr/>
        </p:nvSpPr>
        <p:spPr>
          <a:xfrm>
            <a:off x="1043608" y="2562804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71486" y="2652898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85786" y="3433779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210 국민체조 L" panose="02020603020101020101" pitchFamily="18" charset="-127"/>
              <a:ea typeface="210 국민체조 L" panose="02020603020101020101" pitchFamily="18" charset="-127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01814" y="3605144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cs typeface="Arial" pitchFamily="34" charset="0"/>
              </a:rPr>
              <a:t>블러드 코인</a:t>
            </a:r>
          </a:p>
        </p:txBody>
      </p:sp>
      <p:sp>
        <p:nvSpPr>
          <p:cNvPr id="39" name="Oval 38"/>
          <p:cNvSpPr/>
          <p:nvPr/>
        </p:nvSpPr>
        <p:spPr>
          <a:xfrm>
            <a:off x="1043608" y="3399561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1486" y="3489655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9E23118-A290-4975-A92B-43EAA6E89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블록체인 개발 시 자금 모집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66ECA4-9F8B-49FA-80D7-AED8CE284861}"/>
              </a:ext>
            </a:extLst>
          </p:cNvPr>
          <p:cNvSpPr/>
          <p:nvPr/>
        </p:nvSpPr>
        <p:spPr>
          <a:xfrm>
            <a:off x="683568" y="1491630"/>
            <a:ext cx="8784976" cy="2952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2. IEO(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initial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exchange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offering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기준을 추가적으로 만들어 안전성을 높인 것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암호화폐 거래소가 기준 (최소한의 작동모델 제공) 을 만들어 판단 후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투자자들에게 투자가치여부를 알려줌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ICO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에 비해 안전성이 높다.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거래소의 위험(신뢰할 수 있는가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?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최소 작동 모델이 필요</a:t>
            </a:r>
          </a:p>
        </p:txBody>
      </p:sp>
    </p:spTree>
    <p:extLst>
      <p:ext uri="{BB962C8B-B14F-4D97-AF65-F5344CB8AC3E}">
        <p14:creationId xmlns:p14="http://schemas.microsoft.com/office/powerpoint/2010/main" val="215819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693DAA-DA4C-409E-A8D1-E122836B6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새로운 암호 화폐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블러드 코인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C21E0D-2933-4039-B284-E4C1E2013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075806"/>
            <a:ext cx="4679026" cy="19442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5E10E-9500-4B97-8A68-A38C00120839}"/>
              </a:ext>
            </a:extLst>
          </p:cNvPr>
          <p:cNvSpPr/>
          <p:nvPr/>
        </p:nvSpPr>
        <p:spPr>
          <a:xfrm>
            <a:off x="683568" y="1203598"/>
            <a:ext cx="8568952" cy="1798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블러드코인</a:t>
            </a:r>
            <a:r>
              <a:rPr lang="ko-KR" altLang="en-US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endParaRPr lang="en-US" altLang="ko-KR" sz="22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18.09.09 출시된 채굴형 코인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그래픽카드로 채굴했던 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비트코인과는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달리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CPU로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채굴하는 방식이기 때문에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누구든지 컴퓨터만 있으면 블러드 코인을 채굴할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2832473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693DAA-DA4C-409E-A8D1-E122836B6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새로운 암호 화폐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블러드 코인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B5E10E-9500-4B97-8A68-A38C00120839}"/>
              </a:ext>
            </a:extLst>
          </p:cNvPr>
          <p:cNvSpPr/>
          <p:nvPr/>
        </p:nvSpPr>
        <p:spPr>
          <a:xfrm>
            <a:off x="971600" y="1491630"/>
            <a:ext cx="8568952" cy="25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모바일버전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pc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버전 둘 다 있음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최근에는 베트남 서버도 열려서 채굴량이 감소하고 있다고 하니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빨리 시작하는 것이 유리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!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집과 회사 컴퓨터만 돌려도 하루에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2000~3000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개 정도를 모을 수 있음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추천인 제도를 통한 </a:t>
            </a:r>
            <a:r>
              <a:rPr lang="ko-KR" altLang="en-US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가중치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를 통해 돈을 벌어들일 수 있음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가중치가 늘어나면 하루에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10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만원도 벌 수 있음</a:t>
            </a:r>
          </a:p>
        </p:txBody>
      </p:sp>
    </p:spTree>
    <p:extLst>
      <p:ext uri="{BB962C8B-B14F-4D97-AF65-F5344CB8AC3E}">
        <p14:creationId xmlns:p14="http://schemas.microsoft.com/office/powerpoint/2010/main" val="2137882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55726"/>
            <a:ext cx="9144000" cy="576063"/>
          </a:xfrm>
        </p:spPr>
        <p:txBody>
          <a:bodyPr/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Thank you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84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46">
            <a:extLst>
              <a:ext uri="{FF2B5EF4-FFF2-40B4-BE49-F238E27FC236}">
                <a16:creationId xmlns:a16="http://schemas.microsoft.com/office/drawing/2014/main" id="{FD5E87A5-1C46-4A2E-B76E-A81A1D295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랜섬웨어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나의 사례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02D302F-9617-4A7E-99F2-FEF2E2646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843558"/>
            <a:ext cx="5805833" cy="3868736"/>
          </a:xfrm>
          <a:prstGeom prst="rect">
            <a:avLst/>
          </a:prstGeom>
        </p:spPr>
      </p:pic>
      <p:sp>
        <p:nvSpPr>
          <p:cNvPr id="52" name="액자 51">
            <a:extLst>
              <a:ext uri="{FF2B5EF4-FFF2-40B4-BE49-F238E27FC236}">
                <a16:creationId xmlns:a16="http://schemas.microsoft.com/office/drawing/2014/main" id="{49CD23FC-4A57-40A7-BE0A-CA7277F5A610}"/>
              </a:ext>
            </a:extLst>
          </p:cNvPr>
          <p:cNvSpPr/>
          <p:nvPr/>
        </p:nvSpPr>
        <p:spPr>
          <a:xfrm>
            <a:off x="5796136" y="1923678"/>
            <a:ext cx="1224136" cy="237626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53" name="액자 52">
            <a:extLst>
              <a:ext uri="{FF2B5EF4-FFF2-40B4-BE49-F238E27FC236}">
                <a16:creationId xmlns:a16="http://schemas.microsoft.com/office/drawing/2014/main" id="{DAD0C353-5190-46F0-B32A-20CD6388035A}"/>
              </a:ext>
            </a:extLst>
          </p:cNvPr>
          <p:cNvSpPr/>
          <p:nvPr/>
        </p:nvSpPr>
        <p:spPr>
          <a:xfrm>
            <a:off x="2195736" y="3003798"/>
            <a:ext cx="936104" cy="21602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4BFC36-0725-4966-8A09-3CAEF2FA4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랜섬웨어란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?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176891-0770-4FFB-9883-0E57133DF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63638"/>
            <a:ext cx="5719979" cy="218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8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4BFC36-0725-4966-8A09-3CAEF2FA4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왜 감염될까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?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956223-BC91-475B-9C4C-AA95E4A97726}"/>
              </a:ext>
            </a:extLst>
          </p:cNvPr>
          <p:cNvSpPr/>
          <p:nvPr/>
        </p:nvSpPr>
        <p:spPr>
          <a:xfrm>
            <a:off x="611560" y="1347614"/>
            <a:ext cx="8172400" cy="2952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감염 경로는 다른 악성코드들처럼 다양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초기의 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랜섬웨어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성인사이트에 접속하거나 불법 소프트웨어를 다운로드 할 때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스팸메일의 첨부파일 실행 시키거나 발신처가 불확실한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URL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링크 클릭 시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최근의 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랜섬웨어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 -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보안패치가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되지 않은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PC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사용자가 감염된 웹 사이트에 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접속만하더라도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감염</a:t>
            </a:r>
            <a:endParaRPr lang="en-US" altLang="ko-KR" dirty="0">
              <a:effectLst/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38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4BFC36-0725-4966-8A09-3CAEF2FA4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랜섬웨어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-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예방법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292F2B-559D-43EB-9A28-B24946C02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91" y="843558"/>
            <a:ext cx="4108312" cy="40324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3A3FE4-B8B8-4AC2-AD06-AAED1411B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42206"/>
            <a:ext cx="1066800" cy="37338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3A4A4F5-1255-41B3-896D-CCE79A225338}"/>
              </a:ext>
            </a:extLst>
          </p:cNvPr>
          <p:cNvSpPr/>
          <p:nvPr/>
        </p:nvSpPr>
        <p:spPr>
          <a:xfrm>
            <a:off x="4788024" y="2034647"/>
            <a:ext cx="136815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5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4BFC36-0725-4966-8A09-3CAEF2FA4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랜섬웨어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-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전문기관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FCD4D5-512C-4FDF-B856-EA0BFD7AF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91630"/>
            <a:ext cx="6134100" cy="32575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67BE533-9A37-473C-9EDB-8F270BC2A608}"/>
              </a:ext>
            </a:extLst>
          </p:cNvPr>
          <p:cNvSpPr/>
          <p:nvPr/>
        </p:nvSpPr>
        <p:spPr>
          <a:xfrm>
            <a:off x="683568" y="1059582"/>
            <a:ext cx="4112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일부 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랜섬웨어에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대한 복구 툴 무료로 제공</a:t>
            </a:r>
          </a:p>
        </p:txBody>
      </p:sp>
    </p:spTree>
    <p:extLst>
      <p:ext uri="{BB962C8B-B14F-4D97-AF65-F5344CB8AC3E}">
        <p14:creationId xmlns:p14="http://schemas.microsoft.com/office/powerpoint/2010/main" val="246495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0C2DF20-E758-43E7-8875-4C788B39E0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02"/>
          <a:stretch/>
        </p:blipFill>
        <p:spPr>
          <a:xfrm>
            <a:off x="5300971" y="2263049"/>
            <a:ext cx="2567034" cy="2376264"/>
          </a:xfrm>
          <a:prstGeom prst="rect">
            <a:avLst/>
          </a:prstGeom>
        </p:spPr>
      </p:pic>
      <p:sp>
        <p:nvSpPr>
          <p:cNvPr id="47" name="텍스트 개체 틀 46">
            <a:extLst>
              <a:ext uri="{FF2B5EF4-FFF2-40B4-BE49-F238E27FC236}">
                <a16:creationId xmlns:a16="http://schemas.microsoft.com/office/drawing/2014/main" id="{FD5E87A5-1C46-4A2E-B76E-A81A1D295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블록체인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C93DA-5BBF-4495-8977-CCFD90ACCD38}"/>
              </a:ext>
            </a:extLst>
          </p:cNvPr>
          <p:cNvSpPr txBox="1"/>
          <p:nvPr/>
        </p:nvSpPr>
        <p:spPr>
          <a:xfrm>
            <a:off x="405710" y="1178018"/>
            <a:ext cx="7975260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블록체인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(Block Chain)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이란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모든 거래자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의 </a:t>
            </a:r>
            <a:r>
              <a:rPr lang="ko-KR" altLang="en-US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전체 거래장부 공유 및 대조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를 통해 거래를 안전하게 만드는 보안기술</a:t>
            </a:r>
          </a:p>
        </p:txBody>
      </p:sp>
      <p:sp>
        <p:nvSpPr>
          <p:cNvPr id="9" name="Block Arc 11">
            <a:extLst>
              <a:ext uri="{FF2B5EF4-FFF2-40B4-BE49-F238E27FC236}">
                <a16:creationId xmlns:a16="http://schemas.microsoft.com/office/drawing/2014/main" id="{EF852342-028E-4369-AF50-73AF3C7AADB4}"/>
              </a:ext>
            </a:extLst>
          </p:cNvPr>
          <p:cNvSpPr/>
          <p:nvPr/>
        </p:nvSpPr>
        <p:spPr>
          <a:xfrm rot="10800000">
            <a:off x="4163284" y="3446429"/>
            <a:ext cx="350297" cy="51816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0" name="Right Triangle 17">
            <a:extLst>
              <a:ext uri="{FF2B5EF4-FFF2-40B4-BE49-F238E27FC236}">
                <a16:creationId xmlns:a16="http://schemas.microsoft.com/office/drawing/2014/main" id="{F0254471-31D8-457D-A36A-5712ED6CF039}"/>
              </a:ext>
            </a:extLst>
          </p:cNvPr>
          <p:cNvSpPr/>
          <p:nvPr/>
        </p:nvSpPr>
        <p:spPr>
          <a:xfrm>
            <a:off x="2135205" y="3443493"/>
            <a:ext cx="424309" cy="546313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EF35E664-1051-426A-A639-92DCA44769FC}"/>
              </a:ext>
            </a:extLst>
          </p:cNvPr>
          <p:cNvSpPr/>
          <p:nvPr/>
        </p:nvSpPr>
        <p:spPr>
          <a:xfrm rot="18900000">
            <a:off x="3288518" y="3465319"/>
            <a:ext cx="248194" cy="502659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A35DA2-ADAB-478D-853B-8E486C680AE5}"/>
              </a:ext>
            </a:extLst>
          </p:cNvPr>
          <p:cNvSpPr/>
          <p:nvPr/>
        </p:nvSpPr>
        <p:spPr>
          <a:xfrm>
            <a:off x="457381" y="2483039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기존 거래방식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81221F-80D3-4ED0-B424-A5FF9F49767B}"/>
              </a:ext>
            </a:extLst>
          </p:cNvPr>
          <p:cNvSpPr/>
          <p:nvPr/>
        </p:nvSpPr>
        <p:spPr>
          <a:xfrm>
            <a:off x="466543" y="3443493"/>
            <a:ext cx="1656184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3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은행     </a:t>
            </a:r>
            <a:r>
              <a:rPr lang="en-US" altLang="ko-KR" sz="23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=&gt; </a:t>
            </a:r>
            <a:endParaRPr lang="ko-KR" altLang="en-US" sz="23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38A3E3-C926-45FA-8742-EBE205C6E4DE}"/>
              </a:ext>
            </a:extLst>
          </p:cNvPr>
          <p:cNvSpPr/>
          <p:nvPr/>
        </p:nvSpPr>
        <p:spPr>
          <a:xfrm>
            <a:off x="4644008" y="4227934"/>
            <a:ext cx="439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즉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거래내역을 최소한만 저장</a:t>
            </a:r>
          </a:p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최소한의 인원만 접근 (본인, 직원, 관계자 등)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E3660F2-492B-40B2-95C5-124A225F203D}"/>
              </a:ext>
            </a:extLst>
          </p:cNvPr>
          <p:cNvSpPr/>
          <p:nvPr/>
        </p:nvSpPr>
        <p:spPr>
          <a:xfrm>
            <a:off x="2658123" y="3659235"/>
            <a:ext cx="424309" cy="66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3808D18-82C2-4F30-A6F0-758965095724}"/>
              </a:ext>
            </a:extLst>
          </p:cNvPr>
          <p:cNvSpPr/>
          <p:nvPr/>
        </p:nvSpPr>
        <p:spPr>
          <a:xfrm>
            <a:off x="3595118" y="3659235"/>
            <a:ext cx="424309" cy="66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2E6D04A-F86E-4A9F-86AE-317965DF73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3" t="1" r="1" b="-5487"/>
          <a:stretch/>
        </p:blipFill>
        <p:spPr>
          <a:xfrm>
            <a:off x="5696229" y="1760226"/>
            <a:ext cx="3447771" cy="3342748"/>
          </a:xfrm>
          <a:prstGeom prst="rect">
            <a:avLst/>
          </a:prstGeom>
        </p:spPr>
      </p:pic>
      <p:sp>
        <p:nvSpPr>
          <p:cNvPr id="47" name="텍스트 개체 틀 46">
            <a:extLst>
              <a:ext uri="{FF2B5EF4-FFF2-40B4-BE49-F238E27FC236}">
                <a16:creationId xmlns:a16="http://schemas.microsoft.com/office/drawing/2014/main" id="{FD5E87A5-1C46-4A2E-B76E-A81A1D295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블록체인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4032A1-7A4C-414A-842C-2BB0FB006722}"/>
              </a:ext>
            </a:extLst>
          </p:cNvPr>
          <p:cNvSpPr/>
          <p:nvPr/>
        </p:nvSpPr>
        <p:spPr>
          <a:xfrm>
            <a:off x="1187624" y="127096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비밀은 적은 사람이 알아야 안전하다는 기존의 사고를 깬 블록체인 기술</a:t>
            </a:r>
            <a:r>
              <a:rPr lang="en-US" altLang="ko-KR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AF74CD-90EB-4D41-B8D1-AAA4959B3E96}"/>
              </a:ext>
            </a:extLst>
          </p:cNvPr>
          <p:cNvSpPr/>
          <p:nvPr/>
        </p:nvSpPr>
        <p:spPr>
          <a:xfrm>
            <a:off x="971600" y="2283718"/>
            <a:ext cx="4860032" cy="170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새로운 거래기록 저장(10분간격)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-&gt; 기존의 거래기록과 비교해서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올바른 거래인지 확인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유효성 확인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-&gt;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모든 거래기록이 있는 블록체인에 연결</a:t>
            </a:r>
          </a:p>
        </p:txBody>
      </p:sp>
    </p:spTree>
    <p:extLst>
      <p:ext uri="{BB962C8B-B14F-4D97-AF65-F5344CB8AC3E}">
        <p14:creationId xmlns:p14="http://schemas.microsoft.com/office/powerpoint/2010/main" val="298827934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662</Words>
  <Application>Microsoft Office PowerPoint</Application>
  <PresentationFormat>화면 슬라이드 쇼(16:9)</PresentationFormat>
  <Paragraphs>124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210 국민체조 L</vt:lpstr>
      <vt:lpstr>Arial</vt:lpstr>
      <vt:lpstr>Symbol</vt:lpstr>
      <vt:lpstr>Arial Unicode MS</vt:lpstr>
      <vt:lpstr>맑은 고딕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임세진</cp:lastModifiedBy>
  <cp:revision>95</cp:revision>
  <dcterms:created xsi:type="dcterms:W3CDTF">2016-12-05T23:26:54Z</dcterms:created>
  <dcterms:modified xsi:type="dcterms:W3CDTF">2018-12-21T07:42:58Z</dcterms:modified>
</cp:coreProperties>
</file>