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1" r:id="rId4"/>
    <p:sldId id="262" r:id="rId5"/>
    <p:sldId id="263" r:id="rId6"/>
    <p:sldId id="260" r:id="rId7"/>
    <p:sldId id="259" r:id="rId8"/>
    <p:sldId id="266" r:id="rId9"/>
    <p:sldId id="267" r:id="rId10"/>
    <p:sldId id="268" r:id="rId11"/>
    <p:sldId id="264" r:id="rId12"/>
    <p:sldId id="26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906" autoAdjust="0"/>
  </p:normalViewPr>
  <p:slideViewPr>
    <p:cSldViewPr snapToGrid="0" showGuides="1">
      <p:cViewPr varScale="1">
        <p:scale>
          <a:sx n="99" d="100"/>
          <a:sy n="99" d="100"/>
        </p:scale>
        <p:origin x="103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68F97-FD63-4571-ACD4-72239BFCAC11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CF168-7777-422F-8033-4CD60C664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632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도커와</a:t>
            </a:r>
            <a:r>
              <a:rPr lang="ko-KR" altLang="en-US" dirty="0"/>
              <a:t> 관련된 프로젝트는 </a:t>
            </a:r>
            <a:r>
              <a:rPr lang="ko-KR" altLang="en-US" dirty="0" err="1"/>
              <a:t>컴포즈</a:t>
            </a:r>
            <a:r>
              <a:rPr lang="en-US" altLang="ko-KR" dirty="0"/>
              <a:t>,</a:t>
            </a:r>
            <a:r>
              <a:rPr lang="ko-KR" altLang="en-US" dirty="0"/>
              <a:t> 레지스트리</a:t>
            </a:r>
            <a:r>
              <a:rPr lang="en-US" altLang="ko-KR" dirty="0"/>
              <a:t>, </a:t>
            </a:r>
            <a:r>
              <a:rPr lang="ko-KR" altLang="en-US" dirty="0"/>
              <a:t>머신</a:t>
            </a:r>
            <a:r>
              <a:rPr lang="en-US" altLang="ko-KR" dirty="0"/>
              <a:t> </a:t>
            </a:r>
            <a:r>
              <a:rPr lang="ko-KR" altLang="en-US" dirty="0"/>
              <a:t>등 여러가지가 있지만</a:t>
            </a:r>
            <a:r>
              <a:rPr lang="en-US" altLang="ko-KR" dirty="0"/>
              <a:t>, </a:t>
            </a:r>
            <a:r>
              <a:rPr lang="ko-KR" altLang="en-US" dirty="0"/>
              <a:t>보통 </a:t>
            </a:r>
            <a:r>
              <a:rPr lang="ko-KR" altLang="en-US" dirty="0" err="1"/>
              <a:t>도커</a:t>
            </a:r>
            <a:r>
              <a:rPr lang="ko-KR" altLang="en-US" dirty="0"/>
              <a:t> 엔진이라는 의미로 더 많이 쓰인다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도커</a:t>
            </a:r>
            <a:r>
              <a:rPr lang="ko-KR" altLang="en-US" dirty="0"/>
              <a:t> 엔진은 컨테이너를 생성하고 관리하는 주체로서 이 자체로도 컨테이너를 제어하고 다양한 기능을 제공하는 </a:t>
            </a:r>
            <a:r>
              <a:rPr lang="ko-KR" altLang="en-US" dirty="0" err="1"/>
              <a:t>도커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CF168-7777-422F-8033-4CD60C664FD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0560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레퍼런스 하이퍼링크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CF168-7777-422F-8033-4CD60C664FD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09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CF168-7777-422F-8033-4CD60C664FD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961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왼 </a:t>
            </a:r>
            <a:r>
              <a:rPr lang="en-US" altLang="ko-KR" dirty="0"/>
              <a:t>(</a:t>
            </a:r>
            <a:r>
              <a:rPr lang="ko-KR" altLang="en-US" dirty="0"/>
              <a:t>구 </a:t>
            </a:r>
            <a:r>
              <a:rPr lang="en-US" altLang="ko-KR" dirty="0"/>
              <a:t>: Supervisor) / </a:t>
            </a:r>
            <a:r>
              <a:rPr lang="ko-KR" altLang="en-US" dirty="0"/>
              <a:t>오 </a:t>
            </a:r>
            <a:r>
              <a:rPr lang="en-US" altLang="ko-KR" dirty="0"/>
              <a:t>(</a:t>
            </a:r>
            <a:r>
              <a:rPr lang="ko-KR" altLang="en-US" dirty="0"/>
              <a:t>가상머신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CF168-7777-422F-8033-4CD60C664FD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58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완전 가상화 </a:t>
            </a:r>
            <a:r>
              <a:rPr lang="en-US" altLang="ko-KR" dirty="0"/>
              <a:t>-&gt; </a:t>
            </a:r>
            <a:r>
              <a:rPr lang="ko-KR" altLang="en-US" dirty="0"/>
              <a:t>전가상화</a:t>
            </a:r>
            <a:r>
              <a:rPr lang="en-US" altLang="ko-KR" dirty="0"/>
              <a:t>, </a:t>
            </a:r>
            <a:r>
              <a:rPr lang="en-US" altLang="ko-KR" dirty="0" err="1"/>
              <a:t>Hypervisio</a:t>
            </a:r>
            <a:r>
              <a:rPr lang="ko-KR" altLang="en-US" dirty="0"/>
              <a:t>의 역할 </a:t>
            </a:r>
            <a:r>
              <a:rPr lang="en-US" altLang="ko-KR" dirty="0"/>
              <a:t>-&gt; </a:t>
            </a:r>
            <a:r>
              <a:rPr lang="ko-KR" altLang="en-US" dirty="0"/>
              <a:t>번역 및 자원 할당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CF168-7777-422F-8033-4CD60C664FD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747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반가상화 </a:t>
            </a:r>
            <a:r>
              <a:rPr lang="en-US" altLang="ko-KR" dirty="0"/>
              <a:t>-&gt; OS</a:t>
            </a:r>
            <a:r>
              <a:rPr lang="ko-KR" altLang="en-US" dirty="0"/>
              <a:t> </a:t>
            </a:r>
            <a:r>
              <a:rPr lang="ko-KR" altLang="en-US" dirty="0" err="1"/>
              <a:t>커널수정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도커는</a:t>
            </a:r>
            <a:r>
              <a:rPr lang="ko-KR" altLang="en-US" dirty="0"/>
              <a:t> 반가상화보다 더 경량화 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CF168-7777-422F-8033-4CD60C664FD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151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기존의 가상화 기술</a:t>
            </a:r>
            <a:r>
              <a:rPr lang="en-US" altLang="ko-KR" dirty="0"/>
              <a:t>(</a:t>
            </a:r>
            <a:r>
              <a:rPr lang="ko-KR" altLang="en-US" dirty="0"/>
              <a:t>왼쪽</a:t>
            </a:r>
            <a:r>
              <a:rPr lang="en-US" altLang="ko-KR" dirty="0"/>
              <a:t>) </a:t>
            </a:r>
            <a:r>
              <a:rPr lang="ko-KR" altLang="en-US" dirty="0" err="1"/>
              <a:t>하이퍼바이저를</a:t>
            </a:r>
            <a:r>
              <a:rPr lang="ko-KR" altLang="en-US" dirty="0"/>
              <a:t> 이용해 여러 개의 운영체제를 하나의 호스트에서 생성해 사용하는 방식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CF168-7777-422F-8033-4CD60C664FD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294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기존의 가상화 기술</a:t>
            </a:r>
            <a:r>
              <a:rPr lang="en-US" altLang="ko-KR" dirty="0"/>
              <a:t>(</a:t>
            </a:r>
            <a:r>
              <a:rPr lang="ko-KR" altLang="en-US" dirty="0"/>
              <a:t>왼쪽</a:t>
            </a:r>
            <a:r>
              <a:rPr lang="en-US" altLang="ko-KR" dirty="0"/>
              <a:t>) </a:t>
            </a:r>
            <a:r>
              <a:rPr lang="ko-KR" altLang="en-US" dirty="0" err="1"/>
              <a:t>하이퍼바이저를</a:t>
            </a:r>
            <a:r>
              <a:rPr lang="ko-KR" altLang="en-US" dirty="0"/>
              <a:t> 이용해 여러 개의 운영체제를 하나의 호스트에서 생성해 사용하는 방식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CF168-7777-422F-8033-4CD60C664FD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383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다음과 같은 </a:t>
            </a:r>
            <a:r>
              <a:rPr lang="ko-KR" altLang="en-US" dirty="0" err="1"/>
              <a:t>멀웨어</a:t>
            </a:r>
            <a:r>
              <a:rPr lang="ko-KR" altLang="en-US" dirty="0"/>
              <a:t> </a:t>
            </a:r>
            <a:r>
              <a:rPr lang="ko-KR" altLang="en-US" dirty="0" err="1"/>
              <a:t>분석툴들을</a:t>
            </a:r>
            <a:r>
              <a:rPr lang="ko-KR" altLang="en-US" dirty="0"/>
              <a:t> </a:t>
            </a:r>
            <a:r>
              <a:rPr lang="ko-KR" altLang="en-US" dirty="0" err="1"/>
              <a:t>도커를</a:t>
            </a:r>
            <a:r>
              <a:rPr lang="ko-KR" altLang="en-US" dirty="0"/>
              <a:t> 통해서 간편하게 테스트 할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CF168-7777-422F-8033-4CD60C664FD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874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도커</a:t>
            </a:r>
            <a:r>
              <a:rPr lang="ko-KR" altLang="en-US" dirty="0"/>
              <a:t> </a:t>
            </a:r>
            <a:r>
              <a:rPr lang="ko-KR" altLang="en-US" dirty="0" err="1"/>
              <a:t>시큐리티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CF168-7777-422F-8033-4CD60C664FD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091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회사들의 </a:t>
            </a:r>
            <a:r>
              <a:rPr lang="ko-KR" altLang="en-US" dirty="0" err="1"/>
              <a:t>도커관련</a:t>
            </a:r>
            <a:r>
              <a:rPr lang="ko-KR" altLang="en-US" dirty="0"/>
              <a:t> 보안 보고서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0CF168-7777-422F-8033-4CD60C664FD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861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FE4251F-C7CB-417C-A3A0-EF84E2F2D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191C6198-EAB0-48E0-882A-7991025E5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FBB57B3-E47E-4083-904D-13F6FAC80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444E-E42E-4808-82AB-9BEFB76EB5BD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6883002-06AE-427D-977E-F5654D166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0E61163-81D8-400F-AD2F-5F2DD8F5A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EEB7-70CB-473D-B9AB-B8AB05CC3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00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AE2C6D4-6B3B-4CD3-AEA9-B864AD9A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0A216FD5-0A7E-4FD9-ABFB-AF915F2B7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4463405-2D6A-4BFB-8330-E1DF21215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444E-E42E-4808-82AB-9BEFB76EB5BD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0E8D44A-57FA-4C18-A7B2-701FCAEFF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540CBA8-CC69-43BC-A916-5C55883F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EEB7-70CB-473D-B9AB-B8AB05CC3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59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E1F1F84B-3FA2-4BCC-8B40-69D8A74010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8F0405F-70EF-4BAF-9070-CED10C51D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4374696-CAEF-496C-8F9D-48B60DE47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444E-E42E-4808-82AB-9BEFB76EB5BD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24FB50D-465E-446A-8A94-6CBCB4B4F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53BDAAC-4505-476F-854C-0CA6C104A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EEB7-70CB-473D-B9AB-B8AB05CC3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514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918B47A-B3CE-42B5-88DE-A1AFB1CC6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4D0D180-1488-4A67-909E-21FDB8254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4139516-6EA8-4C7D-9752-C909B79C6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444E-E42E-4808-82AB-9BEFB76EB5BD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0C87681-DAE5-43FF-8450-757269155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02F97FC-97CF-4104-B248-A5B119ECC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EEB7-70CB-473D-B9AB-B8AB05CC3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31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B7A1BF8-7D11-40DE-9194-2D7793FA5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5E0D2FF-BA11-444C-8B7A-07FA75C7C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2CE1747-C004-4B1A-B6DD-C91FA1DA6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444E-E42E-4808-82AB-9BEFB76EB5BD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CF5EAC8-F725-4496-B601-CB683C619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F9757FE-AFAB-4FA4-8F0B-09DBD3C55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EEB7-70CB-473D-B9AB-B8AB05CC3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792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143C31A-5D3C-40FB-864C-72FEE44D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8265885-F12B-457C-BE7F-C31F429476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6A09201D-53EA-4FE7-A6A4-3C187AEB0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2E17BDBC-43C2-4471-AE40-91F147CC2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444E-E42E-4808-82AB-9BEFB76EB5BD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B0EF2A5-925C-457E-A4F4-3E396BD55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5C3B50E-7D89-4470-B8C9-38E070973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EEB7-70CB-473D-B9AB-B8AB05CC3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389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F94D89B-54BC-4718-8F2C-EC97DAB2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E9DC747-5A7C-467A-91F3-7030E576A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6118FB86-845A-46D6-BC78-D0E30883E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922F4D59-667F-40C1-A4B0-0E0A77DAD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960EACFF-E04F-4BB7-A1F6-38DA959ECC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464F823B-252F-42D7-B988-78330B303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444E-E42E-4808-82AB-9BEFB76EB5BD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285839AF-DC2C-4F5C-B676-811A2ECDC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E00175A3-71B3-4798-828D-C048F5166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EEB7-70CB-473D-B9AB-B8AB05CC3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334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C9FDC0-6BDA-4C11-BB51-D328288DF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6298C68A-1FC5-4BB8-A9F3-1ECE0EFB3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444E-E42E-4808-82AB-9BEFB76EB5BD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646762A-1D75-4175-A7ED-05870CD6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8BCD4763-CF0A-4440-BA38-EB5B2A444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EEB7-70CB-473D-B9AB-B8AB05CC3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725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B35BA8C4-ED3F-4A57-A9C7-B276F08AD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444E-E42E-4808-82AB-9BEFB76EB5BD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AE41EEDA-B776-4E45-A539-F3DFF7BB4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0EA17DC9-C068-40C8-9736-5AD080478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EEB7-70CB-473D-B9AB-B8AB05CC3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5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D1FEF4E-075E-4321-91A8-52838C3D6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AE678D5-A39C-416C-8A56-8ADB0F5AA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DD31BDF1-A83E-469C-B6EB-4F8E04A92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E6A892D-2CA3-4ED4-AD15-508B28DB8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444E-E42E-4808-82AB-9BEFB76EB5BD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3A76EED-6255-4503-AE6A-2510F16B6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F4015DA-F238-4F3F-8902-83615FA7F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EEB7-70CB-473D-B9AB-B8AB05CC3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346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6C4E71-B68B-4C73-A4A9-C9D13292E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778D857C-DCCC-4D1C-9029-1D42C60BE8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E958DCEA-F6DD-4687-B4A4-521806FB8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3298D80-A8E1-40C5-BDBB-539290ECE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444E-E42E-4808-82AB-9BEFB76EB5BD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BD847C2-1A35-49A4-B281-C21B52B42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61F3BCD-04B6-4783-BBC9-3D5FFEBE6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EEB7-70CB-473D-B9AB-B8AB05CC3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058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6AA43601-1EFC-48C3-A26C-2BCAFEBF1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4598B56-BEB9-4016-B033-95DA3CC05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53A1D18-8018-49EF-9583-41BA064A5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5444E-E42E-4808-82AB-9BEFB76EB5BD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68C9C79-7FFB-44A1-996B-01E21D01DB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E640C9D-5107-4B12-AE49-BFFC714980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CEEB7-70CB-473D-B9AB-B8AB05CC32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564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hyperlink" Target="https://blog.docker.com/2016/08/software-security-docker-containers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blog.rootshell.be/2016/02/22/incident-handling-docker-to-the-rescue/" TargetMode="External"/><Relationship Id="rId5" Type="http://schemas.openxmlformats.org/officeDocument/2006/relationships/hyperlink" Target="https://blog.naver.com/alice_k106/220218878967" TargetMode="External"/><Relationship Id="rId4" Type="http://schemas.openxmlformats.org/officeDocument/2006/relationships/hyperlink" Target="https://m.blog.naver.com/alice_k106/220305947500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microsoft.com/office/2007/relationships/hdphoto" Target="../media/hdphoto1.wdp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ckerì ëí ì´ë¯¸ì§ ê²ìê²°ê³¼">
            <a:extLst>
              <a:ext uri="{FF2B5EF4-FFF2-40B4-BE49-F238E27FC236}">
                <a16:creationId xmlns:a16="http://schemas.microsoft.com/office/drawing/2014/main" xmlns="" id="{C8DE2C1B-5396-4334-BA31-35491D20C5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" r="1523"/>
          <a:stretch/>
        </p:blipFill>
        <p:spPr bwMode="auto">
          <a:xfrm>
            <a:off x="20" y="10"/>
            <a:ext cx="753463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98663357-1843-42BB-BC09-EACA8E00E5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2305E9B-EDF8-4682-A8FE-7A2661644C9D}"/>
              </a:ext>
            </a:extLst>
          </p:cNvPr>
          <p:cNvSpPr txBox="1"/>
          <p:nvPr/>
        </p:nvSpPr>
        <p:spPr>
          <a:xfrm>
            <a:off x="8153400" y="640081"/>
            <a:ext cx="3823010" cy="5255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44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4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18-4Q</a:t>
            </a: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4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Crypto Lab</a:t>
            </a: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4400" b="1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도커</a:t>
            </a:r>
            <a:r>
              <a:rPr lang="ko-KR" altLang="en-US" sz="44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컨테이너</a:t>
            </a:r>
            <a:endParaRPr lang="en-US" altLang="ko-KR" sz="44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44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44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36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1492073</a:t>
            </a: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36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임지훈</a:t>
            </a:r>
            <a:endParaRPr lang="ko-KR" altLang="en-US" sz="44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92320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26EAC89-0F89-4BE0-B1CB-3CCB34E79A08}"/>
              </a:ext>
            </a:extLst>
          </p:cNvPr>
          <p:cNvSpPr txBox="1"/>
          <p:nvPr/>
        </p:nvSpPr>
        <p:spPr>
          <a:xfrm>
            <a:off x="1576879" y="573019"/>
            <a:ext cx="11377628" cy="772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latin typeface="Copperplate Gothic Bold" panose="020E0705020206020404" pitchFamily="34" charset="0"/>
              </a:rPr>
              <a:t>Security</a:t>
            </a:r>
            <a:endParaRPr lang="ko-KR" altLang="en-US" sz="4000" dirty="0">
              <a:latin typeface="Copperplate Gothic Bold" panose="020E0705020206020404" pitchFamily="34" charset="0"/>
            </a:endParaRPr>
          </a:p>
        </p:txBody>
      </p:sp>
      <p:pic>
        <p:nvPicPr>
          <p:cNvPr id="2050" name="Picture 2" descr="dockerì ëí ì´ë¯¸ì§ ê²ìê²°ê³¼">
            <a:extLst>
              <a:ext uri="{FF2B5EF4-FFF2-40B4-BE49-F238E27FC236}">
                <a16:creationId xmlns:a16="http://schemas.microsoft.com/office/drawing/2014/main" xmlns="" id="{AA0E8DC5-006C-4636-AE6B-ED8DCBF94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34" y="121303"/>
            <a:ext cx="1446245" cy="1126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cc groupì ëí ì´ë¯¸ì§ ê²ìê²°ê³¼">
            <a:extLst>
              <a:ext uri="{FF2B5EF4-FFF2-40B4-BE49-F238E27FC236}">
                <a16:creationId xmlns:a16="http://schemas.microsoft.com/office/drawing/2014/main" xmlns="" id="{A14D7F2E-0A81-45F5-A25C-1A03A09185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" t="22371" r="3547" b="20492"/>
          <a:stretch/>
        </p:blipFill>
        <p:spPr bwMode="auto">
          <a:xfrm>
            <a:off x="1026246" y="4238908"/>
            <a:ext cx="2676292" cy="829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artner logoì ëí ì´ë¯¸ì§ ê²ìê²°ê³¼">
            <a:extLst>
              <a:ext uri="{FF2B5EF4-FFF2-40B4-BE49-F238E27FC236}">
                <a16:creationId xmlns:a16="http://schemas.microsoft.com/office/drawing/2014/main" xmlns="" id="{A87FD709-DB85-4807-97D0-36B2541DB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528" y="1629005"/>
            <a:ext cx="2364059" cy="548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B63A386-6747-4568-8297-374B7DABF3B6}"/>
              </a:ext>
            </a:extLst>
          </p:cNvPr>
          <p:cNvSpPr txBox="1"/>
          <p:nvPr/>
        </p:nvSpPr>
        <p:spPr>
          <a:xfrm>
            <a:off x="3840070" y="1368024"/>
            <a:ext cx="7690291" cy="961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Gartner analyst Joerg Fritsch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“How to Secure Docker Containers in Operation”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9018784-06F0-4869-A2DF-DF29B517ADFC}"/>
              </a:ext>
            </a:extLst>
          </p:cNvPr>
          <p:cNvSpPr txBox="1"/>
          <p:nvPr/>
        </p:nvSpPr>
        <p:spPr>
          <a:xfrm>
            <a:off x="1026246" y="2541445"/>
            <a:ext cx="10972466" cy="1423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컨테이너에 배포된 응용프로그램은</a:t>
            </a:r>
            <a:r>
              <a:rPr lang="en-US" altLang="ko-KR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20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bareOS</a:t>
            </a:r>
            <a:r>
              <a: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에 배포된 것보다 안전하다</a:t>
            </a:r>
            <a:r>
              <a:rPr lang="en-US" altLang="ko-KR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프로그램과 사용자가 컨테이너별로 분리되어 있기 때문에</a:t>
            </a:r>
            <a:r>
              <a:rPr lang="en-US" altLang="ko-KR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다른 컨테이너나 </a:t>
            </a:r>
            <a:r>
              <a:rPr lang="en-US" altLang="ko-KR" sz="20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hostOS</a:t>
            </a:r>
            <a:r>
              <a: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를 손상시킬 수 없다</a:t>
            </a:r>
            <a:r>
              <a:rPr lang="en-US" altLang="ko-KR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-&gt; </a:t>
            </a:r>
            <a:r>
              <a: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또 하나의 </a:t>
            </a:r>
            <a:r>
              <a:rPr lang="en-US" altLang="ko-KR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Defense Layer</a:t>
            </a:r>
            <a:r>
              <a: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를 쌓는 효과</a:t>
            </a:r>
            <a:endParaRPr lang="en-US" altLang="ko-KR" sz="20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43DCC74-592F-4D07-80A6-B55080C3AC46}"/>
              </a:ext>
            </a:extLst>
          </p:cNvPr>
          <p:cNvSpPr txBox="1"/>
          <p:nvPr/>
        </p:nvSpPr>
        <p:spPr>
          <a:xfrm>
            <a:off x="3836355" y="4152111"/>
            <a:ext cx="7690291" cy="961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Aaron </a:t>
            </a:r>
            <a:r>
              <a:rPr lang="en-US" altLang="ko-KR" sz="20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Grattafiori</a:t>
            </a:r>
            <a:r>
              <a:rPr lang="en-US" altLang="ko-KR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NCC Group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“Understanding and Hardening Linux Containers.”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F7D200F-DC91-42D9-A632-6727AFE90845}"/>
              </a:ext>
            </a:extLst>
          </p:cNvPr>
          <p:cNvSpPr txBox="1"/>
          <p:nvPr/>
        </p:nvSpPr>
        <p:spPr>
          <a:xfrm>
            <a:off x="1033682" y="5325531"/>
            <a:ext cx="10314544" cy="1423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보안 측면에서</a:t>
            </a:r>
            <a:r>
              <a:rPr lang="en-US" altLang="ko-KR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공격 대상을 줄이고 필요한 구성 요소</a:t>
            </a:r>
            <a:r>
              <a:rPr lang="en-US" altLang="ko-KR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인터페이스</a:t>
            </a:r>
            <a:r>
              <a:rPr lang="en-US" altLang="ko-KR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라이브러리 및 네트워크 연결로만 응용프로그램을 격리하는 방법을 </a:t>
            </a:r>
            <a:r>
              <a:rPr lang="ko-KR" altLang="en-US" sz="20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만듬</a:t>
            </a:r>
            <a:r>
              <a:rPr lang="en-US" altLang="ko-KR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 </a:t>
            </a:r>
            <a:r>
              <a: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요즘시기에</a:t>
            </a:r>
            <a:r>
              <a:rPr lang="en-US" altLang="ko-KR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리눅스 컨테이너와 같은 응용프로그램을 사용하지 않을 이유가 거의 없다</a:t>
            </a:r>
            <a:r>
              <a:rPr lang="en-US" altLang="ko-KR" sz="20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002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26EAC89-0F89-4BE0-B1CB-3CCB34E79A08}"/>
              </a:ext>
            </a:extLst>
          </p:cNvPr>
          <p:cNvSpPr txBox="1"/>
          <p:nvPr/>
        </p:nvSpPr>
        <p:spPr>
          <a:xfrm>
            <a:off x="1479728" y="552641"/>
            <a:ext cx="11377628" cy="704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3600" dirty="0">
                <a:latin typeface="Copperplate Gothic Bold" panose="020E0705020206020404" pitchFamily="34" charset="0"/>
              </a:rPr>
              <a:t>Reference</a:t>
            </a:r>
            <a:endParaRPr lang="ko-KR" altLang="en-US" sz="3600" dirty="0">
              <a:latin typeface="Copperplate Gothic Bold" panose="020E0705020206020404" pitchFamily="34" charset="0"/>
            </a:endParaRPr>
          </a:p>
        </p:txBody>
      </p:sp>
      <p:pic>
        <p:nvPicPr>
          <p:cNvPr id="2050" name="Picture 2" descr="dockerì ëí ì´ë¯¸ì§ ê²ìê²°ê³¼">
            <a:extLst>
              <a:ext uri="{FF2B5EF4-FFF2-40B4-BE49-F238E27FC236}">
                <a16:creationId xmlns:a16="http://schemas.microsoft.com/office/drawing/2014/main" xmlns="" id="{AA0E8DC5-006C-4636-AE6B-ED8DCBF94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34" y="121303"/>
            <a:ext cx="1446245" cy="1126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hlinkClick r:id="rId4"/>
            <a:extLst>
              <a:ext uri="{FF2B5EF4-FFF2-40B4-BE49-F238E27FC236}">
                <a16:creationId xmlns:a16="http://schemas.microsoft.com/office/drawing/2014/main" xmlns="" id="{00A01364-4FF7-4D0F-B18D-46D8751A5DDA}"/>
              </a:ext>
            </a:extLst>
          </p:cNvPr>
          <p:cNvSpPr txBox="1"/>
          <p:nvPr/>
        </p:nvSpPr>
        <p:spPr>
          <a:xfrm>
            <a:off x="1479728" y="1679585"/>
            <a:ext cx="6413312" cy="540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시작하세요 </a:t>
            </a:r>
            <a:r>
              <a:rPr lang="ko-KR" altLang="en-US" sz="22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도커</a:t>
            </a:r>
            <a:r>
              <a:rPr lang="ko-KR" altLang="en-US" sz="2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저자 </a:t>
            </a:r>
            <a:r>
              <a:rPr lang="ko-KR" altLang="en-US" sz="22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테크블로그</a:t>
            </a:r>
            <a:endParaRPr lang="en-US" altLang="ko-KR" sz="2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0" name="TextBox 9">
            <a:hlinkClick r:id="rId5"/>
            <a:extLst>
              <a:ext uri="{FF2B5EF4-FFF2-40B4-BE49-F238E27FC236}">
                <a16:creationId xmlns:a16="http://schemas.microsoft.com/office/drawing/2014/main" xmlns="" id="{0A48FE9C-F261-4A22-9BEA-2802D89599BD}"/>
              </a:ext>
            </a:extLst>
          </p:cNvPr>
          <p:cNvSpPr txBox="1"/>
          <p:nvPr/>
        </p:nvSpPr>
        <p:spPr>
          <a:xfrm>
            <a:off x="1479728" y="2372820"/>
            <a:ext cx="6413312" cy="540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전가상화 반가상화</a:t>
            </a:r>
            <a:endParaRPr lang="en-US" altLang="ko-KR" sz="2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1" name="TextBox 10">
            <a:hlinkClick r:id="rId6"/>
            <a:extLst>
              <a:ext uri="{FF2B5EF4-FFF2-40B4-BE49-F238E27FC236}">
                <a16:creationId xmlns:a16="http://schemas.microsoft.com/office/drawing/2014/main" xmlns="" id="{4DC8FA5C-6545-4534-B3A1-244F6182857A}"/>
              </a:ext>
            </a:extLst>
          </p:cNvPr>
          <p:cNvSpPr txBox="1"/>
          <p:nvPr/>
        </p:nvSpPr>
        <p:spPr>
          <a:xfrm>
            <a:off x="1479728" y="3066055"/>
            <a:ext cx="6413312" cy="540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Incident</a:t>
            </a:r>
            <a:r>
              <a:rPr lang="ko-KR" altLang="en-US" sz="2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en-US" altLang="ko-KR" sz="2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Handling with Docker Containers</a:t>
            </a:r>
          </a:p>
        </p:txBody>
      </p:sp>
      <p:sp>
        <p:nvSpPr>
          <p:cNvPr id="12" name="TextBox 11">
            <a:hlinkClick r:id="rId7"/>
            <a:extLst>
              <a:ext uri="{FF2B5EF4-FFF2-40B4-BE49-F238E27FC236}">
                <a16:creationId xmlns:a16="http://schemas.microsoft.com/office/drawing/2014/main" xmlns="" id="{24C0E68F-A76B-4A35-8594-379B75018CDD}"/>
              </a:ext>
            </a:extLst>
          </p:cNvPr>
          <p:cNvSpPr txBox="1"/>
          <p:nvPr/>
        </p:nvSpPr>
        <p:spPr>
          <a:xfrm>
            <a:off x="1479727" y="3759290"/>
            <a:ext cx="7731179" cy="540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Your Software Is Safer In  Docker Containers</a:t>
            </a:r>
          </a:p>
        </p:txBody>
      </p:sp>
    </p:spTree>
    <p:extLst>
      <p:ext uri="{BB962C8B-B14F-4D97-AF65-F5344CB8AC3E}">
        <p14:creationId xmlns:p14="http://schemas.microsoft.com/office/powerpoint/2010/main" val="2763579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4D834D36-D981-4EDD-B062-077BAB9C71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2191314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xmlns="" id="{6CFD523C-CC0D-41EB-B7F7-C615B5715F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1" name="Freeform 68">
            <a:extLst>
              <a:ext uri="{FF2B5EF4-FFF2-40B4-BE49-F238E27FC236}">
                <a16:creationId xmlns:a16="http://schemas.microsoft.com/office/drawing/2014/main" xmlns="" id="{251BB4E6-C169-431D-9D53-2BBEBFFD15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479782" y="2"/>
            <a:ext cx="3614335" cy="2178813"/>
          </a:xfrm>
          <a:custGeom>
            <a:avLst/>
            <a:gdLst>
              <a:gd name="connsiteX0" fmla="*/ 38628 w 3614335"/>
              <a:gd name="connsiteY0" fmla="*/ 0 h 2178813"/>
              <a:gd name="connsiteX1" fmla="*/ 3575707 w 3614335"/>
              <a:gd name="connsiteY1" fmla="*/ 0 h 2178813"/>
              <a:gd name="connsiteX2" fmla="*/ 3577619 w 3614335"/>
              <a:gd name="connsiteY2" fmla="*/ 7439 h 2178813"/>
              <a:gd name="connsiteX3" fmla="*/ 3614335 w 3614335"/>
              <a:gd name="connsiteY3" fmla="*/ 371646 h 2178813"/>
              <a:gd name="connsiteX4" fmla="*/ 1807167 w 3614335"/>
              <a:gd name="connsiteY4" fmla="*/ 2178813 h 2178813"/>
              <a:gd name="connsiteX5" fmla="*/ 0 w 3614335"/>
              <a:gd name="connsiteY5" fmla="*/ 371646 h 2178813"/>
              <a:gd name="connsiteX6" fmla="*/ 36715 w 3614335"/>
              <a:gd name="connsiteY6" fmla="*/ 7439 h 2178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14335" h="2178813">
                <a:moveTo>
                  <a:pt x="38628" y="0"/>
                </a:moveTo>
                <a:lnTo>
                  <a:pt x="3575707" y="0"/>
                </a:lnTo>
                <a:lnTo>
                  <a:pt x="3577619" y="7439"/>
                </a:lnTo>
                <a:cubicBezTo>
                  <a:pt x="3601692" y="125081"/>
                  <a:pt x="3614335" y="246887"/>
                  <a:pt x="3614335" y="371646"/>
                </a:cubicBezTo>
                <a:cubicBezTo>
                  <a:pt x="3614335" y="1369717"/>
                  <a:pt x="2805239" y="2178813"/>
                  <a:pt x="1807167" y="2178813"/>
                </a:cubicBezTo>
                <a:cubicBezTo>
                  <a:pt x="809097" y="2178813"/>
                  <a:pt x="0" y="1369717"/>
                  <a:pt x="0" y="371646"/>
                </a:cubicBezTo>
                <a:cubicBezTo>
                  <a:pt x="0" y="246887"/>
                  <a:pt x="12642" y="125081"/>
                  <a:pt x="36715" y="7439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docker composeì ëí ì´ë¯¸ì§ ê²ìê²°ê³¼">
            <a:extLst>
              <a:ext uri="{FF2B5EF4-FFF2-40B4-BE49-F238E27FC236}">
                <a16:creationId xmlns:a16="http://schemas.microsoft.com/office/drawing/2014/main" xmlns="" id="{5A9A774D-DB7A-4469-BC59-C213A64FE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271" y="111508"/>
            <a:ext cx="3093713" cy="1778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Freeform 72">
            <a:extLst>
              <a:ext uri="{FF2B5EF4-FFF2-40B4-BE49-F238E27FC236}">
                <a16:creationId xmlns:a16="http://schemas.microsoft.com/office/drawing/2014/main" xmlns="" id="{5AFEC34A-0251-411C-A0C7-E1FB917E90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2433009"/>
            <a:ext cx="3762321" cy="4434467"/>
          </a:xfrm>
          <a:custGeom>
            <a:avLst/>
            <a:gdLst>
              <a:gd name="connsiteX0" fmla="*/ 871484 w 3762321"/>
              <a:gd name="connsiteY0" fmla="*/ 0 h 4434467"/>
              <a:gd name="connsiteX1" fmla="*/ 3762321 w 3762321"/>
              <a:gd name="connsiteY1" fmla="*/ 2890836 h 4434467"/>
              <a:gd name="connsiteX2" fmla="*/ 3413413 w 3762321"/>
              <a:gd name="connsiteY2" fmla="*/ 4268781 h 4434467"/>
              <a:gd name="connsiteX3" fmla="*/ 3312756 w 3762321"/>
              <a:gd name="connsiteY3" fmla="*/ 4434467 h 4434467"/>
              <a:gd name="connsiteX4" fmla="*/ 0 w 3762321"/>
              <a:gd name="connsiteY4" fmla="*/ 4434467 h 4434467"/>
              <a:gd name="connsiteX5" fmla="*/ 0 w 3762321"/>
              <a:gd name="connsiteY5" fmla="*/ 134299 h 4434467"/>
              <a:gd name="connsiteX6" fmla="*/ 11838 w 3762321"/>
              <a:gd name="connsiteY6" fmla="*/ 129967 h 4434467"/>
              <a:gd name="connsiteX7" fmla="*/ 871484 w 3762321"/>
              <a:gd name="connsiteY7" fmla="*/ 0 h 4434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62321" h="4434467">
                <a:moveTo>
                  <a:pt x="871484" y="0"/>
                </a:moveTo>
                <a:cubicBezTo>
                  <a:pt x="2468049" y="0"/>
                  <a:pt x="3762321" y="1294271"/>
                  <a:pt x="3762321" y="2890836"/>
                </a:cubicBezTo>
                <a:cubicBezTo>
                  <a:pt x="3762321" y="3389763"/>
                  <a:pt x="3635928" y="3859169"/>
                  <a:pt x="3413413" y="4268781"/>
                </a:cubicBezTo>
                <a:lnTo>
                  <a:pt x="3312756" y="4434467"/>
                </a:lnTo>
                <a:lnTo>
                  <a:pt x="0" y="4434467"/>
                </a:lnTo>
                <a:lnTo>
                  <a:pt x="0" y="134299"/>
                </a:lnTo>
                <a:lnTo>
                  <a:pt x="11838" y="129967"/>
                </a:lnTo>
                <a:cubicBezTo>
                  <a:pt x="283400" y="45502"/>
                  <a:pt x="572129" y="0"/>
                  <a:pt x="871484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xmlns="" id="{89E9B1A9-F407-4A46-B721-26946A1A2C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221460" y="460823"/>
            <a:ext cx="3245896" cy="3245896"/>
          </a:xfrm>
          <a:prstGeom prst="ellipse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docker engineì ëí ì´ë¯¸ì§ ê²ìê²°ê³¼">
            <a:extLst>
              <a:ext uri="{FF2B5EF4-FFF2-40B4-BE49-F238E27FC236}">
                <a16:creationId xmlns:a16="http://schemas.microsoft.com/office/drawing/2014/main" xmlns="" id="{CB1FF166-1D03-4F30-A002-88F4FEEE6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876" y="1144897"/>
            <a:ext cx="2394456" cy="198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Freeform 64">
            <a:extLst>
              <a:ext uri="{FF2B5EF4-FFF2-40B4-BE49-F238E27FC236}">
                <a16:creationId xmlns:a16="http://schemas.microsoft.com/office/drawing/2014/main" xmlns="" id="{B81747D3-9737-4919-8850-65DBC9048B9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098288" y="1"/>
            <a:ext cx="3093713" cy="3406036"/>
          </a:xfrm>
          <a:custGeom>
            <a:avLst/>
            <a:gdLst>
              <a:gd name="connsiteX0" fmla="*/ 404583 w 3093713"/>
              <a:gd name="connsiteY0" fmla="*/ 0 h 3406036"/>
              <a:gd name="connsiteX1" fmla="*/ 3093713 w 3093713"/>
              <a:gd name="connsiteY1" fmla="*/ 0 h 3406036"/>
              <a:gd name="connsiteX2" fmla="*/ 3093713 w 3093713"/>
              <a:gd name="connsiteY2" fmla="*/ 3187362 h 3406036"/>
              <a:gd name="connsiteX3" fmla="*/ 2990991 w 3093713"/>
              <a:gd name="connsiteY3" fmla="*/ 3236846 h 3406036"/>
              <a:gd name="connsiteX4" fmla="*/ 2152961 w 3093713"/>
              <a:gd name="connsiteY4" fmla="*/ 3406036 h 3406036"/>
              <a:gd name="connsiteX5" fmla="*/ 0 w 3093713"/>
              <a:gd name="connsiteY5" fmla="*/ 1253075 h 3406036"/>
              <a:gd name="connsiteX6" fmla="*/ 367692 w 3093713"/>
              <a:gd name="connsiteY6" fmla="*/ 49334 h 3406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93713" h="3406036">
                <a:moveTo>
                  <a:pt x="404583" y="0"/>
                </a:moveTo>
                <a:lnTo>
                  <a:pt x="3093713" y="0"/>
                </a:lnTo>
                <a:lnTo>
                  <a:pt x="3093713" y="3187362"/>
                </a:lnTo>
                <a:lnTo>
                  <a:pt x="2990991" y="3236846"/>
                </a:lnTo>
                <a:cubicBezTo>
                  <a:pt x="2733414" y="3345792"/>
                  <a:pt x="2450223" y="3406036"/>
                  <a:pt x="2152961" y="3406036"/>
                </a:cubicBezTo>
                <a:cubicBezTo>
                  <a:pt x="963913" y="3406036"/>
                  <a:pt x="0" y="2442123"/>
                  <a:pt x="0" y="1253075"/>
                </a:cubicBezTo>
                <a:cubicBezTo>
                  <a:pt x="0" y="807182"/>
                  <a:pt x="135550" y="392949"/>
                  <a:pt x="367692" y="49334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8" name="Picture 4" descr="docker registry iconì ëí ì´ë¯¸ì§ ê²ìê²°ê³¼">
            <a:extLst>
              <a:ext uri="{FF2B5EF4-FFF2-40B4-BE49-F238E27FC236}">
                <a16:creationId xmlns:a16="http://schemas.microsoft.com/office/drawing/2014/main" xmlns="" id="{0CD66CD6-A63E-4E1D-BF1D-7F92366CE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982" y="-87647"/>
            <a:ext cx="2812676" cy="3082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ê´ë ¨ ì´ë¯¸ì§">
            <a:extLst>
              <a:ext uri="{FF2B5EF4-FFF2-40B4-BE49-F238E27FC236}">
                <a16:creationId xmlns:a16="http://schemas.microsoft.com/office/drawing/2014/main" xmlns="" id="{DAADBDBD-0C31-4344-9907-D4178FE05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0347" y="2626205"/>
            <a:ext cx="3745802" cy="448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8047300-12AE-4C7E-90E5-65FA5B652201}"/>
              </a:ext>
            </a:extLst>
          </p:cNvPr>
          <p:cNvSpPr txBox="1"/>
          <p:nvPr/>
        </p:nvSpPr>
        <p:spPr>
          <a:xfrm>
            <a:off x="6832314" y="4870069"/>
            <a:ext cx="6504545" cy="1112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6000" dirty="0">
                <a:latin typeface="Copperplate Gothic Bold" panose="020E0705020206020404" pitchFamily="34" charset="0"/>
              </a:rPr>
              <a:t>Thank You</a:t>
            </a:r>
            <a:endParaRPr lang="ko-KR" altLang="en-US" sz="6000" dirty="0"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870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26EAC89-0F89-4BE0-B1CB-3CCB34E79A08}"/>
              </a:ext>
            </a:extLst>
          </p:cNvPr>
          <p:cNvSpPr txBox="1"/>
          <p:nvPr/>
        </p:nvSpPr>
        <p:spPr>
          <a:xfrm>
            <a:off x="1479728" y="552641"/>
            <a:ext cx="8488217" cy="772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>
                <a:latin typeface="Copperplate Gothic Bold" panose="020E0705020206020404" pitchFamily="34" charset="0"/>
              </a:rPr>
              <a:t>About Docker</a:t>
            </a:r>
            <a:endParaRPr lang="ko-KR" altLang="en-US" sz="4000" dirty="0">
              <a:latin typeface="Copperplate Gothic Bold" panose="020E0705020206020404" pitchFamily="34" charset="0"/>
            </a:endParaRPr>
          </a:p>
        </p:txBody>
      </p:sp>
      <p:pic>
        <p:nvPicPr>
          <p:cNvPr id="2050" name="Picture 2" descr="dockerì ëí ì´ë¯¸ì§ ê²ìê²°ê³¼">
            <a:extLst>
              <a:ext uri="{FF2B5EF4-FFF2-40B4-BE49-F238E27FC236}">
                <a16:creationId xmlns:a16="http://schemas.microsoft.com/office/drawing/2014/main" xmlns="" id="{AA0E8DC5-006C-4636-AE6B-ED8DCBF94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34" y="121303"/>
            <a:ext cx="1446245" cy="1126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ocker composeì ëí ì´ë¯¸ì§ ê²ìê²°ê³¼">
            <a:extLst>
              <a:ext uri="{FF2B5EF4-FFF2-40B4-BE49-F238E27FC236}">
                <a16:creationId xmlns:a16="http://schemas.microsoft.com/office/drawing/2014/main" xmlns="" id="{5A9A774D-DB7A-4469-BC59-C213A64FE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11" y="1679585"/>
            <a:ext cx="431482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ocker registry iconì ëí ì´ë¯¸ì§ ê²ìê²°ê³¼">
            <a:extLst>
              <a:ext uri="{FF2B5EF4-FFF2-40B4-BE49-F238E27FC236}">
                <a16:creationId xmlns:a16="http://schemas.microsoft.com/office/drawing/2014/main" xmlns="" id="{0CD66CD6-A63E-4E1D-BF1D-7F92366CE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710" y="1139439"/>
            <a:ext cx="3545926" cy="3885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ê´ë ¨ ì´ë¯¸ì§">
            <a:extLst>
              <a:ext uri="{FF2B5EF4-FFF2-40B4-BE49-F238E27FC236}">
                <a16:creationId xmlns:a16="http://schemas.microsoft.com/office/drawing/2014/main" xmlns="" id="{DAADBDBD-0C31-4344-9907-D4178FE05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755" y="3343751"/>
            <a:ext cx="3161245" cy="3790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ocker engineì ëí ì´ë¯¸ì§ ê²ìê²°ê³¼">
            <a:extLst>
              <a:ext uri="{FF2B5EF4-FFF2-40B4-BE49-F238E27FC236}">
                <a16:creationId xmlns:a16="http://schemas.microsoft.com/office/drawing/2014/main" xmlns="" id="{CB1FF166-1D03-4F30-A002-88F4FEEE6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4635" y="3775587"/>
            <a:ext cx="3536754" cy="292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4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26EAC89-0F89-4BE0-B1CB-3CCB34E79A08}"/>
              </a:ext>
            </a:extLst>
          </p:cNvPr>
          <p:cNvSpPr txBox="1"/>
          <p:nvPr/>
        </p:nvSpPr>
        <p:spPr>
          <a:xfrm>
            <a:off x="1479728" y="552641"/>
            <a:ext cx="8488217" cy="772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latin typeface="Copperplate Gothic Bold" panose="020E0705020206020404" pitchFamily="34" charset="0"/>
              </a:rPr>
              <a:t> Introduction</a:t>
            </a:r>
            <a:endParaRPr lang="ko-KR" altLang="en-US" sz="4000" dirty="0">
              <a:latin typeface="Copperplate Gothic Bold" panose="020E0705020206020404" pitchFamily="34" charset="0"/>
            </a:endParaRPr>
          </a:p>
        </p:txBody>
      </p:sp>
      <p:pic>
        <p:nvPicPr>
          <p:cNvPr id="2050" name="Picture 2" descr="dockerì ëí ì´ë¯¸ì§ ê²ìê²°ê³¼">
            <a:extLst>
              <a:ext uri="{FF2B5EF4-FFF2-40B4-BE49-F238E27FC236}">
                <a16:creationId xmlns:a16="http://schemas.microsoft.com/office/drawing/2014/main" xmlns="" id="{AA0E8DC5-006C-4636-AE6B-ED8DCBF94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34" y="121303"/>
            <a:ext cx="1446245" cy="1126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oogle Shape;235;p35" descr="Native-Hypervisor.jpg">
            <a:extLst>
              <a:ext uri="{FF2B5EF4-FFF2-40B4-BE49-F238E27FC236}">
                <a16:creationId xmlns:a16="http://schemas.microsoft.com/office/drawing/2014/main" xmlns="" id="{2084D8E0-BF60-481B-9A44-1693ACAB579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2856" y="1963320"/>
            <a:ext cx="4827472" cy="3981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48;p37" descr="Hosted-Hypervisor.jpg">
            <a:extLst>
              <a:ext uri="{FF2B5EF4-FFF2-40B4-BE49-F238E27FC236}">
                <a16:creationId xmlns:a16="http://schemas.microsoft.com/office/drawing/2014/main" xmlns="" id="{D18D2007-4383-42E2-97AB-37C741DF1D8E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6626" y="1602359"/>
            <a:ext cx="5008376" cy="4703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1130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26EAC89-0F89-4BE0-B1CB-3CCB34E79A08}"/>
              </a:ext>
            </a:extLst>
          </p:cNvPr>
          <p:cNvSpPr txBox="1"/>
          <p:nvPr/>
        </p:nvSpPr>
        <p:spPr>
          <a:xfrm>
            <a:off x="1479728" y="552641"/>
            <a:ext cx="8488217" cy="772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latin typeface="Copperplate Gothic Bold" panose="020E0705020206020404" pitchFamily="34" charset="0"/>
              </a:rPr>
              <a:t>full virtualization</a:t>
            </a:r>
            <a:endParaRPr lang="ko-KR" altLang="en-US" sz="4000" dirty="0">
              <a:latin typeface="Copperplate Gothic Bold" panose="020E0705020206020404" pitchFamily="34" charset="0"/>
            </a:endParaRPr>
          </a:p>
        </p:txBody>
      </p:sp>
      <p:pic>
        <p:nvPicPr>
          <p:cNvPr id="2050" name="Picture 2" descr="dockerì ëí ì´ë¯¸ì§ ê²ìê²°ê³¼">
            <a:extLst>
              <a:ext uri="{FF2B5EF4-FFF2-40B4-BE49-F238E27FC236}">
                <a16:creationId xmlns:a16="http://schemas.microsoft.com/office/drawing/2014/main" xmlns="" id="{AA0E8DC5-006C-4636-AE6B-ED8DCBF94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34" y="121303"/>
            <a:ext cx="1446245" cy="1126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oogle Shape;256;p38">
            <a:extLst>
              <a:ext uri="{FF2B5EF4-FFF2-40B4-BE49-F238E27FC236}">
                <a16:creationId xmlns:a16="http://schemas.microsoft.com/office/drawing/2014/main" xmlns="" id="{02EA00BD-5997-4CB5-B36A-98308F9B020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1124" y="1514408"/>
            <a:ext cx="9160561" cy="49644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557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26EAC89-0F89-4BE0-B1CB-3CCB34E79A08}"/>
              </a:ext>
            </a:extLst>
          </p:cNvPr>
          <p:cNvSpPr txBox="1"/>
          <p:nvPr/>
        </p:nvSpPr>
        <p:spPr>
          <a:xfrm>
            <a:off x="1479728" y="552641"/>
            <a:ext cx="8488217" cy="772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>
                <a:latin typeface="Copperplate Gothic Bold" panose="020E0705020206020404" pitchFamily="34" charset="0"/>
              </a:rPr>
              <a:t>paravirtualization</a:t>
            </a:r>
            <a:endParaRPr lang="ko-KR" altLang="en-US" sz="4000" dirty="0">
              <a:latin typeface="Copperplate Gothic Bold" panose="020E0705020206020404" pitchFamily="34" charset="0"/>
            </a:endParaRPr>
          </a:p>
        </p:txBody>
      </p:sp>
      <p:pic>
        <p:nvPicPr>
          <p:cNvPr id="2050" name="Picture 2" descr="dockerì ëí ì´ë¯¸ì§ ê²ìê²°ê³¼">
            <a:extLst>
              <a:ext uri="{FF2B5EF4-FFF2-40B4-BE49-F238E27FC236}">
                <a16:creationId xmlns:a16="http://schemas.microsoft.com/office/drawing/2014/main" xmlns="" id="{AA0E8DC5-006C-4636-AE6B-ED8DCBF94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34" y="121303"/>
            <a:ext cx="1446245" cy="1126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oogle Shape;270;p40">
            <a:extLst>
              <a:ext uri="{FF2B5EF4-FFF2-40B4-BE49-F238E27FC236}">
                <a16:creationId xmlns:a16="http://schemas.microsoft.com/office/drawing/2014/main" xmlns="" id="{98EB55BF-7C4B-40BB-8F5D-8F516280CA4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7071" y="1745026"/>
            <a:ext cx="8913135" cy="45714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2993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26EAC89-0F89-4BE0-B1CB-3CCB34E79A08}"/>
              </a:ext>
            </a:extLst>
          </p:cNvPr>
          <p:cNvSpPr txBox="1"/>
          <p:nvPr/>
        </p:nvSpPr>
        <p:spPr>
          <a:xfrm>
            <a:off x="1479728" y="552641"/>
            <a:ext cx="11377628" cy="704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3600" dirty="0">
                <a:latin typeface="Copperplate Gothic Bold" panose="020E0705020206020404" pitchFamily="34" charset="0"/>
              </a:rPr>
              <a:t>Virtual machine &amp; Docker Container</a:t>
            </a:r>
            <a:endParaRPr lang="ko-KR" altLang="en-US" sz="3600" dirty="0">
              <a:latin typeface="Copperplate Gothic Bold" panose="020E0705020206020404" pitchFamily="34" charset="0"/>
            </a:endParaRPr>
          </a:p>
        </p:txBody>
      </p:sp>
      <p:pic>
        <p:nvPicPr>
          <p:cNvPr id="2050" name="Picture 2" descr="dockerì ëí ì´ë¯¸ì§ ê²ìê²°ê³¼">
            <a:extLst>
              <a:ext uri="{FF2B5EF4-FFF2-40B4-BE49-F238E27FC236}">
                <a16:creationId xmlns:a16="http://schemas.microsoft.com/office/drawing/2014/main" xmlns="" id="{AA0E8DC5-006C-4636-AE6B-ED8DCBF94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34" y="121303"/>
            <a:ext cx="1446245" cy="1126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55C6B700-774B-41D7-9C6D-B97DE1978D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7340"/>
          <a:stretch/>
        </p:blipFill>
        <p:spPr>
          <a:xfrm>
            <a:off x="1811195" y="1779367"/>
            <a:ext cx="3675206" cy="440332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1A97445C-75EA-4A01-8504-C1AC273ECD28}"/>
              </a:ext>
            </a:extLst>
          </p:cNvPr>
          <p:cNvSpPr/>
          <p:nvPr/>
        </p:nvSpPr>
        <p:spPr>
          <a:xfrm>
            <a:off x="1906859" y="1929160"/>
            <a:ext cx="1182029" cy="20406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2D14C8B-4875-46FC-8BDF-F2B74EED0860}"/>
              </a:ext>
            </a:extLst>
          </p:cNvPr>
          <p:cNvSpPr txBox="1"/>
          <p:nvPr/>
        </p:nvSpPr>
        <p:spPr>
          <a:xfrm>
            <a:off x="6096000" y="1779367"/>
            <a:ext cx="6413312" cy="1094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하이퍼바이저</a:t>
            </a:r>
            <a:endParaRPr lang="en-US" altLang="ko-KR" sz="2400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2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각종 시스템 자원을 가상화 독립된 공간을 생성</a:t>
            </a:r>
            <a:endParaRPr lang="en-US" altLang="ko-KR" sz="2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AA322B3-DB9F-4F30-81B2-B00F95D65CE4}"/>
              </a:ext>
            </a:extLst>
          </p:cNvPr>
          <p:cNvSpPr txBox="1"/>
          <p:nvPr/>
        </p:nvSpPr>
        <p:spPr>
          <a:xfrm>
            <a:off x="6103437" y="3158405"/>
            <a:ext cx="6413312" cy="2479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라이브러리</a:t>
            </a:r>
            <a:r>
              <a:rPr lang="en-US" altLang="ko-KR" sz="22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2200" b="1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커널등</a:t>
            </a:r>
            <a:r>
              <a:rPr lang="ko-KR" altLang="en-US" sz="22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을 전부 포함</a:t>
            </a:r>
            <a:endParaRPr lang="en-US" altLang="ko-KR" sz="2200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장점 </a:t>
            </a:r>
            <a:r>
              <a:rPr lang="en-US" altLang="ko-KR" sz="2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: </a:t>
            </a:r>
            <a:r>
              <a:rPr lang="ko-KR" altLang="en-US" sz="2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완벽한 운영체제 생성</a:t>
            </a:r>
            <a:endParaRPr lang="en-US" altLang="ko-KR" sz="2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단점 </a:t>
            </a:r>
            <a:r>
              <a:rPr lang="en-US" altLang="ko-KR" sz="2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: </a:t>
            </a:r>
            <a:r>
              <a:rPr lang="ko-KR" altLang="en-US" sz="2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일반 호스트에 비해 성능의 손실 발생</a:t>
            </a:r>
            <a:endParaRPr lang="en-US" altLang="ko-KR" sz="2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   배포하기 위한 이미지의 크기가 커짐</a:t>
            </a:r>
            <a:endParaRPr lang="en-US" altLang="ko-KR" sz="2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10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26EAC89-0F89-4BE0-B1CB-3CCB34E79A08}"/>
              </a:ext>
            </a:extLst>
          </p:cNvPr>
          <p:cNvSpPr txBox="1"/>
          <p:nvPr/>
        </p:nvSpPr>
        <p:spPr>
          <a:xfrm>
            <a:off x="1479728" y="552641"/>
            <a:ext cx="11377628" cy="704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3600">
                <a:latin typeface="Copperplate Gothic Bold" panose="020E0705020206020404" pitchFamily="34" charset="0"/>
              </a:rPr>
              <a:t>Virtual machine &amp; Docker Container</a:t>
            </a:r>
            <a:endParaRPr lang="ko-KR" altLang="en-US" sz="3600" dirty="0">
              <a:latin typeface="Copperplate Gothic Bold" panose="020E0705020206020404" pitchFamily="34" charset="0"/>
            </a:endParaRPr>
          </a:p>
        </p:txBody>
      </p:sp>
      <p:pic>
        <p:nvPicPr>
          <p:cNvPr id="2050" name="Picture 2" descr="dockerì ëí ì´ë¯¸ì§ ê²ìê²°ê³¼">
            <a:extLst>
              <a:ext uri="{FF2B5EF4-FFF2-40B4-BE49-F238E27FC236}">
                <a16:creationId xmlns:a16="http://schemas.microsoft.com/office/drawing/2014/main" xmlns="" id="{AA0E8DC5-006C-4636-AE6B-ED8DCBF94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34" y="121303"/>
            <a:ext cx="1446245" cy="1126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55C6B700-774B-41D7-9C6D-B97DE1978D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267"/>
          <a:stretch/>
        </p:blipFill>
        <p:spPr>
          <a:xfrm>
            <a:off x="1304700" y="1779367"/>
            <a:ext cx="4959224" cy="4403327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7B7506B4-2F92-4107-94C2-384A9109A7D6}"/>
              </a:ext>
            </a:extLst>
          </p:cNvPr>
          <p:cNvCxnSpPr/>
          <p:nvPr/>
        </p:nvCxnSpPr>
        <p:spPr>
          <a:xfrm>
            <a:off x="2219094" y="3657600"/>
            <a:ext cx="0" cy="657922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D1BAEFAF-E86D-4F00-837B-DC7E9FCFBC03}"/>
              </a:ext>
            </a:extLst>
          </p:cNvPr>
          <p:cNvCxnSpPr/>
          <p:nvPr/>
        </p:nvCxnSpPr>
        <p:spPr>
          <a:xfrm>
            <a:off x="3754248" y="3653886"/>
            <a:ext cx="0" cy="657922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5E23AFB-D14F-435C-B7EA-F6417181F5B3}"/>
              </a:ext>
            </a:extLst>
          </p:cNvPr>
          <p:cNvSpPr txBox="1"/>
          <p:nvPr/>
        </p:nvSpPr>
        <p:spPr>
          <a:xfrm>
            <a:off x="6430534" y="1779367"/>
            <a:ext cx="6413312" cy="1094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가상화된</a:t>
            </a:r>
            <a:r>
              <a:rPr lang="ko-KR" altLang="en-US" sz="24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공간 생성 방법</a:t>
            </a:r>
            <a:endParaRPr lang="en-US" altLang="ko-KR" sz="2400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chroot, namespace, </a:t>
            </a:r>
            <a:r>
              <a:rPr lang="en-US" altLang="ko-KR" sz="2200" dirty="0" err="1">
                <a:latin typeface="a옛날목욕탕L" panose="02020600000000000000" pitchFamily="18" charset="-127"/>
                <a:ea typeface="a옛날목욕탕L" panose="02020600000000000000" pitchFamily="18" charset="-127"/>
              </a:rPr>
              <a:t>cgroup</a:t>
            </a:r>
            <a:r>
              <a:rPr lang="en-US" altLang="ko-KR" sz="2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2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사용</a:t>
            </a:r>
            <a:endParaRPr lang="en-US" altLang="ko-KR" sz="2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ECAEEE9-BCEC-41EB-8079-4B9C66658170}"/>
              </a:ext>
            </a:extLst>
          </p:cNvPr>
          <p:cNvSpPr txBox="1"/>
          <p:nvPr/>
        </p:nvSpPr>
        <p:spPr>
          <a:xfrm>
            <a:off x="6437973" y="3147254"/>
            <a:ext cx="6413312" cy="2295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필요한 커널은 </a:t>
            </a:r>
            <a:r>
              <a:rPr lang="en-US" altLang="ko-KR" sz="22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Host OS</a:t>
            </a:r>
            <a:r>
              <a:rPr lang="ko-KR" altLang="en-US" sz="2200" b="1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와 공유</a:t>
            </a:r>
            <a:endParaRPr lang="en-US" altLang="ko-KR" sz="2200" b="1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애플리케이션을 구동하는 데 필요한 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Lib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및 실행 파일만 존재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장점 </a:t>
            </a:r>
            <a:r>
              <a:rPr lang="en-US" altLang="ko-KR" sz="2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: </a:t>
            </a:r>
            <a:r>
              <a:rPr lang="ko-KR" altLang="en-US" sz="2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이미지의 용량이 작음</a:t>
            </a:r>
            <a:r>
              <a:rPr lang="en-US" altLang="ko-KR" sz="2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2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배포시간이 빠름</a:t>
            </a:r>
            <a:endParaRPr lang="en-US" altLang="ko-KR" sz="2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   </a:t>
            </a:r>
            <a:r>
              <a:rPr lang="ko-KR" altLang="en-US" sz="2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성능 손실도 거의 없음</a:t>
            </a:r>
            <a:endParaRPr lang="en-US" altLang="ko-KR" sz="2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143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F6F5B7FA-7844-4C20-ABB9-F947EC91BF1D}"/>
              </a:ext>
            </a:extLst>
          </p:cNvPr>
          <p:cNvGrpSpPr/>
          <p:nvPr/>
        </p:nvGrpSpPr>
        <p:grpSpPr>
          <a:xfrm>
            <a:off x="1450470" y="2366382"/>
            <a:ext cx="9320318" cy="3646428"/>
            <a:chOff x="1450470" y="2121059"/>
            <a:chExt cx="9320318" cy="364642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5CA44055-E551-4C39-A7D1-57785A665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6743" y="2121059"/>
              <a:ext cx="9272427" cy="87630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xmlns="" id="{43213307-C1CE-4442-9C1D-E4E5EF897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50470" y="3282637"/>
              <a:ext cx="9299304" cy="145732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xmlns="" id="{61B8B374-50A7-4554-BD48-7AC59CEDE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79728" y="4872137"/>
              <a:ext cx="9291060" cy="895350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26EAC89-0F89-4BE0-B1CB-3CCB34E79A08}"/>
              </a:ext>
            </a:extLst>
          </p:cNvPr>
          <p:cNvSpPr txBox="1"/>
          <p:nvPr/>
        </p:nvSpPr>
        <p:spPr>
          <a:xfrm>
            <a:off x="1479728" y="552641"/>
            <a:ext cx="11377628" cy="772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latin typeface="Copperplate Gothic Bold" panose="020E0705020206020404" pitchFamily="34" charset="0"/>
              </a:rPr>
              <a:t>Security</a:t>
            </a:r>
            <a:endParaRPr lang="ko-KR" altLang="en-US" sz="4000" dirty="0">
              <a:latin typeface="Copperplate Gothic Bold" panose="020E0705020206020404" pitchFamily="34" charset="0"/>
            </a:endParaRPr>
          </a:p>
        </p:txBody>
      </p:sp>
      <p:pic>
        <p:nvPicPr>
          <p:cNvPr id="2050" name="Picture 2" descr="dockerì ëí ì´ë¯¸ì§ ê²ìê²°ê³¼">
            <a:extLst>
              <a:ext uri="{FF2B5EF4-FFF2-40B4-BE49-F238E27FC236}">
                <a16:creationId xmlns:a16="http://schemas.microsoft.com/office/drawing/2014/main" xmlns="" id="{AA0E8DC5-006C-4636-AE6B-ED8DCBF94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34" y="121303"/>
            <a:ext cx="1446245" cy="1126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958B622-3DA6-4A5A-955C-80068C216A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8913" y="1328147"/>
            <a:ext cx="9406622" cy="546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13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26EAC89-0F89-4BE0-B1CB-3CCB34E79A08}"/>
              </a:ext>
            </a:extLst>
          </p:cNvPr>
          <p:cNvSpPr txBox="1"/>
          <p:nvPr/>
        </p:nvSpPr>
        <p:spPr>
          <a:xfrm>
            <a:off x="1576879" y="573019"/>
            <a:ext cx="11377628" cy="772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dirty="0">
                <a:latin typeface="Copperplate Gothic Bold" panose="020E0705020206020404" pitchFamily="34" charset="0"/>
              </a:rPr>
              <a:t>Security</a:t>
            </a:r>
            <a:endParaRPr lang="ko-KR" altLang="en-US" sz="4000" dirty="0">
              <a:latin typeface="Copperplate Gothic Bold" panose="020E0705020206020404" pitchFamily="34" charset="0"/>
            </a:endParaRPr>
          </a:p>
        </p:txBody>
      </p:sp>
      <p:pic>
        <p:nvPicPr>
          <p:cNvPr id="2050" name="Picture 2" descr="dockerì ëí ì´ë¯¸ì§ ê²ìê²°ê³¼">
            <a:extLst>
              <a:ext uri="{FF2B5EF4-FFF2-40B4-BE49-F238E27FC236}">
                <a16:creationId xmlns:a16="http://schemas.microsoft.com/office/drawing/2014/main" xmlns="" id="{AA0E8DC5-006C-4636-AE6B-ED8DCBF94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34" y="121303"/>
            <a:ext cx="1446245" cy="1126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0F53D26D-28B1-4AA2-A5FF-6E736CF73809}"/>
              </a:ext>
            </a:extLst>
          </p:cNvPr>
          <p:cNvGrpSpPr/>
          <p:nvPr/>
        </p:nvGrpSpPr>
        <p:grpSpPr>
          <a:xfrm>
            <a:off x="1183584" y="2343340"/>
            <a:ext cx="10558650" cy="2110578"/>
            <a:chOff x="1183584" y="1852689"/>
            <a:chExt cx="10558650" cy="211057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E29B4002-9409-4D0D-83F3-4A03BA5CDF0E}"/>
                </a:ext>
              </a:extLst>
            </p:cNvPr>
            <p:cNvSpPr txBox="1"/>
            <p:nvPr/>
          </p:nvSpPr>
          <p:spPr>
            <a:xfrm>
              <a:off x="2962840" y="1852689"/>
              <a:ext cx="8779394" cy="2110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b="1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Nathan McCauley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2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Director of Security, Docker</a:t>
              </a:r>
            </a:p>
            <a:p>
              <a:pPr>
                <a:lnSpc>
                  <a:spcPct val="150000"/>
                </a:lnSpc>
              </a:pPr>
              <a:endParaRPr lang="en-US" altLang="ko-KR" sz="2200" dirty="0">
                <a:latin typeface="a옛날목욕탕L" panose="02020600000000000000" pitchFamily="18" charset="-127"/>
                <a:ea typeface="a옛날목욕탕L" panose="02020600000000000000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200" dirty="0">
                  <a:latin typeface="a옛날목욕탕L" panose="02020600000000000000" pitchFamily="18" charset="-127"/>
                  <a:ea typeface="a옛날목욕탕L" panose="02020600000000000000" pitchFamily="18" charset="-127"/>
                </a:rPr>
                <a:t>“The Docker security philosophy is Secure by Default.”</a:t>
              </a:r>
            </a:p>
          </p:txBody>
        </p:sp>
        <p:pic>
          <p:nvPicPr>
            <p:cNvPr id="2" name="Picture 2" descr="Nathan McCauley">
              <a:extLst>
                <a:ext uri="{FF2B5EF4-FFF2-40B4-BE49-F238E27FC236}">
                  <a16:creationId xmlns:a16="http://schemas.microsoft.com/office/drawing/2014/main" xmlns="" id="{E1449621-78E5-4687-AA4D-93717D8E7A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077" b="99808" l="3077" r="90000">
                          <a14:foregroundMark x1="5000" y1="90962" x2="23654" y2="78462"/>
                          <a14:foregroundMark x1="23654" y1="78462" x2="32692" y2="68077"/>
                          <a14:foregroundMark x1="32692" y1="68077" x2="27885" y2="54423"/>
                          <a14:foregroundMark x1="27885" y1="54423" x2="19231" y2="43654"/>
                          <a14:foregroundMark x1="19231" y1="43654" x2="24423" y2="30385"/>
                          <a14:foregroundMark x1="24423" y1="30385" x2="32885" y2="20000"/>
                          <a14:foregroundMark x1="32885" y1="20000" x2="45000" y2="14808"/>
                          <a14:foregroundMark x1="45000" y1="14808" x2="57692" y2="15577"/>
                          <a14:foregroundMark x1="57692" y1="15577" x2="63846" y2="26731"/>
                          <a14:foregroundMark x1="22308" y1="78269" x2="8654" y2="91731"/>
                          <a14:foregroundMark x1="8654" y1="91731" x2="20000" y2="97308"/>
                          <a14:foregroundMark x1="20000" y1="97308" x2="38462" y2="92885"/>
                          <a14:foregroundMark x1="38462" y1="92885" x2="51538" y2="94423"/>
                          <a14:foregroundMark x1="51538" y1="94423" x2="52500" y2="94231"/>
                          <a14:foregroundMark x1="16923" y1="94231" x2="15769" y2="32692"/>
                          <a14:foregroundMark x1="15769" y1="32692" x2="37115" y2="12115"/>
                          <a14:foregroundMark x1="37115" y1="12115" x2="52500" y2="9423"/>
                          <a14:foregroundMark x1="52500" y1="9423" x2="65385" y2="15385"/>
                          <a14:foregroundMark x1="65385" y1="15385" x2="71154" y2="27308"/>
                          <a14:foregroundMark x1="71154" y1="27308" x2="72308" y2="45385"/>
                          <a14:foregroundMark x1="1923" y1="86731" x2="16538" y2="96923"/>
                          <a14:foregroundMark x1="16538" y1="96923" x2="42692" y2="95577"/>
                          <a14:foregroundMark x1="42692" y1="95577" x2="19423" y2="99615"/>
                          <a14:foregroundMark x1="19423" y1="99615" x2="8654" y2="92115"/>
                          <a14:foregroundMark x1="8654" y1="92115" x2="8654" y2="90192"/>
                          <a14:foregroundMark x1="5000" y1="87115" x2="3269" y2="87885"/>
                          <a14:foregroundMark x1="55000" y1="95192" x2="59808" y2="99808"/>
                          <a14:foregroundMark x1="55192" y1="98077" x2="51346" y2="93846"/>
                          <a14:foregroundMark x1="73654" y1="38654" x2="72885" y2="23846"/>
                          <a14:foregroundMark x1="72885" y1="23846" x2="67692" y2="12500"/>
                          <a14:foregroundMark x1="67692" y1="12500" x2="55577" y2="7115"/>
                          <a14:foregroundMark x1="55577" y1="7115" x2="28269" y2="10192"/>
                          <a14:foregroundMark x1="28269" y1="10192" x2="21731" y2="21346"/>
                          <a14:foregroundMark x1="21731" y1="21346" x2="20962" y2="27500"/>
                          <a14:foregroundMark x1="32885" y1="9423" x2="43846" y2="3846"/>
                          <a14:foregroundMark x1="43846" y1="3846" x2="57308" y2="5385"/>
                          <a14:foregroundMark x1="57308" y1="5385" x2="68846" y2="10577"/>
                          <a14:foregroundMark x1="68846" y1="10577" x2="73462" y2="22692"/>
                          <a14:foregroundMark x1="73462" y1="22692" x2="74423" y2="35000"/>
                          <a14:foregroundMark x1="74423" y1="35000" x2="74231" y2="35192"/>
                          <a14:foregroundMark x1="41923" y1="3077" x2="54231" y2="3077"/>
                          <a14:foregroundMark x1="54231" y1="3077" x2="65769" y2="9615"/>
                          <a14:foregroundMark x1="65769" y1="9615" x2="73269" y2="20000"/>
                          <a14:foregroundMark x1="73269" y1="20000" x2="74231" y2="34808"/>
                          <a14:foregroundMark x1="57885" y1="4038" x2="64038" y2="6731"/>
                          <a14:foregroundMark x1="75577" y1="21346" x2="77115" y2="34615"/>
                          <a14:foregroundMark x1="77115" y1="34615" x2="73654" y2="56346"/>
                          <a14:foregroundMark x1="75962" y1="30000" x2="75000" y2="20962"/>
                          <a14:foregroundMark x1="73077" y1="55577" x2="73077" y2="58654"/>
                          <a14:backgroundMark x1="54038" y1="1346" x2="54038" y2="1346"/>
                          <a14:backgroundMark x1="50385" y1="577" x2="50385" y2="577"/>
                          <a14:backgroundMark x1="43462" y1="385" x2="43462" y2="38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3584" y="2226615"/>
              <a:ext cx="1425280" cy="1425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6" name="Picture 8" descr="Docker security">
            <a:extLst>
              <a:ext uri="{FF2B5EF4-FFF2-40B4-BE49-F238E27FC236}">
                <a16:creationId xmlns:a16="http://schemas.microsoft.com/office/drawing/2014/main" xmlns="" id="{7D1AF03B-92BE-46A6-A43D-12035059B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93" y="57013"/>
            <a:ext cx="11701462" cy="678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044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359</Words>
  <Application>Microsoft Office PowerPoint</Application>
  <PresentationFormat>와이드스크린</PresentationFormat>
  <Paragraphs>71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a옛날목욕탕L</vt:lpstr>
      <vt:lpstr>맑은 고딕</vt:lpstr>
      <vt:lpstr>Arial</vt:lpstr>
      <vt:lpstr>Copperplate Gothic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임지훈</dc:creator>
  <cp:lastModifiedBy>user</cp:lastModifiedBy>
  <cp:revision>10</cp:revision>
  <dcterms:created xsi:type="dcterms:W3CDTF">2018-12-08T08:20:10Z</dcterms:created>
  <dcterms:modified xsi:type="dcterms:W3CDTF">2018-12-21T05:32:42Z</dcterms:modified>
</cp:coreProperties>
</file>