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2" r:id="rId7"/>
    <p:sldId id="286" r:id="rId8"/>
    <p:sldId id="317" r:id="rId9"/>
    <p:sldId id="287" r:id="rId10"/>
    <p:sldId id="295" r:id="rId11"/>
    <p:sldId id="288" r:id="rId12"/>
    <p:sldId id="296" r:id="rId13"/>
    <p:sldId id="297" r:id="rId14"/>
    <p:sldId id="298" r:id="rId15"/>
    <p:sldId id="299" r:id="rId16"/>
    <p:sldId id="301" r:id="rId17"/>
    <p:sldId id="302" r:id="rId18"/>
    <p:sldId id="300" r:id="rId19"/>
    <p:sldId id="335" r:id="rId20"/>
    <p:sldId id="304" r:id="rId21"/>
    <p:sldId id="305" r:id="rId22"/>
    <p:sldId id="310" r:id="rId23"/>
    <p:sldId id="306" r:id="rId24"/>
    <p:sldId id="308" r:id="rId25"/>
    <p:sldId id="307" r:id="rId26"/>
    <p:sldId id="309" r:id="rId27"/>
    <p:sldId id="311" r:id="rId28"/>
    <p:sldId id="316" r:id="rId29"/>
    <p:sldId id="289" r:id="rId30"/>
    <p:sldId id="315" r:id="rId31"/>
    <p:sldId id="312" r:id="rId32"/>
    <p:sldId id="313" r:id="rId33"/>
    <p:sldId id="314" r:id="rId34"/>
    <p:sldId id="318" r:id="rId35"/>
    <p:sldId id="319" r:id="rId36"/>
    <p:sldId id="320" r:id="rId37"/>
    <p:sldId id="321" r:id="rId38"/>
    <p:sldId id="322" r:id="rId39"/>
    <p:sldId id="293" r:id="rId40"/>
    <p:sldId id="294" r:id="rId41"/>
    <p:sldId id="323" r:id="rId42"/>
    <p:sldId id="324" r:id="rId43"/>
    <p:sldId id="325" r:id="rId44"/>
    <p:sldId id="279" r:id="rId45"/>
    <p:sldId id="336" r:id="rId46"/>
    <p:sldId id="280" r:id="rId47"/>
    <p:sldId id="326" r:id="rId48"/>
    <p:sldId id="328" r:id="rId49"/>
    <p:sldId id="331" r:id="rId50"/>
    <p:sldId id="330" r:id="rId51"/>
    <p:sldId id="332" r:id="rId52"/>
    <p:sldId id="333" r:id="rId53"/>
    <p:sldId id="334" r:id="rId54"/>
    <p:sldId id="337" r:id="rId55"/>
    <p:sldId id="285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89808" autoAdjust="0"/>
  </p:normalViewPr>
  <p:slideViewPr>
    <p:cSldViewPr snapToGrid="0">
      <p:cViewPr varScale="1">
        <p:scale>
          <a:sx n="79" d="100"/>
          <a:sy n="79" d="100"/>
        </p:scale>
        <p:origin x="9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483C9-C857-42AC-BD20-55A453CE7673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F810A-E4A0-4F00-8975-B4670C135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F810A-E4A0-4F00-8975-B4670C1356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81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F810A-E4A0-4F00-8975-B4670C1356A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237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F810A-E4A0-4F00-8975-B4670C1356A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150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F810A-E4A0-4F00-8975-B4670C1356A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01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F810A-E4A0-4F00-8975-B4670C1356A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462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F810A-E4A0-4F00-8975-B4670C1356A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35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F810A-E4A0-4F00-8975-B4670C1356A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92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F810A-E4A0-4F00-8975-B4670C1356A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94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F810A-E4A0-4F00-8975-B4670C1356A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94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F810A-E4A0-4F00-8975-B4670C1356A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047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F810A-E4A0-4F00-8975-B4670C1356A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08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F810A-E4A0-4F00-8975-B4670C1356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29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F810A-E4A0-4F00-8975-B4670C1356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75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F810A-E4A0-4F00-8975-B4670C1356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17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F810A-E4A0-4F00-8975-B4670C1356A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26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F810A-E4A0-4F00-8975-B4670C1356A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790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F810A-E4A0-4F00-8975-B4670C1356A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01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F810A-E4A0-4F00-8975-B4670C1356A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8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F810A-E4A0-4F00-8975-B4670C1356A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5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D58-14B1-4F78-860B-358F43AD7EF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E9FC-1560-4A68-A3F0-3FBF6B450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D58-14B1-4F78-860B-358F43AD7EF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E9FC-1560-4A68-A3F0-3FBF6B450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11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D58-14B1-4F78-860B-358F43AD7EF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E9FC-1560-4A68-A3F0-3FBF6B450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9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D58-14B1-4F78-860B-358F43AD7EF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E9FC-1560-4A68-A3F0-3FBF6B450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2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D58-14B1-4F78-860B-358F43AD7EF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E9FC-1560-4A68-A3F0-3FBF6B450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06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D58-14B1-4F78-860B-358F43AD7EF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E9FC-1560-4A68-A3F0-3FBF6B450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52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D58-14B1-4F78-860B-358F43AD7EF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E9FC-1560-4A68-A3F0-3FBF6B450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7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D58-14B1-4F78-860B-358F43AD7EF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E9FC-1560-4A68-A3F0-3FBF6B450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D58-14B1-4F78-860B-358F43AD7EF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E9FC-1560-4A68-A3F0-3FBF6B450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20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D58-14B1-4F78-860B-358F43AD7EF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E9FC-1560-4A68-A3F0-3FBF6B450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4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FD58-14B1-4F78-860B-358F43AD7EF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E9FC-1560-4A68-A3F0-3FBF6B450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0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0FD58-14B1-4F78-860B-358F43AD7EF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5E9FC-1560-4A68-A3F0-3FBF6B450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2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smtClean="0">
                <a:latin typeface="+mj-ea"/>
              </a:rPr>
              <a:t>Crypto Lab 12</a:t>
            </a:r>
            <a:r>
              <a:rPr lang="ko-KR" altLang="en-US" sz="4400" smtClean="0">
                <a:latin typeface="+mj-ea"/>
              </a:rPr>
              <a:t>월 </a:t>
            </a:r>
            <a:r>
              <a:rPr lang="en-US" altLang="ko-KR" sz="4400" smtClean="0">
                <a:latin typeface="+mj-ea"/>
              </a:rPr>
              <a:t>21</a:t>
            </a:r>
            <a:r>
              <a:rPr lang="ko-KR" altLang="en-US" sz="4400" smtClean="0">
                <a:latin typeface="+mj-ea"/>
              </a:rPr>
              <a:t>일 세미나 발표</a:t>
            </a:r>
            <a:endParaRPr lang="ko-KR" altLang="en-US" sz="440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최승주</a:t>
            </a: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sp>
          <p:nvSpPr>
            <p:cNvPr id="11" name="직사각형 10"/>
            <p:cNvSpPr/>
            <p:nvPr/>
          </p:nvSpPr>
          <p:spPr>
            <a:xfrm>
              <a:off x="0" y="6477000"/>
              <a:ext cx="12192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블록체인</a:t>
            </a:r>
            <a:r>
              <a:rPr lang="en-US" altLang="ko-KR" sz="3600" smtClean="0"/>
              <a:t> </a:t>
            </a:r>
            <a:r>
              <a:rPr lang="ko-KR" altLang="en-US" sz="3600"/>
              <a:t>기반</a:t>
            </a:r>
            <a:r>
              <a:rPr lang="en-US" altLang="ko-KR" sz="3600"/>
              <a:t> IoT </a:t>
            </a:r>
            <a:r>
              <a:rPr lang="ko-KR" altLang="en-US" sz="3600"/>
              <a:t>디바이스</a:t>
            </a:r>
            <a:r>
              <a:rPr lang="en-US" altLang="ko-KR" sz="3600"/>
              <a:t> </a:t>
            </a:r>
            <a:r>
              <a:rPr lang="ko-KR" altLang="en-US" sz="3600"/>
              <a:t>인증</a:t>
            </a:r>
            <a:r>
              <a:rPr lang="en-US" altLang="ko-KR" sz="3600"/>
              <a:t> </a:t>
            </a:r>
            <a:r>
              <a:rPr lang="ko-KR" altLang="en-US" sz="3600" smtClean="0"/>
              <a:t>스킴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559307"/>
            <a:ext cx="10881360" cy="106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고성능 </a:t>
            </a:r>
            <a:r>
              <a:rPr lang="en-US" altLang="ko-KR" sz="2800" smtClean="0"/>
              <a:t>OS </a:t>
            </a:r>
            <a:r>
              <a:rPr lang="ko-KR" altLang="en-US" sz="2800" smtClean="0"/>
              <a:t>칩셋을 장착한 경우 암호 프로토콜 지원</a:t>
            </a:r>
            <a:endParaRPr lang="ko-KR" altLang="en-US" sz="280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838200" y="2715891"/>
            <a:ext cx="10881360" cy="188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단순 기능만 존재하는 저성능 디바이스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    암호화 프로토콜 지원 </a:t>
            </a:r>
            <a:r>
              <a:rPr lang="en-US" altLang="ko-KR" sz="2400" smtClean="0"/>
              <a:t>X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    </a:t>
            </a:r>
            <a:r>
              <a:rPr lang="ko-KR" altLang="en-US" sz="2400" smtClean="0"/>
              <a:t>인증서 지원 </a:t>
            </a:r>
            <a:r>
              <a:rPr lang="en-US" altLang="ko-KR" sz="2400" smtClean="0"/>
              <a:t>X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42344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블록체인</a:t>
            </a:r>
            <a:r>
              <a:rPr lang="en-US" altLang="ko-KR" sz="3600" smtClean="0"/>
              <a:t> </a:t>
            </a:r>
            <a:r>
              <a:rPr lang="ko-KR" altLang="en-US" sz="3600"/>
              <a:t>기반</a:t>
            </a:r>
            <a:r>
              <a:rPr lang="en-US" altLang="ko-KR" sz="3600"/>
              <a:t> IoT </a:t>
            </a:r>
            <a:r>
              <a:rPr lang="ko-KR" altLang="en-US" sz="3600"/>
              <a:t>디바이스</a:t>
            </a:r>
            <a:r>
              <a:rPr lang="en-US" altLang="ko-KR" sz="3600"/>
              <a:t> </a:t>
            </a:r>
            <a:r>
              <a:rPr lang="ko-KR" altLang="en-US" sz="3600"/>
              <a:t>인증</a:t>
            </a:r>
            <a:r>
              <a:rPr lang="en-US" altLang="ko-KR" sz="3600"/>
              <a:t> </a:t>
            </a:r>
            <a:r>
              <a:rPr lang="ko-KR" altLang="en-US" sz="3600" smtClean="0"/>
              <a:t>스킴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785076"/>
            <a:ext cx="10881360" cy="106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램포트 서명 방식</a:t>
            </a:r>
            <a:endParaRPr lang="ko-KR" altLang="en-US" sz="280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838200" y="2727139"/>
            <a:ext cx="10881360" cy="106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블록체인 방식</a:t>
            </a:r>
            <a:endParaRPr lang="ko-KR" altLang="en-US" sz="280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53440" y="3794890"/>
            <a:ext cx="10881360" cy="106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기존 </a:t>
            </a:r>
            <a:r>
              <a:rPr lang="en-US" altLang="ko-KR" sz="2800" smtClean="0"/>
              <a:t>IoT </a:t>
            </a:r>
            <a:r>
              <a:rPr lang="ko-KR" altLang="en-US" sz="2800" smtClean="0"/>
              <a:t>인증 프로토콜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29462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블록체인</a:t>
            </a:r>
            <a:r>
              <a:rPr lang="en-US" altLang="ko-KR" sz="3600" smtClean="0"/>
              <a:t> </a:t>
            </a:r>
            <a:r>
              <a:rPr lang="ko-KR" altLang="en-US" sz="3600"/>
              <a:t>기반</a:t>
            </a:r>
            <a:r>
              <a:rPr lang="en-US" altLang="ko-KR" sz="3600"/>
              <a:t> IoT </a:t>
            </a:r>
            <a:r>
              <a:rPr lang="ko-KR" altLang="en-US" sz="3600"/>
              <a:t>디바이스</a:t>
            </a:r>
            <a:r>
              <a:rPr lang="en-US" altLang="ko-KR" sz="3600"/>
              <a:t> </a:t>
            </a:r>
            <a:r>
              <a:rPr lang="ko-KR" altLang="en-US" sz="3600"/>
              <a:t>인증</a:t>
            </a:r>
            <a:r>
              <a:rPr lang="en-US" altLang="ko-KR" sz="3600"/>
              <a:t> </a:t>
            </a:r>
            <a:r>
              <a:rPr lang="ko-KR" altLang="en-US" sz="3600" smtClean="0"/>
              <a:t>스킴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471940"/>
            <a:ext cx="10881360" cy="59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램포트 키 생성</a:t>
            </a:r>
            <a:endParaRPr lang="ko-KR" altLang="en-US" sz="28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910208"/>
              </p:ext>
            </p:extLst>
          </p:nvPr>
        </p:nvGraphicFramePr>
        <p:xfrm>
          <a:off x="1706881" y="3577398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3982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8681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3809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58875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46672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55026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1516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36400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4459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3873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256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45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256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86506"/>
                  </a:ext>
                </a:extLst>
              </a:tr>
            </a:tbl>
          </a:graphicData>
        </a:graphic>
      </p:graphicFrame>
      <p:sp>
        <p:nvSpPr>
          <p:cNvPr id="3" name="왼쪽 중괄호 2"/>
          <p:cNvSpPr/>
          <p:nvPr/>
        </p:nvSpPr>
        <p:spPr>
          <a:xfrm rot="5400000">
            <a:off x="5428707" y="-828774"/>
            <a:ext cx="684348" cy="8128002"/>
          </a:xfrm>
          <a:prstGeom prst="leftBrace">
            <a:avLst>
              <a:gd name="adj1" fmla="val 15686"/>
              <a:gd name="adj2" fmla="val 505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37011" y="2373184"/>
            <a:ext cx="209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/>
              <a:t>난수 </a:t>
            </a:r>
            <a:r>
              <a:rPr lang="en-US" altLang="ko-KR" sz="2400" smtClean="0"/>
              <a:t>256</a:t>
            </a:r>
            <a:r>
              <a:rPr lang="ko-KR" altLang="en-US" sz="2400" smtClean="0"/>
              <a:t>개</a:t>
            </a:r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8651627" y="4388327"/>
            <a:ext cx="118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단위</a:t>
            </a:r>
            <a:r>
              <a:rPr lang="en-US" altLang="ko-KR" smtClean="0"/>
              <a:t>: bit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67959" y="5156832"/>
            <a:ext cx="2866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256 * 256 * 2 = 16kb</a:t>
            </a:r>
            <a:endParaRPr lang="ko-KR" altLang="en-US" sz="2000"/>
          </a:p>
        </p:txBody>
      </p:sp>
      <p:cxnSp>
        <p:nvCxnSpPr>
          <p:cNvPr id="18" name="직선 연결선 17"/>
          <p:cNvCxnSpPr/>
          <p:nvPr/>
        </p:nvCxnSpPr>
        <p:spPr>
          <a:xfrm>
            <a:off x="853440" y="5003423"/>
            <a:ext cx="10177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59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2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블록체인</a:t>
            </a:r>
            <a:r>
              <a:rPr lang="en-US" altLang="ko-KR" sz="3600" smtClean="0"/>
              <a:t> </a:t>
            </a:r>
            <a:r>
              <a:rPr lang="ko-KR" altLang="en-US" sz="3600"/>
              <a:t>기반</a:t>
            </a:r>
            <a:r>
              <a:rPr lang="en-US" altLang="ko-KR" sz="3600"/>
              <a:t> IoT </a:t>
            </a:r>
            <a:r>
              <a:rPr lang="ko-KR" altLang="en-US" sz="3600"/>
              <a:t>디바이스</a:t>
            </a:r>
            <a:r>
              <a:rPr lang="en-US" altLang="ko-KR" sz="3600"/>
              <a:t> </a:t>
            </a:r>
            <a:r>
              <a:rPr lang="ko-KR" altLang="en-US" sz="3600"/>
              <a:t>인증</a:t>
            </a:r>
            <a:r>
              <a:rPr lang="en-US" altLang="ko-KR" sz="3600"/>
              <a:t> </a:t>
            </a:r>
            <a:r>
              <a:rPr lang="ko-KR" altLang="en-US" sz="3600" smtClean="0"/>
              <a:t>스킴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431021"/>
            <a:ext cx="10881360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램포트 공개 키 생성</a:t>
            </a:r>
            <a:endParaRPr lang="ko-KR" altLang="en-US" sz="28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36586"/>
              </p:ext>
            </p:extLst>
          </p:nvPr>
        </p:nvGraphicFramePr>
        <p:xfrm>
          <a:off x="1706881" y="2540080"/>
          <a:ext cx="8128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3982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8681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3809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58875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46672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55026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1516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36400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4459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3873642"/>
                    </a:ext>
                  </a:extLst>
                </a:gridCol>
              </a:tblGrid>
              <a:tr h="204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C00000"/>
                          </a:solidFill>
                        </a:rPr>
                        <a:t>256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459305"/>
                  </a:ext>
                </a:extLst>
              </a:tr>
              <a:tr h="2041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7030A0"/>
                          </a:solidFill>
                        </a:rPr>
                        <a:t>256</a:t>
                      </a:r>
                      <a:endParaRPr lang="ko-KR" altLang="en-US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865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651627" y="5526385"/>
            <a:ext cx="118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단위</a:t>
            </a:r>
            <a:r>
              <a:rPr lang="en-US" altLang="ko-KR" smtClean="0"/>
              <a:t>: bit</a:t>
            </a:r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842410"/>
              </p:ext>
            </p:extLst>
          </p:nvPr>
        </p:nvGraphicFramePr>
        <p:xfrm>
          <a:off x="1706880" y="4737378"/>
          <a:ext cx="8128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3982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8681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3809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58875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46672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55026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1516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36400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4459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3873642"/>
                    </a:ext>
                  </a:extLst>
                </a:gridCol>
              </a:tblGrid>
              <a:tr h="204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0070C0"/>
                          </a:solidFill>
                        </a:rPr>
                        <a:t>256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459305"/>
                  </a:ext>
                </a:extLst>
              </a:tr>
              <a:tr h="2041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0070C0"/>
                          </a:solidFill>
                        </a:rPr>
                        <a:t>256</a:t>
                      </a:r>
                      <a:endParaRPr lang="ko-KR" altLang="en-US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86506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4751083" y="3446049"/>
            <a:ext cx="2039589" cy="1136550"/>
            <a:chOff x="4751083" y="3426106"/>
            <a:chExt cx="2039589" cy="1136550"/>
          </a:xfrm>
        </p:grpSpPr>
        <p:sp>
          <p:nvSpPr>
            <p:cNvPr id="16" name="아래쪽 화살표 15"/>
            <p:cNvSpPr/>
            <p:nvPr/>
          </p:nvSpPr>
          <p:spPr>
            <a:xfrm>
              <a:off x="4751083" y="3426106"/>
              <a:ext cx="2039589" cy="1136550"/>
            </a:xfrm>
            <a:prstGeom prst="downArrow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3402" y="3720434"/>
              <a:ext cx="1245824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/>
                <a:t>Hash</a:t>
              </a:r>
              <a:endParaRPr lang="ko-KR" altLang="en-US" b="1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06879" y="4333285"/>
            <a:ext cx="136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Public Key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706878" y="2137248"/>
            <a:ext cx="136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Private Key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블록체인</a:t>
            </a:r>
            <a:r>
              <a:rPr lang="en-US" altLang="ko-KR" sz="3600" smtClean="0"/>
              <a:t> </a:t>
            </a:r>
            <a:r>
              <a:rPr lang="ko-KR" altLang="en-US" sz="3600"/>
              <a:t>기반</a:t>
            </a:r>
            <a:r>
              <a:rPr lang="en-US" altLang="ko-KR" sz="3600"/>
              <a:t> IoT </a:t>
            </a:r>
            <a:r>
              <a:rPr lang="ko-KR" altLang="en-US" sz="3600"/>
              <a:t>디바이스</a:t>
            </a:r>
            <a:r>
              <a:rPr lang="en-US" altLang="ko-KR" sz="3600"/>
              <a:t> </a:t>
            </a:r>
            <a:r>
              <a:rPr lang="ko-KR" altLang="en-US" sz="3600"/>
              <a:t>인증</a:t>
            </a:r>
            <a:r>
              <a:rPr lang="en-US" altLang="ko-KR" sz="3600"/>
              <a:t> </a:t>
            </a:r>
            <a:r>
              <a:rPr lang="ko-KR" altLang="en-US" sz="3600" smtClean="0"/>
              <a:t>스킴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431021"/>
            <a:ext cx="10881360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램포트 메시지 서명</a:t>
            </a:r>
            <a:endParaRPr lang="ko-KR" altLang="en-US" sz="280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54159"/>
              </p:ext>
            </p:extLst>
          </p:nvPr>
        </p:nvGraphicFramePr>
        <p:xfrm>
          <a:off x="1706880" y="4622972"/>
          <a:ext cx="8128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3982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8681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3809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58875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46672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55026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1516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36400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4459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3873642"/>
                    </a:ext>
                  </a:extLst>
                </a:gridCol>
              </a:tblGrid>
              <a:tr h="204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C00000"/>
                          </a:solidFill>
                        </a:rPr>
                        <a:t>256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459305"/>
                  </a:ext>
                </a:extLst>
              </a:tr>
              <a:tr h="2041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7030A0"/>
                          </a:solidFill>
                        </a:rPr>
                        <a:t>256</a:t>
                      </a:r>
                      <a:endParaRPr lang="ko-KR" altLang="en-US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86506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706879" y="3383723"/>
            <a:ext cx="136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Private Key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06879" y="2364109"/>
            <a:ext cx="2046179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latin typeface="+mn-ea"/>
              </a:rPr>
              <a:t>메시지</a:t>
            </a:r>
            <a:endParaRPr lang="en-US" altLang="ko-KR" sz="2800" b="1" smtClean="0">
              <a:latin typeface="+mn-ea"/>
            </a:endParaRPr>
          </a:p>
        </p:txBody>
      </p:sp>
      <p:sp>
        <p:nvSpPr>
          <p:cNvPr id="25" name="아래쪽 화살표 24"/>
          <p:cNvSpPr/>
          <p:nvPr/>
        </p:nvSpPr>
        <p:spPr>
          <a:xfrm rot="16200000">
            <a:off x="4772417" y="1543524"/>
            <a:ext cx="989252" cy="2184003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395275" y="2394887"/>
            <a:ext cx="17435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/>
              <a:t>256 Hash</a:t>
            </a:r>
            <a:endParaRPr lang="ko-KR" altLang="en-US" b="1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141885"/>
              </p:ext>
            </p:extLst>
          </p:nvPr>
        </p:nvGraphicFramePr>
        <p:xfrm>
          <a:off x="6781028" y="2442839"/>
          <a:ext cx="4876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13">
                  <a:extLst>
                    <a:ext uri="{9D8B030D-6E8A-4147-A177-3AD203B41FA5}">
                      <a16:colId xmlns:a16="http://schemas.microsoft.com/office/drawing/2014/main" val="3293982705"/>
                    </a:ext>
                  </a:extLst>
                </a:gridCol>
                <a:gridCol w="1006997">
                  <a:extLst>
                    <a:ext uri="{9D8B030D-6E8A-4147-A177-3AD203B41FA5}">
                      <a16:colId xmlns:a16="http://schemas.microsoft.com/office/drawing/2014/main" val="3348681454"/>
                    </a:ext>
                  </a:extLst>
                </a:gridCol>
                <a:gridCol w="1037670">
                  <a:extLst>
                    <a:ext uri="{9D8B030D-6E8A-4147-A177-3AD203B41FA5}">
                      <a16:colId xmlns:a16="http://schemas.microsoft.com/office/drawing/2014/main" val="702242832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543809047"/>
                    </a:ext>
                  </a:extLst>
                </a:gridCol>
              </a:tblGrid>
              <a:tr h="204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459305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11355"/>
              </p:ext>
            </p:extLst>
          </p:nvPr>
        </p:nvGraphicFramePr>
        <p:xfrm>
          <a:off x="1706879" y="4100937"/>
          <a:ext cx="812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3982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8681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3809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58875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46672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55026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1516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36400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4459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3873642"/>
                    </a:ext>
                  </a:extLst>
                </a:gridCol>
              </a:tblGrid>
              <a:tr h="2041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86506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781028" y="2887329"/>
            <a:ext cx="315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4</a:t>
            </a:r>
            <a:r>
              <a:rPr lang="en-US" altLang="ko-KR" sz="1100" smtClean="0"/>
              <a:t>(16</a:t>
            </a:r>
            <a:r>
              <a:rPr lang="ko-KR" altLang="en-US" sz="1100" smtClean="0"/>
              <a:t>진수</a:t>
            </a:r>
            <a:r>
              <a:rPr lang="en-US" altLang="ko-KR" sz="1100" smtClean="0"/>
              <a:t>) </a:t>
            </a:r>
            <a:r>
              <a:rPr lang="en-US" altLang="ko-KR" smtClean="0"/>
              <a:t>* 64 = 256 bit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64751" y="3678364"/>
            <a:ext cx="136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37509"/>
              </p:ext>
            </p:extLst>
          </p:nvPr>
        </p:nvGraphicFramePr>
        <p:xfrm>
          <a:off x="1711423" y="5680305"/>
          <a:ext cx="812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3982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8681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3809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58875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46672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55026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1516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36400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4459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3873642"/>
                    </a:ext>
                  </a:extLst>
                </a:gridCol>
              </a:tblGrid>
              <a:tr h="2041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C00000"/>
                          </a:solidFill>
                        </a:rPr>
                        <a:t>256</a:t>
                      </a:r>
                      <a:endParaRPr lang="ko-KR" altLang="en-US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7030A0"/>
                          </a:solidFill>
                        </a:rPr>
                        <a:t>256</a:t>
                      </a:r>
                      <a:endParaRPr lang="ko-KR" altLang="en-US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7030A0"/>
                          </a:solidFill>
                        </a:rPr>
                        <a:t>256</a:t>
                      </a:r>
                      <a:endParaRPr lang="ko-KR" altLang="en-US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C00000"/>
                          </a:solidFill>
                        </a:rPr>
                        <a:t>256</a:t>
                      </a:r>
                      <a:endParaRPr lang="ko-KR" altLang="en-US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8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20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5" grpId="0" animBg="1"/>
      <p:bldP spid="26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블록체인</a:t>
            </a:r>
            <a:r>
              <a:rPr lang="en-US" altLang="ko-KR" sz="3600" smtClean="0"/>
              <a:t> </a:t>
            </a:r>
            <a:r>
              <a:rPr lang="ko-KR" altLang="en-US" sz="3600"/>
              <a:t>기반</a:t>
            </a:r>
            <a:r>
              <a:rPr lang="en-US" altLang="ko-KR" sz="3600"/>
              <a:t> IoT </a:t>
            </a:r>
            <a:r>
              <a:rPr lang="ko-KR" altLang="en-US" sz="3600"/>
              <a:t>디바이스</a:t>
            </a:r>
            <a:r>
              <a:rPr lang="en-US" altLang="ko-KR" sz="3600"/>
              <a:t> </a:t>
            </a:r>
            <a:r>
              <a:rPr lang="ko-KR" altLang="en-US" sz="3600"/>
              <a:t>인증</a:t>
            </a:r>
            <a:r>
              <a:rPr lang="en-US" altLang="ko-KR" sz="3600"/>
              <a:t> </a:t>
            </a:r>
            <a:r>
              <a:rPr lang="ko-KR" altLang="en-US" sz="3600" smtClean="0"/>
              <a:t>스킴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431021"/>
            <a:ext cx="10881360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램포트 메시지 전송</a:t>
            </a:r>
            <a:endParaRPr lang="ko-KR" altLang="en-US" sz="280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03362"/>
              </p:ext>
            </p:extLst>
          </p:nvPr>
        </p:nvGraphicFramePr>
        <p:xfrm>
          <a:off x="3293649" y="3985110"/>
          <a:ext cx="812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3982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8681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3809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58875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46672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55026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1516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36400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4459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3873642"/>
                    </a:ext>
                  </a:extLst>
                </a:gridCol>
              </a:tblGrid>
              <a:tr h="2041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C00000"/>
                          </a:solidFill>
                        </a:rPr>
                        <a:t>256</a:t>
                      </a:r>
                      <a:endParaRPr lang="ko-KR" altLang="en-US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7030A0"/>
                          </a:solidFill>
                        </a:rPr>
                        <a:t>256</a:t>
                      </a:r>
                      <a:endParaRPr lang="ko-KR" altLang="en-US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7030A0"/>
                          </a:solidFill>
                        </a:rPr>
                        <a:t>256</a:t>
                      </a:r>
                      <a:endParaRPr lang="ko-KR" altLang="en-US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C00000"/>
                          </a:solidFill>
                        </a:rPr>
                        <a:t>256</a:t>
                      </a:r>
                      <a:endParaRPr lang="ko-KR" altLang="en-US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8650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289105" y="2522007"/>
            <a:ext cx="2046179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latin typeface="+mn-ea"/>
              </a:rPr>
              <a:t>메시지</a:t>
            </a:r>
            <a:endParaRPr lang="en-US" altLang="ko-KR" sz="2800" b="1" smtClean="0">
              <a:latin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98189"/>
              </p:ext>
            </p:extLst>
          </p:nvPr>
        </p:nvGraphicFramePr>
        <p:xfrm>
          <a:off x="3289106" y="5143449"/>
          <a:ext cx="8128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3982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8681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3809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58875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46672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55026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1516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36400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4459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3873642"/>
                    </a:ext>
                  </a:extLst>
                </a:gridCol>
              </a:tblGrid>
              <a:tr h="204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0070C0"/>
                          </a:solidFill>
                        </a:rPr>
                        <a:t>256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459305"/>
                  </a:ext>
                </a:extLst>
              </a:tr>
              <a:tr h="2041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0070C0"/>
                          </a:solidFill>
                        </a:rPr>
                        <a:t>256</a:t>
                      </a:r>
                      <a:endParaRPr lang="ko-KR" altLang="en-US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86506"/>
                  </a:ext>
                </a:extLst>
              </a:tr>
            </a:tbl>
          </a:graphicData>
        </a:graphic>
      </p:graphicFrame>
      <p:sp>
        <p:nvSpPr>
          <p:cNvPr id="2" name="왼쪽 중괄호 1"/>
          <p:cNvSpPr/>
          <p:nvPr/>
        </p:nvSpPr>
        <p:spPr>
          <a:xfrm>
            <a:off x="2566075" y="2522006"/>
            <a:ext cx="636607" cy="33529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38200" y="4005129"/>
            <a:ext cx="1727876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atin typeface="+mn-ea"/>
              </a:rPr>
              <a:t>메시지 전송</a:t>
            </a:r>
            <a:endParaRPr lang="en-US" altLang="ko-KR" sz="2000" b="1" smtClean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89105" y="3566509"/>
            <a:ext cx="140920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latin typeface="+mn-ea"/>
              </a:rPr>
              <a:t>Private key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89104" y="4762884"/>
            <a:ext cx="140920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latin typeface="+mn-ea"/>
              </a:rPr>
              <a:t>Public key</a:t>
            </a:r>
          </a:p>
        </p:txBody>
      </p:sp>
    </p:spTree>
    <p:extLst>
      <p:ext uri="{BB962C8B-B14F-4D97-AF65-F5344CB8AC3E}">
        <p14:creationId xmlns:p14="http://schemas.microsoft.com/office/powerpoint/2010/main" val="252136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 animBg="1"/>
      <p:bldP spid="32" grpId="0"/>
      <p:bldP spid="33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블록체인</a:t>
            </a:r>
            <a:r>
              <a:rPr lang="en-US" altLang="ko-KR" sz="3600" smtClean="0"/>
              <a:t> </a:t>
            </a:r>
            <a:r>
              <a:rPr lang="ko-KR" altLang="en-US" sz="3600"/>
              <a:t>기반</a:t>
            </a:r>
            <a:r>
              <a:rPr lang="en-US" altLang="ko-KR" sz="3600"/>
              <a:t> IoT </a:t>
            </a:r>
            <a:r>
              <a:rPr lang="ko-KR" altLang="en-US" sz="3600"/>
              <a:t>디바이스</a:t>
            </a:r>
            <a:r>
              <a:rPr lang="en-US" altLang="ko-KR" sz="3600"/>
              <a:t> </a:t>
            </a:r>
            <a:r>
              <a:rPr lang="ko-KR" altLang="en-US" sz="3600"/>
              <a:t>인증</a:t>
            </a:r>
            <a:r>
              <a:rPr lang="en-US" altLang="ko-KR" sz="3600"/>
              <a:t> </a:t>
            </a:r>
            <a:r>
              <a:rPr lang="ko-KR" altLang="en-US" sz="3600" smtClean="0"/>
              <a:t>스킴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431021"/>
            <a:ext cx="10881360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램포트 메시지 확인</a:t>
            </a:r>
            <a:endParaRPr lang="ko-KR" altLang="en-US" sz="2800"/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711423" y="5532679"/>
          <a:ext cx="812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3982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8681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3809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58875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46672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55026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1516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36400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4459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3873642"/>
                    </a:ext>
                  </a:extLst>
                </a:gridCol>
              </a:tblGrid>
              <a:tr h="2041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C00000"/>
                          </a:solidFill>
                        </a:rPr>
                        <a:t>256</a:t>
                      </a:r>
                      <a:endParaRPr lang="ko-KR" altLang="en-US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7030A0"/>
                          </a:solidFill>
                        </a:rPr>
                        <a:t>256</a:t>
                      </a:r>
                      <a:endParaRPr lang="ko-KR" altLang="en-US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7030A0"/>
                          </a:solidFill>
                        </a:rPr>
                        <a:t>256</a:t>
                      </a:r>
                      <a:endParaRPr lang="ko-KR" altLang="en-US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C00000"/>
                          </a:solidFill>
                        </a:rPr>
                        <a:t>256</a:t>
                      </a:r>
                      <a:endParaRPr lang="ko-KR" altLang="en-US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8650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06879" y="2363656"/>
            <a:ext cx="2046179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latin typeface="+mn-ea"/>
              </a:rPr>
              <a:t>메시지</a:t>
            </a:r>
            <a:endParaRPr lang="en-US" altLang="ko-KR" sz="2800" b="1" smtClean="0">
              <a:latin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706880" y="3761436"/>
          <a:ext cx="8128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3982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8681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3809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58875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46672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55026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1516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36400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4459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3873642"/>
                    </a:ext>
                  </a:extLst>
                </a:gridCol>
              </a:tblGrid>
              <a:tr h="204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0070C0"/>
                          </a:solidFill>
                        </a:rPr>
                        <a:t>256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459305"/>
                  </a:ext>
                </a:extLst>
              </a:tr>
              <a:tr h="2041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0070C0"/>
                          </a:solidFill>
                        </a:rPr>
                        <a:t>256</a:t>
                      </a:r>
                      <a:endParaRPr lang="ko-KR" altLang="en-US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86506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 rot="16200000">
            <a:off x="4772417" y="1543524"/>
            <a:ext cx="989252" cy="2184003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95275" y="2394887"/>
            <a:ext cx="17435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/>
              <a:t>256 Hash</a:t>
            </a:r>
            <a:endParaRPr lang="ko-KR" altLang="en-US" b="1"/>
          </a:p>
        </p:txBody>
      </p:sp>
      <p:sp>
        <p:nvSpPr>
          <p:cNvPr id="2" name="TextBox 1"/>
          <p:cNvSpPr txBox="1"/>
          <p:nvPr/>
        </p:nvSpPr>
        <p:spPr>
          <a:xfrm>
            <a:off x="6875362" y="2407722"/>
            <a:ext cx="295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Index </a:t>
            </a:r>
            <a:r>
              <a:rPr lang="ko-KR" altLang="en-US" sz="2400" b="1" smtClean="0"/>
              <a:t>순서 선택</a:t>
            </a:r>
            <a:endParaRPr lang="ko-KR" altLang="en-US" sz="2400" b="1"/>
          </a:p>
        </p:txBody>
      </p:sp>
      <p:sp>
        <p:nvSpPr>
          <p:cNvPr id="12" name="아래쪽 화살표 11"/>
          <p:cNvSpPr/>
          <p:nvPr/>
        </p:nvSpPr>
        <p:spPr>
          <a:xfrm>
            <a:off x="7836061" y="2975309"/>
            <a:ext cx="509286" cy="56608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06879" y="3322370"/>
            <a:ext cx="136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Public Key</a:t>
            </a:r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0800000">
            <a:off x="5420440" y="4688726"/>
            <a:ext cx="675560" cy="64818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359045" y="4887534"/>
            <a:ext cx="419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선택된 값과 해시값 비교</a:t>
            </a:r>
            <a:endParaRPr lang="ko-KR" alt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9410218" y="4841367"/>
            <a:ext cx="2781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==    Alice </a:t>
            </a:r>
            <a:r>
              <a:rPr lang="ko-KR" altLang="en-US" sz="2400" b="1" smtClean="0"/>
              <a:t>확인</a:t>
            </a:r>
            <a:endParaRPr lang="ko-KR" altLang="en-US" sz="2400" b="1"/>
          </a:p>
        </p:txBody>
      </p:sp>
      <p:sp>
        <p:nvSpPr>
          <p:cNvPr id="25" name="TextBox 24"/>
          <p:cNvSpPr txBox="1"/>
          <p:nvPr/>
        </p:nvSpPr>
        <p:spPr>
          <a:xfrm>
            <a:off x="1706878" y="5118366"/>
            <a:ext cx="136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Private Key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5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animBg="1"/>
      <p:bldP spid="18" grpId="0"/>
      <p:bldP spid="2" grpId="0"/>
      <p:bldP spid="12" grpId="0" animBg="1"/>
      <p:bldP spid="21" grpId="0"/>
      <p:bldP spid="13" grpId="0" animBg="1"/>
      <p:bldP spid="23" grpId="0"/>
      <p:bldP spid="19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블록체인</a:t>
            </a:r>
            <a:r>
              <a:rPr lang="en-US" altLang="ko-KR" sz="3600" smtClean="0"/>
              <a:t> </a:t>
            </a:r>
            <a:r>
              <a:rPr lang="ko-KR" altLang="en-US" sz="3600"/>
              <a:t>기반</a:t>
            </a:r>
            <a:r>
              <a:rPr lang="en-US" altLang="ko-KR" sz="3600"/>
              <a:t> IoT </a:t>
            </a:r>
            <a:r>
              <a:rPr lang="ko-KR" altLang="en-US" sz="3600"/>
              <a:t>디바이스</a:t>
            </a:r>
            <a:r>
              <a:rPr lang="en-US" altLang="ko-KR" sz="3600"/>
              <a:t> </a:t>
            </a:r>
            <a:r>
              <a:rPr lang="ko-KR" altLang="en-US" sz="3600"/>
              <a:t>인증</a:t>
            </a:r>
            <a:r>
              <a:rPr lang="en-US" altLang="ko-KR" sz="3600"/>
              <a:t> </a:t>
            </a:r>
            <a:r>
              <a:rPr lang="ko-KR" altLang="en-US" sz="3600" smtClean="0"/>
              <a:t>스킴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473282"/>
            <a:ext cx="10881360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램포트 방식</a:t>
            </a:r>
            <a:endParaRPr lang="ko-KR" altLang="en-US" sz="280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838200" y="2061016"/>
            <a:ext cx="10881360" cy="188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   개인키의 절반이 공개됨</a:t>
            </a:r>
            <a:endParaRPr lang="en-US" altLang="ko-KR" sz="2400" smtClean="0"/>
          </a:p>
          <a:p>
            <a:endParaRPr lang="ko-KR" altLang="en-US" sz="2400" smtClean="0"/>
          </a:p>
          <a:p>
            <a:r>
              <a:rPr lang="en-US" altLang="ko-KR" sz="2400"/>
              <a:t> </a:t>
            </a:r>
            <a:r>
              <a:rPr lang="en-US" altLang="ko-KR" sz="2400" smtClean="0"/>
              <a:t>   </a:t>
            </a:r>
            <a:r>
              <a:rPr lang="ko-KR" altLang="en-US" sz="2400" smtClean="0"/>
              <a:t>한번 사용하면 안전을 위해 삭제 후 새로 생성</a:t>
            </a:r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418084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블록체인</a:t>
            </a:r>
            <a:r>
              <a:rPr lang="en-US" altLang="ko-KR" sz="3600" smtClean="0"/>
              <a:t> </a:t>
            </a:r>
            <a:r>
              <a:rPr lang="ko-KR" altLang="en-US" sz="3600"/>
              <a:t>기반</a:t>
            </a:r>
            <a:r>
              <a:rPr lang="en-US" altLang="ko-KR" sz="3600"/>
              <a:t> IoT </a:t>
            </a:r>
            <a:r>
              <a:rPr lang="ko-KR" altLang="en-US" sz="3600"/>
              <a:t>디바이스</a:t>
            </a:r>
            <a:r>
              <a:rPr lang="en-US" altLang="ko-KR" sz="3600"/>
              <a:t> </a:t>
            </a:r>
            <a:r>
              <a:rPr lang="ko-KR" altLang="en-US" sz="3600"/>
              <a:t>인증</a:t>
            </a:r>
            <a:r>
              <a:rPr lang="en-US" altLang="ko-KR" sz="3600"/>
              <a:t> </a:t>
            </a:r>
            <a:r>
              <a:rPr lang="ko-KR" altLang="en-US" sz="3600" smtClean="0"/>
              <a:t>스킴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546824"/>
            <a:ext cx="10881360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블록체인 방식</a:t>
            </a:r>
            <a:endParaRPr lang="ko-KR" altLang="en-US" sz="2800"/>
          </a:p>
        </p:txBody>
      </p:sp>
      <p:grpSp>
        <p:nvGrpSpPr>
          <p:cNvPr id="20" name="그룹 19"/>
          <p:cNvGrpSpPr/>
          <p:nvPr/>
        </p:nvGrpSpPr>
        <p:grpSpPr>
          <a:xfrm>
            <a:off x="2560320" y="2199073"/>
            <a:ext cx="7095902" cy="3921785"/>
            <a:chOff x="2560320" y="2199073"/>
            <a:chExt cx="7095902" cy="3921785"/>
          </a:xfrm>
        </p:grpSpPr>
        <p:sp>
          <p:nvSpPr>
            <p:cNvPr id="25" name="TextBox 24"/>
            <p:cNvSpPr txBox="1"/>
            <p:nvPr/>
          </p:nvSpPr>
          <p:spPr>
            <a:xfrm>
              <a:off x="4236895" y="2199073"/>
              <a:ext cx="2016224" cy="2769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/>
                <a:t>Pirvate Key | 256 bits</a:t>
              </a:r>
              <a:endParaRPr lang="ko-KR" alt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2934" y="2585535"/>
              <a:ext cx="1344149" cy="2616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Generate (ECM)</a:t>
              </a:r>
              <a:endParaRPr lang="ko-KR" altLang="en-US" sz="105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20872" y="3007711"/>
              <a:ext cx="2448272" cy="27699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/>
                <a:t>Public Key</a:t>
              </a:r>
              <a:endParaRPr lang="ko-KR" altLang="en-US" sz="12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74911" y="3451300"/>
              <a:ext cx="1740193" cy="25391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SHA 256</a:t>
              </a:r>
              <a:endParaRPr lang="ko-KR" altLang="en-US" sz="105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74911" y="3833186"/>
              <a:ext cx="1740193" cy="25391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RIPE MD 160</a:t>
              </a:r>
              <a:endParaRPr lang="ko-KR" altLang="en-US" sz="105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64476" y="4426818"/>
              <a:ext cx="2556284" cy="276999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/>
                <a:t>Public Key Hash</a:t>
              </a:r>
              <a:endParaRPr lang="ko-KR" altLang="en-US" sz="12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04336" y="4288318"/>
              <a:ext cx="1152128" cy="553998"/>
            </a:xfrm>
            <a:prstGeom prst="rect">
              <a:avLst/>
            </a:prstGeom>
            <a:solidFill>
              <a:srgbClr val="D15A12"/>
            </a:solidFill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bg1"/>
                  </a:solidFill>
                </a:rPr>
                <a:t>1 byte prefix (version btye)</a:t>
              </a:r>
            </a:p>
            <a:p>
              <a:pPr algn="ctr"/>
              <a:r>
                <a:rPr lang="en-US" altLang="ko-KR" sz="1000" smtClean="0">
                  <a:solidFill>
                    <a:schemeClr val="bg1"/>
                  </a:solidFill>
                </a:rPr>
                <a:t>0x00</a:t>
              </a:r>
              <a:endParaRPr lang="ko-KR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34505" y="5045272"/>
              <a:ext cx="2016224" cy="2769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/>
                <a:t>SHA 256</a:t>
              </a:r>
              <a:endParaRPr lang="ko-KR" alt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34505" y="5455254"/>
              <a:ext cx="2016224" cy="2769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/>
                <a:t>SHA 256</a:t>
              </a:r>
              <a:endParaRPr lang="ko-KR" altLang="en-US" sz="12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92768" y="4426818"/>
              <a:ext cx="1260140" cy="276999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</a:rPr>
                <a:t>First Four Bytes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560320" y="4215297"/>
              <a:ext cx="5472608" cy="7441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꺾인 연결선 36"/>
            <p:cNvCxnSpPr>
              <a:endCxn id="35" idx="2"/>
            </p:cNvCxnSpPr>
            <p:nvPr/>
          </p:nvCxnSpPr>
          <p:spPr>
            <a:xfrm rot="5400000" flipH="1" flipV="1">
              <a:off x="4561100" y="3459121"/>
              <a:ext cx="1417041" cy="3906434"/>
            </a:xfrm>
            <a:prstGeom prst="bentConnector3">
              <a:avLst>
                <a:gd name="adj1" fmla="val -914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207950" y="3011933"/>
              <a:ext cx="2448272" cy="276999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/>
                <a:t>Bitcoin Address</a:t>
              </a:r>
              <a:endParaRPr lang="ko-KR" altLang="en-US" sz="12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56864" y="3594079"/>
              <a:ext cx="1944216" cy="276999"/>
            </a:xfrm>
            <a:prstGeom prst="rect">
              <a:avLst/>
            </a:prstGeom>
            <a:solidFill>
              <a:srgbClr val="FFD44B"/>
            </a:solidFill>
            <a:ln>
              <a:solidFill>
                <a:srgbClr val="FFC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/>
                <a:t>Base 58</a:t>
              </a:r>
              <a:endParaRPr lang="ko-KR" altLang="en-US" sz="1200"/>
            </a:p>
          </p:txBody>
        </p:sp>
        <p:cxnSp>
          <p:nvCxnSpPr>
            <p:cNvPr id="40" name="꺾인 연결선 39"/>
            <p:cNvCxnSpPr>
              <a:endCxn id="39" idx="2"/>
            </p:cNvCxnSpPr>
            <p:nvPr/>
          </p:nvCxnSpPr>
          <p:spPr>
            <a:xfrm flipV="1">
              <a:off x="8032928" y="3871078"/>
              <a:ext cx="396044" cy="70803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9" idx="0"/>
              <a:endCxn id="38" idx="2"/>
            </p:cNvCxnSpPr>
            <p:nvPr/>
          </p:nvCxnSpPr>
          <p:spPr>
            <a:xfrm flipV="1">
              <a:off x="8428972" y="3288932"/>
              <a:ext cx="3114" cy="3051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25" idx="2"/>
              <a:endCxn id="26" idx="0"/>
            </p:cNvCxnSpPr>
            <p:nvPr/>
          </p:nvCxnSpPr>
          <p:spPr>
            <a:xfrm>
              <a:off x="5245007" y="2476072"/>
              <a:ext cx="2" cy="1094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6" idx="2"/>
              <a:endCxn id="27" idx="0"/>
            </p:cNvCxnSpPr>
            <p:nvPr/>
          </p:nvCxnSpPr>
          <p:spPr>
            <a:xfrm flipH="1">
              <a:off x="5245008" y="2847145"/>
              <a:ext cx="1" cy="1605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27" idx="2"/>
              <a:endCxn id="28" idx="0"/>
            </p:cNvCxnSpPr>
            <p:nvPr/>
          </p:nvCxnSpPr>
          <p:spPr>
            <a:xfrm>
              <a:off x="5245008" y="3284710"/>
              <a:ext cx="0" cy="1665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8" idx="2"/>
              <a:endCxn id="29" idx="0"/>
            </p:cNvCxnSpPr>
            <p:nvPr/>
          </p:nvCxnSpPr>
          <p:spPr>
            <a:xfrm>
              <a:off x="5245008" y="3705216"/>
              <a:ext cx="0" cy="1279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H="1">
              <a:off x="5242617" y="4105109"/>
              <a:ext cx="2390" cy="321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30" idx="2"/>
              <a:endCxn id="33" idx="0"/>
            </p:cNvCxnSpPr>
            <p:nvPr/>
          </p:nvCxnSpPr>
          <p:spPr>
            <a:xfrm flipH="1">
              <a:off x="5242617" y="4703817"/>
              <a:ext cx="1" cy="341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33" idx="2"/>
              <a:endCxn id="34" idx="0"/>
            </p:cNvCxnSpPr>
            <p:nvPr/>
          </p:nvCxnSpPr>
          <p:spPr>
            <a:xfrm>
              <a:off x="5242617" y="5322271"/>
              <a:ext cx="0" cy="13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4" idx="2"/>
            </p:cNvCxnSpPr>
            <p:nvPr/>
          </p:nvCxnSpPr>
          <p:spPr>
            <a:xfrm>
              <a:off x="5242617" y="5732253"/>
              <a:ext cx="1" cy="1116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26137" y="3606852"/>
              <a:ext cx="1012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/>
                <a:t>Hash160()</a:t>
              </a:r>
              <a:endParaRPr lang="ko-KR" altLang="en-US" sz="1400"/>
            </a:p>
          </p:txBody>
        </p:sp>
        <p:cxnSp>
          <p:nvCxnSpPr>
            <p:cNvPr id="51" name="직선 화살표 연결선 50"/>
            <p:cNvCxnSpPr>
              <a:stCxn id="50" idx="3"/>
              <a:endCxn id="28" idx="1"/>
            </p:cNvCxnSpPr>
            <p:nvPr/>
          </p:nvCxnSpPr>
          <p:spPr>
            <a:xfrm flipV="1">
              <a:off x="4139080" y="3578258"/>
              <a:ext cx="235831" cy="182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50" idx="3"/>
              <a:endCxn id="29" idx="1"/>
            </p:cNvCxnSpPr>
            <p:nvPr/>
          </p:nvCxnSpPr>
          <p:spPr>
            <a:xfrm>
              <a:off x="4139080" y="3760741"/>
              <a:ext cx="235831" cy="199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2704336" y="4863369"/>
              <a:ext cx="381642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912860" y="5836853"/>
              <a:ext cx="2556284" cy="27699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/>
                <a:t>Public Key Hash SHA 256 Twice</a:t>
              </a:r>
              <a:endParaRPr lang="ko-KR" altLang="en-US" sz="12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34718" y="5836853"/>
              <a:ext cx="1260140" cy="276999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</a:rPr>
                <a:t>First Four Bytes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08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블록체인</a:t>
            </a:r>
            <a:r>
              <a:rPr lang="en-US" altLang="ko-KR" sz="3600" smtClean="0"/>
              <a:t> </a:t>
            </a:r>
            <a:r>
              <a:rPr lang="ko-KR" altLang="en-US" sz="3600"/>
              <a:t>기반</a:t>
            </a:r>
            <a:r>
              <a:rPr lang="en-US" altLang="ko-KR" sz="3600"/>
              <a:t> IoT </a:t>
            </a:r>
            <a:r>
              <a:rPr lang="ko-KR" altLang="en-US" sz="3600"/>
              <a:t>디바이스</a:t>
            </a:r>
            <a:r>
              <a:rPr lang="en-US" altLang="ko-KR" sz="3600"/>
              <a:t> </a:t>
            </a:r>
            <a:r>
              <a:rPr lang="ko-KR" altLang="en-US" sz="3600"/>
              <a:t>인증</a:t>
            </a:r>
            <a:r>
              <a:rPr lang="en-US" altLang="ko-KR" sz="3600"/>
              <a:t> </a:t>
            </a:r>
            <a:r>
              <a:rPr lang="ko-KR" altLang="en-US" sz="3600" smtClean="0"/>
              <a:t>스킴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546824"/>
            <a:ext cx="10881360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블록체인 방식</a:t>
            </a:r>
            <a:endParaRPr lang="ko-KR" altLang="en-US" sz="2800"/>
          </a:p>
        </p:txBody>
      </p:sp>
      <p:sp>
        <p:nvSpPr>
          <p:cNvPr id="56" name="TextBox 55"/>
          <p:cNvSpPr txBox="1"/>
          <p:nvPr/>
        </p:nvSpPr>
        <p:spPr>
          <a:xfrm>
            <a:off x="4307101" y="2942906"/>
            <a:ext cx="7412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/>
              <a:t>OP_DUP  OP_HASH160  </a:t>
            </a:r>
            <a:r>
              <a:rPr lang="en-US" altLang="ko-KR" sz="1600" b="1" smtClean="0">
                <a:solidFill>
                  <a:srgbClr val="00823B"/>
                </a:solidFill>
              </a:rPr>
              <a:t>&lt;PublicKey160&gt;  </a:t>
            </a:r>
            <a:r>
              <a:rPr lang="en-US" altLang="ko-KR" sz="1600" smtClean="0"/>
              <a:t>OP_EQUALVERIFY   OP_CHECKSIG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42174" y="2942906"/>
            <a:ext cx="326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</a:rPr>
              <a:t>&lt;Signature&gt; </a:t>
            </a:r>
            <a:r>
              <a:rPr lang="en-US" altLang="ko-KR" sz="1600" b="1" smtClean="0">
                <a:solidFill>
                  <a:srgbClr val="0070C0"/>
                </a:solidFill>
              </a:rPr>
              <a:t>&lt;PublicKey&gt;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4197968" y="2334319"/>
            <a:ext cx="0" cy="1675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10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목차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연구 주제 선정</a:t>
            </a:r>
            <a:endParaRPr lang="en-US" altLang="ko-KR" smtClean="0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ko-KR" altLang="en-US" smtClean="0">
                <a:latin typeface="+mn-ea"/>
              </a:rPr>
              <a:t>정보 보호 학회 논문</a:t>
            </a:r>
            <a:endParaRPr lang="en-US" altLang="ko-KR" smtClean="0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 smtClean="0">
                <a:latin typeface="+mn-ea"/>
              </a:rPr>
              <a:t>Cain </a:t>
            </a:r>
            <a:r>
              <a:rPr lang="en-US" altLang="ko-KR" smtClean="0">
                <a:latin typeface="+mn-ea"/>
              </a:rPr>
              <a:t>&amp; Abel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endParaRPr lang="en-US" altLang="ko-KR" smtClean="0">
              <a:latin typeface="+mn-ea"/>
            </a:endParaRPr>
          </a:p>
          <a:p>
            <a:endParaRPr lang="en-US" altLang="ko-KR" smtClean="0">
              <a:latin typeface="+mn-ea"/>
            </a:endParaRPr>
          </a:p>
          <a:p>
            <a:endParaRPr lang="ko-KR" altLang="en-US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684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블록체인</a:t>
            </a:r>
            <a:r>
              <a:rPr lang="en-US" altLang="ko-KR" sz="3600" smtClean="0"/>
              <a:t> </a:t>
            </a:r>
            <a:r>
              <a:rPr lang="ko-KR" altLang="en-US" sz="3600"/>
              <a:t>기반</a:t>
            </a:r>
            <a:r>
              <a:rPr lang="en-US" altLang="ko-KR" sz="3600"/>
              <a:t> IoT </a:t>
            </a:r>
            <a:r>
              <a:rPr lang="ko-KR" altLang="en-US" sz="3600"/>
              <a:t>디바이스</a:t>
            </a:r>
            <a:r>
              <a:rPr lang="en-US" altLang="ko-KR" sz="3600"/>
              <a:t> </a:t>
            </a:r>
            <a:r>
              <a:rPr lang="ko-KR" altLang="en-US" sz="3600"/>
              <a:t>인증</a:t>
            </a:r>
            <a:r>
              <a:rPr lang="en-US" altLang="ko-KR" sz="3600"/>
              <a:t> </a:t>
            </a:r>
            <a:r>
              <a:rPr lang="ko-KR" altLang="en-US" sz="3600" smtClean="0"/>
              <a:t>스킴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386500"/>
            <a:ext cx="10881360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기존 </a:t>
            </a:r>
            <a:r>
              <a:rPr lang="en-US" altLang="ko-KR" sz="2800" smtClean="0"/>
              <a:t>IoT </a:t>
            </a:r>
            <a:r>
              <a:rPr lang="ko-KR" altLang="en-US" sz="2800" smtClean="0"/>
              <a:t>프로토콜</a:t>
            </a:r>
            <a:endParaRPr lang="ko-KR" altLang="en-US" sz="2800"/>
          </a:p>
        </p:txBody>
      </p:sp>
      <p:sp>
        <p:nvSpPr>
          <p:cNvPr id="56" name="제목 1"/>
          <p:cNvSpPr txBox="1">
            <a:spLocks/>
          </p:cNvSpPr>
          <p:nvPr/>
        </p:nvSpPr>
        <p:spPr>
          <a:xfrm>
            <a:off x="838200" y="2134558"/>
            <a:ext cx="10881360" cy="379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2800" smtClean="0"/>
              <a:t>ID/Password </a:t>
            </a:r>
            <a:r>
              <a:rPr lang="ko-KR" altLang="en-US" sz="2800" smtClean="0"/>
              <a:t>기반 인증</a:t>
            </a:r>
            <a:endParaRPr lang="en-US" altLang="ko-KR" sz="2800" smtClean="0"/>
          </a:p>
          <a:p>
            <a:pPr marL="514350" indent="-514350">
              <a:buFont typeface="+mj-lt"/>
              <a:buAutoNum type="arabicPeriod"/>
            </a:pPr>
            <a:endParaRPr lang="en-US" altLang="ko-KR" sz="280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smtClean="0"/>
              <a:t>MAC </a:t>
            </a:r>
            <a:r>
              <a:rPr lang="ko-KR" altLang="en-US" sz="2800" smtClean="0"/>
              <a:t>주소 기반 인증</a:t>
            </a:r>
            <a:endParaRPr lang="en-US" altLang="ko-KR" sz="2800" smtClean="0"/>
          </a:p>
          <a:p>
            <a:pPr marL="514350" indent="-514350">
              <a:buFont typeface="+mj-lt"/>
              <a:buAutoNum type="arabicPeriod"/>
            </a:pPr>
            <a:endParaRPr lang="en-US" altLang="ko-KR" sz="2800"/>
          </a:p>
          <a:p>
            <a:pPr marL="514350" indent="-514350">
              <a:buFont typeface="+mj-lt"/>
              <a:buAutoNum type="arabicPeriod"/>
            </a:pPr>
            <a:r>
              <a:rPr lang="ko-KR" altLang="en-US" sz="2800" smtClean="0"/>
              <a:t>암호 프로토콜 기반 인증</a:t>
            </a:r>
            <a:endParaRPr lang="en-US" altLang="ko-KR" sz="2800" smtClean="0"/>
          </a:p>
          <a:p>
            <a:pPr marL="514350" indent="-514350">
              <a:buFont typeface="+mj-lt"/>
              <a:buAutoNum type="arabicPeriod"/>
            </a:pPr>
            <a:endParaRPr lang="en-US" altLang="ko-KR" sz="2800"/>
          </a:p>
          <a:p>
            <a:pPr marL="514350" indent="-514350">
              <a:buFont typeface="+mj-lt"/>
              <a:buAutoNum type="arabicPeriod"/>
            </a:pPr>
            <a:r>
              <a:rPr lang="ko-KR" altLang="en-US" sz="2800" smtClean="0"/>
              <a:t>인증서 기반 인증</a:t>
            </a:r>
            <a:endParaRPr lang="en-US" altLang="ko-KR" sz="2800" smtClean="0"/>
          </a:p>
          <a:p>
            <a:pPr marL="514350" indent="-514350">
              <a:buFont typeface="+mj-lt"/>
              <a:buAutoNum type="arabicPeriod"/>
            </a:pPr>
            <a:endParaRPr lang="en-US" altLang="ko-KR" sz="280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smtClean="0"/>
              <a:t>IBE</a:t>
            </a:r>
            <a:r>
              <a:rPr lang="ko-KR" altLang="en-US" sz="2800" smtClean="0"/>
              <a:t>를 이용한 인증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91678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블록체인</a:t>
            </a:r>
            <a:r>
              <a:rPr lang="en-US" altLang="ko-KR" sz="3600" smtClean="0"/>
              <a:t> </a:t>
            </a:r>
            <a:r>
              <a:rPr lang="ko-KR" altLang="en-US" sz="3600"/>
              <a:t>기반</a:t>
            </a:r>
            <a:r>
              <a:rPr lang="en-US" altLang="ko-KR" sz="3600"/>
              <a:t> IoT </a:t>
            </a:r>
            <a:r>
              <a:rPr lang="ko-KR" altLang="en-US" sz="3600"/>
              <a:t>디바이스</a:t>
            </a:r>
            <a:r>
              <a:rPr lang="en-US" altLang="ko-KR" sz="3600"/>
              <a:t> </a:t>
            </a:r>
            <a:r>
              <a:rPr lang="ko-KR" altLang="en-US" sz="3600"/>
              <a:t>인증</a:t>
            </a:r>
            <a:r>
              <a:rPr lang="en-US" altLang="ko-KR" sz="3600"/>
              <a:t> </a:t>
            </a:r>
            <a:r>
              <a:rPr lang="ko-KR" altLang="en-US" sz="3600" smtClean="0"/>
              <a:t>스킴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386500"/>
            <a:ext cx="10881360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기존 </a:t>
            </a:r>
            <a:r>
              <a:rPr lang="en-US" altLang="ko-KR" sz="2800" smtClean="0"/>
              <a:t>IoT </a:t>
            </a:r>
            <a:r>
              <a:rPr lang="ko-KR" altLang="en-US" sz="2800" smtClean="0"/>
              <a:t>프로토콜</a:t>
            </a:r>
            <a:endParaRPr lang="ko-KR" altLang="en-US" sz="2800"/>
          </a:p>
        </p:txBody>
      </p:sp>
      <p:sp>
        <p:nvSpPr>
          <p:cNvPr id="56" name="제목 1"/>
          <p:cNvSpPr txBox="1">
            <a:spLocks/>
          </p:cNvSpPr>
          <p:nvPr/>
        </p:nvSpPr>
        <p:spPr>
          <a:xfrm>
            <a:off x="838201" y="2134558"/>
            <a:ext cx="5088038" cy="379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2800" smtClean="0"/>
              <a:t>ID/Password </a:t>
            </a:r>
            <a:r>
              <a:rPr lang="ko-KR" altLang="en-US" sz="2800" smtClean="0"/>
              <a:t>기반 인증</a:t>
            </a:r>
            <a:endParaRPr lang="en-US" altLang="ko-KR" sz="2800" smtClean="0"/>
          </a:p>
          <a:p>
            <a:pPr marL="514350" indent="-514350">
              <a:buFont typeface="+mj-lt"/>
              <a:buAutoNum type="arabicPeriod"/>
            </a:pPr>
            <a:endParaRPr lang="en-US" altLang="ko-KR" sz="280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smtClean="0"/>
              <a:t>MAC </a:t>
            </a:r>
            <a:r>
              <a:rPr lang="ko-KR" altLang="en-US" sz="2800" smtClean="0"/>
              <a:t>주소 기반 인증</a:t>
            </a:r>
            <a:endParaRPr lang="en-US" altLang="ko-KR" sz="2800" smtClean="0"/>
          </a:p>
          <a:p>
            <a:pPr marL="514350" indent="-514350">
              <a:buFont typeface="+mj-lt"/>
              <a:buAutoNum type="arabicPeriod"/>
            </a:pPr>
            <a:endParaRPr lang="en-US" altLang="ko-KR" sz="2800"/>
          </a:p>
          <a:p>
            <a:pPr marL="514350" indent="-514350">
              <a:buFont typeface="+mj-lt"/>
              <a:buAutoNum type="arabicPeriod"/>
            </a:pPr>
            <a:r>
              <a:rPr lang="ko-KR" altLang="en-US" sz="2800" smtClean="0"/>
              <a:t>암호 프로토콜 기반 인증</a:t>
            </a:r>
            <a:endParaRPr lang="en-US" altLang="ko-KR" sz="2800" smtClean="0"/>
          </a:p>
          <a:p>
            <a:pPr marL="514350" indent="-514350">
              <a:buFont typeface="+mj-lt"/>
              <a:buAutoNum type="arabicPeriod"/>
            </a:pPr>
            <a:endParaRPr lang="en-US" altLang="ko-KR" sz="2800"/>
          </a:p>
          <a:p>
            <a:pPr marL="514350" indent="-514350">
              <a:buFont typeface="+mj-lt"/>
              <a:buAutoNum type="arabicPeriod"/>
            </a:pPr>
            <a:r>
              <a:rPr lang="ko-KR" altLang="en-US" sz="2800" smtClean="0"/>
              <a:t>인증서 기반 인증</a:t>
            </a:r>
            <a:endParaRPr lang="en-US" altLang="ko-KR" sz="2800" smtClean="0"/>
          </a:p>
          <a:p>
            <a:pPr marL="514350" indent="-514350">
              <a:buFont typeface="+mj-lt"/>
              <a:buAutoNum type="arabicPeriod"/>
            </a:pPr>
            <a:endParaRPr lang="en-US" altLang="ko-KR" sz="280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smtClean="0"/>
              <a:t>IBE</a:t>
            </a:r>
            <a:r>
              <a:rPr lang="ko-KR" altLang="en-US" sz="2800" smtClean="0"/>
              <a:t>를 이용한 인증</a:t>
            </a:r>
            <a:endParaRPr lang="ko-KR" altLang="en-US" sz="280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789464" y="2250305"/>
            <a:ext cx="5930096" cy="497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solidFill>
                  <a:srgbClr val="C00000"/>
                </a:solidFill>
              </a:rPr>
              <a:t>- </a:t>
            </a:r>
            <a:r>
              <a:rPr lang="ko-KR" altLang="en-US" sz="2000" smtClean="0">
                <a:solidFill>
                  <a:srgbClr val="C00000"/>
                </a:solidFill>
              </a:rPr>
              <a:t>서버 부하</a:t>
            </a:r>
            <a:r>
              <a:rPr lang="en-US" altLang="ko-KR" sz="2000" smtClean="0">
                <a:solidFill>
                  <a:srgbClr val="C00000"/>
                </a:solidFill>
              </a:rPr>
              <a:t>, </a:t>
            </a:r>
            <a:r>
              <a:rPr lang="ko-KR" altLang="en-US" sz="2000" smtClean="0">
                <a:solidFill>
                  <a:srgbClr val="C00000"/>
                </a:solidFill>
              </a:rPr>
              <a:t>기기 추가시 사람 개입</a:t>
            </a:r>
            <a:endParaRPr lang="en-US" altLang="ko-KR" sz="2000" smtClean="0">
              <a:solidFill>
                <a:srgbClr val="C00000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5789463" y="2447435"/>
            <a:ext cx="6016713" cy="1257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smtClean="0"/>
          </a:p>
          <a:p>
            <a:r>
              <a:rPr lang="en-US" altLang="ko-KR" sz="2000" smtClean="0">
                <a:solidFill>
                  <a:srgbClr val="C00000"/>
                </a:solidFill>
              </a:rPr>
              <a:t>- </a:t>
            </a:r>
            <a:r>
              <a:rPr lang="ko-KR" altLang="en-US" sz="2000" smtClean="0">
                <a:solidFill>
                  <a:srgbClr val="C00000"/>
                </a:solidFill>
              </a:rPr>
              <a:t>새로운 </a:t>
            </a:r>
            <a:r>
              <a:rPr lang="en-US" altLang="ko-KR" sz="2000" smtClean="0">
                <a:solidFill>
                  <a:srgbClr val="C00000"/>
                </a:solidFill>
              </a:rPr>
              <a:t>MAC Address </a:t>
            </a:r>
            <a:r>
              <a:rPr lang="ko-KR" altLang="en-US" sz="2000" smtClean="0">
                <a:solidFill>
                  <a:srgbClr val="C00000"/>
                </a:solidFill>
              </a:rPr>
              <a:t>양식 규정 필요</a:t>
            </a:r>
            <a:r>
              <a:rPr lang="en-US" altLang="ko-KR" sz="2000" smtClean="0">
                <a:solidFill>
                  <a:srgbClr val="C00000"/>
                </a:solidFill>
              </a:rPr>
              <a:t>, </a:t>
            </a:r>
            <a:r>
              <a:rPr lang="ko-KR" altLang="en-US" sz="2000" smtClean="0">
                <a:solidFill>
                  <a:srgbClr val="C00000"/>
                </a:solidFill>
              </a:rPr>
              <a:t>위장 가능</a:t>
            </a:r>
            <a:endParaRPr lang="en-US" altLang="ko-KR" sz="2000" smtClean="0">
              <a:solidFill>
                <a:srgbClr val="C00000"/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789464" y="3577461"/>
            <a:ext cx="5930096" cy="903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solidFill>
                  <a:srgbClr val="C00000"/>
                </a:solidFill>
              </a:rPr>
              <a:t>- </a:t>
            </a:r>
            <a:r>
              <a:rPr lang="ko-KR" altLang="en-US" sz="2000" smtClean="0">
                <a:solidFill>
                  <a:srgbClr val="C00000"/>
                </a:solidFill>
              </a:rPr>
              <a:t>암호 기술에 의존</a:t>
            </a:r>
            <a:r>
              <a:rPr lang="en-US" altLang="ko-KR" sz="2000" smtClean="0">
                <a:solidFill>
                  <a:srgbClr val="C00000"/>
                </a:solidFill>
              </a:rPr>
              <a:t>: </a:t>
            </a:r>
            <a:r>
              <a:rPr lang="ko-KR" altLang="en-US" sz="2000" smtClean="0">
                <a:solidFill>
                  <a:srgbClr val="C00000"/>
                </a:solidFill>
              </a:rPr>
              <a:t>취약점 발견시 문제</a:t>
            </a:r>
            <a:endParaRPr lang="en-US" altLang="ko-KR" sz="2000">
              <a:solidFill>
                <a:srgbClr val="C00000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5789464" y="4358072"/>
            <a:ext cx="5930096" cy="903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solidFill>
                  <a:srgbClr val="C00000"/>
                </a:solidFill>
              </a:rPr>
              <a:t>- </a:t>
            </a:r>
            <a:r>
              <a:rPr lang="ko-KR" altLang="en-US" sz="2000" smtClean="0">
                <a:solidFill>
                  <a:srgbClr val="C00000"/>
                </a:solidFill>
              </a:rPr>
              <a:t>기기 인증 알고리즘</a:t>
            </a:r>
            <a:r>
              <a:rPr lang="en-US" altLang="ko-KR" sz="2000" smtClean="0">
                <a:solidFill>
                  <a:srgbClr val="C00000"/>
                </a:solidFill>
              </a:rPr>
              <a:t>: </a:t>
            </a:r>
            <a:r>
              <a:rPr lang="ko-KR" altLang="en-US" sz="2000" smtClean="0">
                <a:solidFill>
                  <a:srgbClr val="C00000"/>
                </a:solidFill>
              </a:rPr>
              <a:t>높은 처리량 필요</a:t>
            </a:r>
            <a:endParaRPr lang="en-US" altLang="ko-KR" sz="2000">
              <a:solidFill>
                <a:srgbClr val="C00000"/>
              </a:solidFill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789464" y="5080571"/>
            <a:ext cx="5930096" cy="903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solidFill>
                  <a:srgbClr val="C00000"/>
                </a:solidFill>
              </a:rPr>
              <a:t>- ID </a:t>
            </a:r>
            <a:r>
              <a:rPr lang="ko-KR" altLang="en-US" sz="2000" smtClean="0">
                <a:solidFill>
                  <a:srgbClr val="C00000"/>
                </a:solidFill>
              </a:rPr>
              <a:t>위장 공격에 취약</a:t>
            </a:r>
            <a:endParaRPr lang="en-US" altLang="ko-KR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블록체인</a:t>
            </a:r>
            <a:r>
              <a:rPr lang="en-US" altLang="ko-KR" sz="3600" smtClean="0"/>
              <a:t> </a:t>
            </a:r>
            <a:r>
              <a:rPr lang="ko-KR" altLang="en-US" sz="3600"/>
              <a:t>기반</a:t>
            </a:r>
            <a:r>
              <a:rPr lang="en-US" altLang="ko-KR" sz="3600"/>
              <a:t> IoT </a:t>
            </a:r>
            <a:r>
              <a:rPr lang="ko-KR" altLang="en-US" sz="3600"/>
              <a:t>디바이스</a:t>
            </a:r>
            <a:r>
              <a:rPr lang="en-US" altLang="ko-KR" sz="3600"/>
              <a:t> </a:t>
            </a:r>
            <a:r>
              <a:rPr lang="ko-KR" altLang="en-US" sz="3600"/>
              <a:t>인증</a:t>
            </a:r>
            <a:r>
              <a:rPr lang="en-US" altLang="ko-KR" sz="3600"/>
              <a:t> </a:t>
            </a:r>
            <a:r>
              <a:rPr lang="ko-KR" altLang="en-US" sz="3600" smtClean="0"/>
              <a:t>스킴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617994"/>
            <a:ext cx="10881360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제안 스킴 활용 기술</a:t>
            </a:r>
            <a:endParaRPr lang="ko-KR" altLang="en-US" sz="280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96072" y="2205728"/>
            <a:ext cx="7171481" cy="2055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mtClean="0"/>
              <a:t>   램포트 해시 체인</a:t>
            </a:r>
            <a:r>
              <a:rPr lang="en-US" altLang="ko-KR" sz="2800" smtClean="0"/>
              <a:t> </a:t>
            </a:r>
            <a:r>
              <a:rPr lang="ko-KR" altLang="en-US" sz="2800" smtClean="0"/>
              <a:t>및 블록 체인 기술 활용</a:t>
            </a:r>
            <a:endParaRPr lang="en-US" altLang="ko-KR" sz="2400" smtClean="0"/>
          </a:p>
          <a:p>
            <a:endParaRPr lang="en-US" altLang="ko-KR" sz="280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19166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블록체인</a:t>
            </a:r>
            <a:r>
              <a:rPr lang="en-US" altLang="ko-KR" sz="3600" smtClean="0"/>
              <a:t> </a:t>
            </a:r>
            <a:r>
              <a:rPr lang="ko-KR" altLang="en-US" sz="3600"/>
              <a:t>기반</a:t>
            </a:r>
            <a:r>
              <a:rPr lang="en-US" altLang="ko-KR" sz="3600"/>
              <a:t> IoT </a:t>
            </a:r>
            <a:r>
              <a:rPr lang="ko-KR" altLang="en-US" sz="3600"/>
              <a:t>디바이스</a:t>
            </a:r>
            <a:r>
              <a:rPr lang="en-US" altLang="ko-KR" sz="3600"/>
              <a:t> </a:t>
            </a:r>
            <a:r>
              <a:rPr lang="ko-KR" altLang="en-US" sz="3600"/>
              <a:t>인증</a:t>
            </a:r>
            <a:r>
              <a:rPr lang="en-US" altLang="ko-KR" sz="3600"/>
              <a:t> </a:t>
            </a:r>
            <a:r>
              <a:rPr lang="ko-KR" altLang="en-US" sz="3600" smtClean="0"/>
              <a:t>스킴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386500"/>
            <a:ext cx="10881360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제안 스킴</a:t>
            </a:r>
            <a:endParaRPr lang="ko-KR" altLang="en-US" sz="2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118" y="1974234"/>
            <a:ext cx="6586803" cy="36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블록체인</a:t>
            </a:r>
            <a:r>
              <a:rPr lang="en-US" altLang="ko-KR" sz="3600" smtClean="0"/>
              <a:t> </a:t>
            </a:r>
            <a:r>
              <a:rPr lang="ko-KR" altLang="en-US" sz="3600"/>
              <a:t>기반</a:t>
            </a:r>
            <a:r>
              <a:rPr lang="en-US" altLang="ko-KR" sz="3600"/>
              <a:t> IoT </a:t>
            </a:r>
            <a:r>
              <a:rPr lang="ko-KR" altLang="en-US" sz="3600"/>
              <a:t>디바이스</a:t>
            </a:r>
            <a:r>
              <a:rPr lang="en-US" altLang="ko-KR" sz="3600"/>
              <a:t> </a:t>
            </a:r>
            <a:r>
              <a:rPr lang="ko-KR" altLang="en-US" sz="3600"/>
              <a:t>인증</a:t>
            </a:r>
            <a:r>
              <a:rPr lang="en-US" altLang="ko-KR" sz="3600"/>
              <a:t> </a:t>
            </a:r>
            <a:r>
              <a:rPr lang="ko-KR" altLang="en-US" sz="3600" smtClean="0"/>
              <a:t>스킴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386500"/>
            <a:ext cx="10881360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제안 스킴</a:t>
            </a:r>
            <a:endParaRPr lang="ko-KR" altLang="en-US" sz="2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974234"/>
            <a:ext cx="6586803" cy="3609044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7013523" y="2134558"/>
            <a:ext cx="4364391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/>
              <a:t>Aggregator </a:t>
            </a:r>
            <a:r>
              <a:rPr lang="ko-KR" altLang="en-US" sz="2000" smtClean="0"/>
              <a:t>그룹키 분배</a:t>
            </a:r>
            <a:endParaRPr lang="ko-KR" altLang="en-US" sz="200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013523" y="3327001"/>
            <a:ext cx="4364391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/>
              <a:t>새 디바이스</a:t>
            </a:r>
            <a:r>
              <a:rPr lang="en-US" altLang="ko-KR" sz="2000" smtClean="0"/>
              <a:t> </a:t>
            </a:r>
            <a:r>
              <a:rPr lang="ko-KR" altLang="en-US" sz="2000" smtClean="0"/>
              <a:t>그룹키 할당</a:t>
            </a:r>
            <a:endParaRPr lang="ko-KR" altLang="en-US" sz="200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013522" y="2739267"/>
            <a:ext cx="4873678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/>
              <a:t>램포트 해시 체인 사용 그룹키 생성</a:t>
            </a:r>
            <a:endParaRPr lang="ko-KR" altLang="en-US" sz="200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7013522" y="3914735"/>
            <a:ext cx="4364391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/>
              <a:t>몇 번째 디바이스의 키인지 검증</a:t>
            </a:r>
            <a:endParaRPr lang="ko-KR" altLang="en-US" sz="200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7013522" y="4455139"/>
            <a:ext cx="5178478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/>
              <a:t>해시 체인 </a:t>
            </a:r>
            <a:r>
              <a:rPr lang="en-US" altLang="ko-KR" sz="2000" smtClean="0"/>
              <a:t>-</a:t>
            </a:r>
            <a:r>
              <a:rPr lang="ko-KR" altLang="en-US" sz="2000" smtClean="0"/>
              <a:t> 다음 키 예측하기 힘듬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4119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블록체인</a:t>
            </a:r>
            <a:r>
              <a:rPr lang="en-US" altLang="ko-KR" sz="3600" smtClean="0"/>
              <a:t> </a:t>
            </a:r>
            <a:r>
              <a:rPr lang="ko-KR" altLang="en-US" sz="3600"/>
              <a:t>기반</a:t>
            </a:r>
            <a:r>
              <a:rPr lang="en-US" altLang="ko-KR" sz="3600"/>
              <a:t> IoT </a:t>
            </a:r>
            <a:r>
              <a:rPr lang="ko-KR" altLang="en-US" sz="3600"/>
              <a:t>디바이스</a:t>
            </a:r>
            <a:r>
              <a:rPr lang="en-US" altLang="ko-KR" sz="3600"/>
              <a:t> </a:t>
            </a:r>
            <a:r>
              <a:rPr lang="ko-KR" altLang="en-US" sz="3600"/>
              <a:t>인증</a:t>
            </a:r>
            <a:r>
              <a:rPr lang="en-US" altLang="ko-KR" sz="3600"/>
              <a:t> </a:t>
            </a:r>
            <a:r>
              <a:rPr lang="ko-KR" altLang="en-US" sz="3600" smtClean="0"/>
              <a:t>스킴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386500"/>
            <a:ext cx="10881360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제안 스킴</a:t>
            </a:r>
            <a:endParaRPr lang="ko-KR" altLang="en-US"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42" y="2134558"/>
            <a:ext cx="86772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블록체인</a:t>
            </a:r>
            <a:r>
              <a:rPr lang="en-US" altLang="ko-KR" sz="3600" smtClean="0"/>
              <a:t> </a:t>
            </a:r>
            <a:r>
              <a:rPr lang="ko-KR" altLang="en-US" sz="3600"/>
              <a:t>기반</a:t>
            </a:r>
            <a:r>
              <a:rPr lang="en-US" altLang="ko-KR" sz="3600"/>
              <a:t> IoT </a:t>
            </a:r>
            <a:r>
              <a:rPr lang="ko-KR" altLang="en-US" sz="3600"/>
              <a:t>디바이스</a:t>
            </a:r>
            <a:r>
              <a:rPr lang="en-US" altLang="ko-KR" sz="3600"/>
              <a:t> </a:t>
            </a:r>
            <a:r>
              <a:rPr lang="ko-KR" altLang="en-US" sz="3600"/>
              <a:t>인증</a:t>
            </a:r>
            <a:r>
              <a:rPr lang="en-US" altLang="ko-KR" sz="3600"/>
              <a:t> </a:t>
            </a:r>
            <a:r>
              <a:rPr lang="ko-KR" altLang="en-US" sz="3600" smtClean="0"/>
              <a:t>스킴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386500"/>
            <a:ext cx="10881360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제안 스킴</a:t>
            </a:r>
            <a:endParaRPr lang="ko-KR" altLang="en-US" sz="280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38200" y="2134558"/>
            <a:ext cx="10881360" cy="2777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smtClean="0"/>
              <a:t>최상위 </a:t>
            </a:r>
            <a:r>
              <a:rPr lang="en-US" altLang="ko-KR" sz="2800" smtClean="0"/>
              <a:t>Aggregator</a:t>
            </a:r>
            <a:r>
              <a:rPr lang="ko-KR" altLang="en-US" sz="2800" smtClean="0"/>
              <a:t>가 공개키 검증</a:t>
            </a:r>
            <a:r>
              <a:rPr lang="en-US" altLang="ko-KR" sz="2800" smtClean="0"/>
              <a:t>, </a:t>
            </a:r>
            <a:r>
              <a:rPr lang="ko-KR" altLang="en-US" sz="2800" smtClean="0"/>
              <a:t>해시체인 생성 등 연산 처리</a:t>
            </a:r>
            <a:endParaRPr lang="en-US" altLang="ko-KR" sz="2800" smtClean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/>
          </a:p>
          <a:p>
            <a:r>
              <a:rPr lang="en-US" altLang="ko-KR" sz="2400" smtClean="0"/>
              <a:t>     </a:t>
            </a:r>
            <a:r>
              <a:rPr lang="ko-KR" altLang="en-US" sz="2400" smtClean="0"/>
              <a:t>디바이스들 연산 부담 감소</a:t>
            </a:r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80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30308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블록체인</a:t>
            </a:r>
            <a:r>
              <a:rPr lang="en-US" altLang="ko-KR" sz="3600" smtClean="0"/>
              <a:t> </a:t>
            </a:r>
            <a:r>
              <a:rPr lang="ko-KR" altLang="en-US" sz="3600"/>
              <a:t>기반</a:t>
            </a:r>
            <a:r>
              <a:rPr lang="en-US" altLang="ko-KR" sz="3600"/>
              <a:t> IoT </a:t>
            </a:r>
            <a:r>
              <a:rPr lang="ko-KR" altLang="en-US" sz="3600"/>
              <a:t>디바이스</a:t>
            </a:r>
            <a:r>
              <a:rPr lang="en-US" altLang="ko-KR" sz="3600"/>
              <a:t> </a:t>
            </a:r>
            <a:r>
              <a:rPr lang="ko-KR" altLang="en-US" sz="3600"/>
              <a:t>인증</a:t>
            </a:r>
            <a:r>
              <a:rPr lang="en-US" altLang="ko-KR" sz="3600"/>
              <a:t> </a:t>
            </a:r>
            <a:r>
              <a:rPr lang="ko-KR" altLang="en-US" sz="3600" smtClean="0"/>
              <a:t>스킴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386500"/>
            <a:ext cx="10881360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논문 후기</a:t>
            </a:r>
            <a:endParaRPr lang="ko-KR" altLang="en-US" sz="280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38200" y="2134557"/>
            <a:ext cx="10881360" cy="3953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- </a:t>
            </a:r>
            <a:r>
              <a:rPr lang="ko-KR" altLang="en-US" sz="2800" smtClean="0"/>
              <a:t>램포트 알고리즘 및 블록 체인 기술 활용</a:t>
            </a:r>
            <a:endParaRPr lang="en-US" altLang="ko-KR" sz="2800" smtClean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저성능인 </a:t>
            </a:r>
            <a:r>
              <a:rPr lang="en-US" altLang="ko-KR" sz="2800" smtClean="0"/>
              <a:t>IoT</a:t>
            </a:r>
            <a:r>
              <a:rPr lang="ko-KR" altLang="en-US" sz="2800" smtClean="0"/>
              <a:t>를 위한 인증 방법</a:t>
            </a:r>
            <a:endParaRPr lang="en-US" altLang="ko-KR" sz="2800" smtClean="0"/>
          </a:p>
          <a:p>
            <a:pPr marL="457200" indent="-457200">
              <a:buFontTx/>
              <a:buChar char="-"/>
            </a:pPr>
            <a:endParaRPr lang="en-US" altLang="ko-KR" sz="2800"/>
          </a:p>
          <a:p>
            <a:endParaRPr lang="en-US" altLang="ko-KR" sz="2800"/>
          </a:p>
          <a:p>
            <a:endParaRPr lang="en-US" altLang="ko-KR" sz="2800" smtClean="0"/>
          </a:p>
          <a:p>
            <a:r>
              <a:rPr lang="en-US" altLang="ko-KR" sz="2800" smtClean="0"/>
              <a:t>- Aggregator</a:t>
            </a:r>
            <a:r>
              <a:rPr lang="ko-KR" altLang="en-US" sz="2800" smtClean="0"/>
              <a:t>가 취약점이 될 수는 있는지</a:t>
            </a:r>
            <a:endParaRPr lang="en-US" altLang="ko-KR" sz="2800"/>
          </a:p>
          <a:p>
            <a:endParaRPr lang="en-US" altLang="ko-KR" sz="2400" smtClean="0"/>
          </a:p>
          <a:p>
            <a:endParaRPr lang="en-US" altLang="ko-KR" sz="280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853440" y="3817553"/>
            <a:ext cx="10881360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생각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1909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838200" y="27912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smtClean="0"/>
              <a:t>공공기관</a:t>
            </a:r>
            <a:r>
              <a:rPr lang="en-US" altLang="ko-KR" sz="3600" smtClean="0"/>
              <a:t> </a:t>
            </a:r>
            <a:r>
              <a:rPr lang="ko-KR" altLang="en-US" sz="3600"/>
              <a:t>프린터</a:t>
            </a:r>
            <a:r>
              <a:rPr lang="en-US" altLang="ko-KR" sz="3600"/>
              <a:t> </a:t>
            </a:r>
            <a:r>
              <a:rPr lang="ko-KR" altLang="en-US" sz="3600"/>
              <a:t>관리</a:t>
            </a:r>
            <a:r>
              <a:rPr lang="en-US" altLang="ko-KR" sz="3600"/>
              <a:t> </a:t>
            </a:r>
            <a:r>
              <a:rPr lang="ko-KR" altLang="en-US" sz="3600"/>
              <a:t>시스템의</a:t>
            </a:r>
            <a:r>
              <a:rPr lang="en-US" altLang="ko-KR" sz="3600"/>
              <a:t> </a:t>
            </a:r>
            <a:r>
              <a:rPr lang="ko-KR" altLang="en-US" sz="3600"/>
              <a:t>취약점</a:t>
            </a:r>
            <a:r>
              <a:rPr lang="en-US" altLang="ko-KR" sz="3600"/>
              <a:t> </a:t>
            </a:r>
            <a:r>
              <a:rPr lang="ko-KR" altLang="en-US" sz="3600" smtClean="0"/>
              <a:t>분석</a:t>
            </a:r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11752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공공기관</a:t>
            </a:r>
            <a:r>
              <a:rPr lang="en-US" altLang="ko-KR" sz="3600" smtClean="0"/>
              <a:t> </a:t>
            </a:r>
            <a:r>
              <a:rPr lang="ko-KR" altLang="en-US" sz="3600"/>
              <a:t>프린터</a:t>
            </a:r>
            <a:r>
              <a:rPr lang="en-US" altLang="ko-KR" sz="3600"/>
              <a:t> </a:t>
            </a:r>
            <a:r>
              <a:rPr lang="ko-KR" altLang="en-US" sz="3600"/>
              <a:t>관리</a:t>
            </a:r>
            <a:r>
              <a:rPr lang="en-US" altLang="ko-KR" sz="3600"/>
              <a:t> </a:t>
            </a:r>
            <a:r>
              <a:rPr lang="ko-KR" altLang="en-US" sz="3600"/>
              <a:t>시스템의</a:t>
            </a:r>
            <a:r>
              <a:rPr lang="en-US" altLang="ko-KR" sz="3600"/>
              <a:t> </a:t>
            </a:r>
            <a:r>
              <a:rPr lang="ko-KR" altLang="en-US" sz="3600"/>
              <a:t>취약점</a:t>
            </a:r>
            <a:r>
              <a:rPr lang="en-US" altLang="ko-KR" sz="3600"/>
              <a:t> </a:t>
            </a:r>
            <a:r>
              <a:rPr lang="ko-KR" altLang="en-US" sz="3600" smtClean="0"/>
              <a:t>분석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785076"/>
            <a:ext cx="10881360" cy="106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학교 도서관 등 공공 기관의 프린트 관리 서비스</a:t>
            </a:r>
            <a:endParaRPr lang="ko-KR" altLang="en-US" sz="280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838200" y="2777259"/>
            <a:ext cx="10881360" cy="106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프린트 관리 서비스의 취약성 분석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99079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+mn-ea"/>
                <a:ea typeface="+mn-ea"/>
              </a:rPr>
              <a:t>연구 주제 선정</a:t>
            </a:r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75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공공기관</a:t>
            </a:r>
            <a:r>
              <a:rPr lang="en-US" altLang="ko-KR" sz="3600" smtClean="0"/>
              <a:t> </a:t>
            </a:r>
            <a:r>
              <a:rPr lang="ko-KR" altLang="en-US" sz="3600"/>
              <a:t>프린터</a:t>
            </a:r>
            <a:r>
              <a:rPr lang="en-US" altLang="ko-KR" sz="3600"/>
              <a:t> </a:t>
            </a:r>
            <a:r>
              <a:rPr lang="ko-KR" altLang="en-US" sz="3600"/>
              <a:t>관리</a:t>
            </a:r>
            <a:r>
              <a:rPr lang="en-US" altLang="ko-KR" sz="3600"/>
              <a:t> </a:t>
            </a:r>
            <a:r>
              <a:rPr lang="ko-KR" altLang="en-US" sz="3600"/>
              <a:t>시스템의</a:t>
            </a:r>
            <a:r>
              <a:rPr lang="en-US" altLang="ko-KR" sz="3600"/>
              <a:t> </a:t>
            </a:r>
            <a:r>
              <a:rPr lang="ko-KR" altLang="en-US" sz="3600"/>
              <a:t>취약점</a:t>
            </a:r>
            <a:r>
              <a:rPr lang="en-US" altLang="ko-KR" sz="3600"/>
              <a:t> </a:t>
            </a:r>
            <a:r>
              <a:rPr lang="ko-KR" altLang="en-US" sz="3600" smtClean="0"/>
              <a:t>분석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785076"/>
            <a:ext cx="10881360" cy="3320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보안 통신을 사용하지 않아 도청에 취약</a:t>
            </a:r>
            <a:endParaRPr lang="en-US" altLang="ko-KR" sz="2800" smtClean="0"/>
          </a:p>
          <a:p>
            <a:endParaRPr lang="en-US" altLang="ko-K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정보 인증 제공되지 않아 데이터를 쉽게 변조 가능</a:t>
            </a:r>
            <a:endParaRPr lang="en-US" altLang="ko-KR" sz="2800" smtClean="0"/>
          </a:p>
          <a:p>
            <a:endParaRPr lang="en-US" altLang="ko-K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프린터의 스풀링 파일 정보 쉽게 획득 가능</a:t>
            </a:r>
            <a:endParaRPr lang="en-US" altLang="ko-KR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302673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공공기관</a:t>
            </a:r>
            <a:r>
              <a:rPr lang="en-US" altLang="ko-KR" sz="3600" smtClean="0"/>
              <a:t> </a:t>
            </a:r>
            <a:r>
              <a:rPr lang="ko-KR" altLang="en-US" sz="3600"/>
              <a:t>프린터</a:t>
            </a:r>
            <a:r>
              <a:rPr lang="en-US" altLang="ko-KR" sz="3600"/>
              <a:t> </a:t>
            </a:r>
            <a:r>
              <a:rPr lang="ko-KR" altLang="en-US" sz="3600"/>
              <a:t>관리</a:t>
            </a:r>
            <a:r>
              <a:rPr lang="en-US" altLang="ko-KR" sz="3600"/>
              <a:t> </a:t>
            </a:r>
            <a:r>
              <a:rPr lang="ko-KR" altLang="en-US" sz="3600"/>
              <a:t>시스템의</a:t>
            </a:r>
            <a:r>
              <a:rPr lang="en-US" altLang="ko-KR" sz="3600"/>
              <a:t> </a:t>
            </a:r>
            <a:r>
              <a:rPr lang="ko-KR" altLang="en-US" sz="3600"/>
              <a:t>취약점</a:t>
            </a:r>
            <a:r>
              <a:rPr lang="en-US" altLang="ko-KR" sz="3600"/>
              <a:t> </a:t>
            </a:r>
            <a:r>
              <a:rPr lang="ko-KR" altLang="en-US" sz="3600" smtClean="0"/>
              <a:t>분석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539240"/>
            <a:ext cx="10881360" cy="996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공격 시나리오</a:t>
            </a:r>
            <a:endParaRPr lang="ko-KR" altLang="en-US" sz="280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838200" y="2777259"/>
            <a:ext cx="10881360" cy="1596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2800" smtClean="0"/>
              <a:t>네트워크에 대한 공격</a:t>
            </a:r>
            <a:endParaRPr lang="en-US" altLang="ko-KR" sz="2800" smtClean="0"/>
          </a:p>
          <a:p>
            <a:pPr marL="514350" indent="-514350">
              <a:buFont typeface="+mj-lt"/>
              <a:buAutoNum type="arabicPeriod"/>
            </a:pPr>
            <a:endParaRPr lang="en-US" altLang="ko-KR" sz="2800"/>
          </a:p>
          <a:p>
            <a:pPr marL="514350" indent="-514350">
              <a:buFont typeface="+mj-lt"/>
              <a:buAutoNum type="arabicPeriod"/>
            </a:pPr>
            <a:r>
              <a:rPr lang="ko-KR" altLang="en-US" sz="2800"/>
              <a:t>메타 데이터에 대한 공격 시나리오</a:t>
            </a:r>
          </a:p>
          <a:p>
            <a:pPr marL="514350" indent="-514350">
              <a:buFont typeface="+mj-lt"/>
              <a:buAutoNum type="arabicPeriod"/>
            </a:pPr>
            <a:endParaRPr lang="ko-KR" altLang="en-US" sz="280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53440" y="3792591"/>
            <a:ext cx="10881360" cy="106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5166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공공기관</a:t>
            </a:r>
            <a:r>
              <a:rPr lang="en-US" altLang="ko-KR" sz="3600" smtClean="0"/>
              <a:t> </a:t>
            </a:r>
            <a:r>
              <a:rPr lang="ko-KR" altLang="en-US" sz="3600"/>
              <a:t>프린터</a:t>
            </a:r>
            <a:r>
              <a:rPr lang="en-US" altLang="ko-KR" sz="3600"/>
              <a:t> </a:t>
            </a:r>
            <a:r>
              <a:rPr lang="ko-KR" altLang="en-US" sz="3600"/>
              <a:t>관리</a:t>
            </a:r>
            <a:r>
              <a:rPr lang="en-US" altLang="ko-KR" sz="3600"/>
              <a:t> </a:t>
            </a:r>
            <a:r>
              <a:rPr lang="ko-KR" altLang="en-US" sz="3600"/>
              <a:t>시스템의</a:t>
            </a:r>
            <a:r>
              <a:rPr lang="en-US" altLang="ko-KR" sz="3600"/>
              <a:t> </a:t>
            </a:r>
            <a:r>
              <a:rPr lang="ko-KR" altLang="en-US" sz="3600"/>
              <a:t>취약점</a:t>
            </a:r>
            <a:r>
              <a:rPr lang="en-US" altLang="ko-KR" sz="3600"/>
              <a:t> </a:t>
            </a:r>
            <a:r>
              <a:rPr lang="ko-KR" altLang="en-US" sz="3600" smtClean="0"/>
              <a:t>분석</a:t>
            </a:r>
            <a:endParaRPr lang="en-US" altLang="ko-KR" sz="360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94360" y="1112635"/>
            <a:ext cx="10881360" cy="760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mtClean="0"/>
              <a:t>1. </a:t>
            </a:r>
            <a:r>
              <a:rPr lang="ko-KR" altLang="en-US" sz="2400" smtClean="0"/>
              <a:t>네트워크에 대한 공격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94360" y="1874687"/>
            <a:ext cx="4998720" cy="4265692"/>
            <a:chOff x="594360" y="1874687"/>
            <a:chExt cx="4998720" cy="426569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360" y="1874687"/>
              <a:ext cx="4998720" cy="4265692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17" name="제목 1"/>
            <p:cNvSpPr txBox="1">
              <a:spLocks/>
            </p:cNvSpPr>
            <p:nvPr/>
          </p:nvSpPr>
          <p:spPr>
            <a:xfrm>
              <a:off x="624840" y="1874687"/>
              <a:ext cx="2910840" cy="7607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000" smtClean="0"/>
                <a:t>관리자 </a:t>
              </a:r>
              <a:r>
                <a:rPr lang="en-US" altLang="ko-KR" sz="2000" smtClean="0"/>
                <a:t>PC</a:t>
              </a:r>
              <a:r>
                <a:rPr lang="ko-KR" altLang="en-US" sz="2000" smtClean="0"/>
                <a:t>와 같은 대역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890682" y="1874687"/>
            <a:ext cx="5828878" cy="4273842"/>
            <a:chOff x="5890682" y="1874687"/>
            <a:chExt cx="5828878" cy="427384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0682" y="1874687"/>
              <a:ext cx="5828878" cy="4273842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18" name="제목 1"/>
            <p:cNvSpPr txBox="1">
              <a:spLocks/>
            </p:cNvSpPr>
            <p:nvPr/>
          </p:nvSpPr>
          <p:spPr>
            <a:xfrm>
              <a:off x="5890682" y="1874687"/>
              <a:ext cx="2910840" cy="7607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000" smtClean="0"/>
                <a:t>관리자 </a:t>
              </a:r>
              <a:r>
                <a:rPr lang="en-US" altLang="ko-KR" sz="2000" smtClean="0"/>
                <a:t>PC</a:t>
              </a:r>
              <a:r>
                <a:rPr lang="ko-KR" altLang="en-US" sz="2000" smtClean="0"/>
                <a:t>와 다른 대역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22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공공기관</a:t>
            </a:r>
            <a:r>
              <a:rPr lang="en-US" altLang="ko-KR" sz="3600" smtClean="0"/>
              <a:t> </a:t>
            </a:r>
            <a:r>
              <a:rPr lang="ko-KR" altLang="en-US" sz="3600"/>
              <a:t>프린터</a:t>
            </a:r>
            <a:r>
              <a:rPr lang="en-US" altLang="ko-KR" sz="3600"/>
              <a:t> </a:t>
            </a:r>
            <a:r>
              <a:rPr lang="ko-KR" altLang="en-US" sz="3600"/>
              <a:t>관리</a:t>
            </a:r>
            <a:r>
              <a:rPr lang="en-US" altLang="ko-KR" sz="3600"/>
              <a:t> </a:t>
            </a:r>
            <a:r>
              <a:rPr lang="ko-KR" altLang="en-US" sz="3600"/>
              <a:t>시스템의</a:t>
            </a:r>
            <a:r>
              <a:rPr lang="en-US" altLang="ko-KR" sz="3600"/>
              <a:t> </a:t>
            </a:r>
            <a:r>
              <a:rPr lang="ko-KR" altLang="en-US" sz="3600"/>
              <a:t>취약점</a:t>
            </a:r>
            <a:r>
              <a:rPr lang="en-US" altLang="ko-KR" sz="3600"/>
              <a:t> </a:t>
            </a:r>
            <a:r>
              <a:rPr lang="ko-KR" altLang="en-US" sz="3600" smtClean="0"/>
              <a:t>분석</a:t>
            </a:r>
            <a:endParaRPr lang="en-US" altLang="ko-KR" sz="360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94360" y="1226176"/>
            <a:ext cx="10881360" cy="760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/>
              <a:t>2</a:t>
            </a:r>
            <a:r>
              <a:rPr lang="en-US" altLang="ko-KR" sz="2400" smtClean="0"/>
              <a:t>. </a:t>
            </a:r>
            <a:r>
              <a:rPr lang="ko-KR" altLang="en-US" sz="2400" smtClean="0"/>
              <a:t>메타 데이터에 대한 공격 시나리오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5320" y="1719159"/>
            <a:ext cx="5943600" cy="760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/>
              <a:t>   </a:t>
            </a:r>
            <a:r>
              <a:rPr lang="ko-KR" altLang="en-US" sz="2000" smtClean="0"/>
              <a:t>네트워크 접근이 불가능</a:t>
            </a:r>
            <a:r>
              <a:rPr lang="ko-KR" altLang="en-US" sz="2000"/>
              <a:t> </a:t>
            </a:r>
            <a:r>
              <a:rPr lang="en-US" altLang="ko-KR" sz="2000" smtClean="0"/>
              <a:t>- PC</a:t>
            </a:r>
            <a:r>
              <a:rPr lang="ko-KR" altLang="en-US" sz="2000" smtClean="0"/>
              <a:t>에 물리적인 접근</a:t>
            </a:r>
            <a:endParaRPr lang="en-US" altLang="ko-KR" sz="2000" smtClean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24840" y="2166073"/>
            <a:ext cx="7467600" cy="760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smtClean="0"/>
              <a:t>   스풀 데이터에 직접 접근</a:t>
            </a:r>
            <a:r>
              <a:rPr lang="en-US" altLang="ko-KR" sz="2000"/>
              <a:t> </a:t>
            </a:r>
            <a:r>
              <a:rPr lang="en-US" altLang="ko-KR" sz="2000" smtClean="0"/>
              <a:t>– </a:t>
            </a:r>
            <a:r>
              <a:rPr lang="ko-KR" altLang="en-US" sz="2000" smtClean="0"/>
              <a:t>대부분 기본값이 정해져 있음</a:t>
            </a:r>
            <a:endParaRPr lang="en-US" altLang="ko-KR" sz="20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2860305"/>
            <a:ext cx="62960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4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공공기관</a:t>
            </a:r>
            <a:r>
              <a:rPr lang="en-US" altLang="ko-KR" sz="3600" smtClean="0"/>
              <a:t> </a:t>
            </a:r>
            <a:r>
              <a:rPr lang="ko-KR" altLang="en-US" sz="3600"/>
              <a:t>프린터</a:t>
            </a:r>
            <a:r>
              <a:rPr lang="en-US" altLang="ko-KR" sz="3600"/>
              <a:t> </a:t>
            </a:r>
            <a:r>
              <a:rPr lang="ko-KR" altLang="en-US" sz="3600"/>
              <a:t>관리</a:t>
            </a:r>
            <a:r>
              <a:rPr lang="en-US" altLang="ko-KR" sz="3600"/>
              <a:t> </a:t>
            </a:r>
            <a:r>
              <a:rPr lang="ko-KR" altLang="en-US" sz="3600"/>
              <a:t>시스템의</a:t>
            </a:r>
            <a:r>
              <a:rPr lang="en-US" altLang="ko-KR" sz="3600"/>
              <a:t> </a:t>
            </a:r>
            <a:r>
              <a:rPr lang="ko-KR" altLang="en-US" sz="3600"/>
              <a:t>취약점</a:t>
            </a:r>
            <a:r>
              <a:rPr lang="en-US" altLang="ko-KR" sz="3600"/>
              <a:t> </a:t>
            </a:r>
            <a:r>
              <a:rPr lang="ko-KR" altLang="en-US" sz="3600" smtClean="0"/>
              <a:t>분석</a:t>
            </a:r>
            <a:endParaRPr lang="en-US" altLang="ko-KR" sz="360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94360" y="1289452"/>
            <a:ext cx="10881360" cy="760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smtClean="0"/>
              <a:t>공격 결과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347051"/>
            <a:ext cx="4970145" cy="28062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45" y="2282421"/>
            <a:ext cx="6463800" cy="21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5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공공기관</a:t>
            </a:r>
            <a:r>
              <a:rPr lang="en-US" altLang="ko-KR" sz="3600" smtClean="0"/>
              <a:t> </a:t>
            </a:r>
            <a:r>
              <a:rPr lang="ko-KR" altLang="en-US" sz="3600"/>
              <a:t>프린터</a:t>
            </a:r>
            <a:r>
              <a:rPr lang="en-US" altLang="ko-KR" sz="3600"/>
              <a:t> </a:t>
            </a:r>
            <a:r>
              <a:rPr lang="ko-KR" altLang="en-US" sz="3600"/>
              <a:t>관리</a:t>
            </a:r>
            <a:r>
              <a:rPr lang="en-US" altLang="ko-KR" sz="3600"/>
              <a:t> </a:t>
            </a:r>
            <a:r>
              <a:rPr lang="ko-KR" altLang="en-US" sz="3600"/>
              <a:t>시스템의</a:t>
            </a:r>
            <a:r>
              <a:rPr lang="en-US" altLang="ko-KR" sz="3600"/>
              <a:t> </a:t>
            </a:r>
            <a:r>
              <a:rPr lang="ko-KR" altLang="en-US" sz="3600"/>
              <a:t>취약점</a:t>
            </a:r>
            <a:r>
              <a:rPr lang="en-US" altLang="ko-KR" sz="3600"/>
              <a:t> </a:t>
            </a:r>
            <a:r>
              <a:rPr lang="ko-KR" altLang="en-US" sz="3600" smtClean="0"/>
              <a:t>분석</a:t>
            </a:r>
            <a:endParaRPr lang="en-US" altLang="ko-KR" sz="360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94360" y="1289452"/>
            <a:ext cx="10881360" cy="760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smtClean="0"/>
              <a:t>개선 방안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838200" y="1929361"/>
            <a:ext cx="10881360" cy="2925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altLang="ko-KR" sz="2800" smtClean="0"/>
              <a:t>HTTPS</a:t>
            </a:r>
            <a:r>
              <a:rPr lang="ko-KR" altLang="en-US" sz="2800" smtClean="0"/>
              <a:t>을 통한 보안 통신</a:t>
            </a:r>
            <a:endParaRPr lang="en-US" altLang="ko-KR" sz="2800" smtClean="0"/>
          </a:p>
          <a:p>
            <a:pPr marL="457200" indent="-457200">
              <a:buFontTx/>
              <a:buChar char="-"/>
            </a:pPr>
            <a:endParaRPr lang="en-US" altLang="ko-KR" sz="2800" smtClean="0"/>
          </a:p>
          <a:p>
            <a:pPr marL="457200" indent="-457200">
              <a:buFontTx/>
              <a:buChar char="-"/>
            </a:pPr>
            <a:r>
              <a:rPr lang="ko-KR" altLang="en-US" sz="2800" smtClean="0"/>
              <a:t>인증서 설치</a:t>
            </a:r>
            <a:endParaRPr lang="en-US" altLang="ko-KR" sz="2800" smtClean="0"/>
          </a:p>
          <a:p>
            <a:pPr marL="457200" indent="-457200">
              <a:buFontTx/>
              <a:buChar char="-"/>
            </a:pPr>
            <a:endParaRPr lang="en-US" altLang="ko-KR" sz="2800"/>
          </a:p>
          <a:p>
            <a:pPr marL="457200" indent="-457200">
              <a:buFontTx/>
              <a:buChar char="-"/>
            </a:pPr>
            <a:r>
              <a:rPr lang="ko-KR" altLang="en-US" sz="2800" smtClean="0"/>
              <a:t>인증서 관리는 하드웨어 보안 모듈 이용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02921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공공기관</a:t>
            </a:r>
            <a:r>
              <a:rPr lang="en-US" altLang="ko-KR" sz="3600" smtClean="0"/>
              <a:t> </a:t>
            </a:r>
            <a:r>
              <a:rPr lang="ko-KR" altLang="en-US" sz="3600"/>
              <a:t>프린터</a:t>
            </a:r>
            <a:r>
              <a:rPr lang="en-US" altLang="ko-KR" sz="3600"/>
              <a:t> </a:t>
            </a:r>
            <a:r>
              <a:rPr lang="ko-KR" altLang="en-US" sz="3600"/>
              <a:t>관리</a:t>
            </a:r>
            <a:r>
              <a:rPr lang="en-US" altLang="ko-KR" sz="3600"/>
              <a:t> </a:t>
            </a:r>
            <a:r>
              <a:rPr lang="ko-KR" altLang="en-US" sz="3600"/>
              <a:t>시스템의</a:t>
            </a:r>
            <a:r>
              <a:rPr lang="en-US" altLang="ko-KR" sz="3600"/>
              <a:t> </a:t>
            </a:r>
            <a:r>
              <a:rPr lang="ko-KR" altLang="en-US" sz="3600"/>
              <a:t>취약점</a:t>
            </a:r>
            <a:r>
              <a:rPr lang="en-US" altLang="ko-KR" sz="3600"/>
              <a:t> </a:t>
            </a:r>
            <a:r>
              <a:rPr lang="ko-KR" altLang="en-US" sz="3600" smtClean="0"/>
              <a:t>분석</a:t>
            </a:r>
            <a:endParaRPr lang="en-US" altLang="ko-KR" sz="360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94360" y="1289452"/>
            <a:ext cx="10881360" cy="760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smtClean="0"/>
              <a:t>신고 결과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838200" y="1929361"/>
            <a:ext cx="10881360" cy="2731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ko-KR" altLang="en-US" sz="2800" smtClean="0"/>
              <a:t>개선 되지 않음</a:t>
            </a:r>
            <a:endParaRPr lang="en-US" altLang="ko-KR" sz="2800" smtClean="0"/>
          </a:p>
          <a:p>
            <a:pPr marL="457200" indent="-457200">
              <a:buFontTx/>
              <a:buChar char="-"/>
            </a:pPr>
            <a:endParaRPr lang="en-US" altLang="ko-KR" sz="2800" smtClean="0"/>
          </a:p>
          <a:p>
            <a:pPr marL="457200" indent="-457200">
              <a:buFontTx/>
              <a:buChar char="-"/>
            </a:pPr>
            <a:r>
              <a:rPr lang="ko-KR" altLang="en-US" sz="2800" smtClean="0"/>
              <a:t>개선을 해야 할시 비용 발생</a:t>
            </a:r>
            <a:endParaRPr lang="en-US" altLang="ko-KR" sz="2800" smtClean="0"/>
          </a:p>
          <a:p>
            <a:pPr marL="457200" indent="-457200">
              <a:buFontTx/>
              <a:buChar char="-"/>
            </a:pPr>
            <a:endParaRPr lang="en-US" altLang="ko-KR" sz="2800"/>
          </a:p>
          <a:p>
            <a:pPr marL="457200" indent="-457200">
              <a:buFontTx/>
              <a:buChar char="-"/>
            </a:pPr>
            <a:r>
              <a:rPr lang="en-US" altLang="ko-KR" sz="2800" smtClean="0"/>
              <a:t>KISA</a:t>
            </a:r>
            <a:r>
              <a:rPr lang="en-US" altLang="ko-KR" sz="2000" smtClean="0"/>
              <a:t>(</a:t>
            </a:r>
            <a:r>
              <a:rPr lang="ko-KR" altLang="en-US" sz="2000" smtClean="0"/>
              <a:t>한국 인터넷 진흥원</a:t>
            </a:r>
            <a:r>
              <a:rPr lang="en-US" altLang="ko-KR" sz="2000" smtClean="0"/>
              <a:t>)</a:t>
            </a:r>
            <a:r>
              <a:rPr lang="ko-KR" altLang="en-US" sz="2800" smtClean="0"/>
              <a:t>에 </a:t>
            </a:r>
            <a:r>
              <a:rPr lang="ko-KR" altLang="en-US" sz="2800" smtClean="0"/>
              <a:t>신고 하였으나</a:t>
            </a:r>
            <a:endParaRPr lang="en-US" altLang="ko-KR" sz="2800" smtClean="0"/>
          </a:p>
          <a:p>
            <a:pPr marL="457200" indent="-457200">
              <a:buFontTx/>
              <a:buChar char="-"/>
            </a:pPr>
            <a:endParaRPr lang="en-US" altLang="ko-KR" sz="28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53440" y="4267200"/>
            <a:ext cx="10881360" cy="163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mtClean="0"/>
              <a:t>“</a:t>
            </a:r>
            <a:r>
              <a:rPr lang="ko-KR" altLang="en-US" sz="2000" smtClean="0"/>
              <a:t>실제 서비스 중인 웹사이트나 시스템에 특정 데이터를 전송하여 </a:t>
            </a:r>
            <a:endParaRPr lang="en-US" altLang="ko-KR" sz="2000" smtClean="0"/>
          </a:p>
          <a:p>
            <a:pPr algn="ctr"/>
            <a:endParaRPr lang="en-US" altLang="ko-KR" sz="2000" smtClean="0"/>
          </a:p>
          <a:p>
            <a:pPr algn="ctr"/>
            <a:r>
              <a:rPr lang="ko-KR" altLang="en-US" sz="2000" smtClean="0"/>
              <a:t>영향을 줄 우려가 있는 서비스의 취약점은 평가 및 포상 대상에서 제외된다</a:t>
            </a:r>
            <a:r>
              <a:rPr lang="en-US" altLang="ko-KR" sz="2000" smtClean="0"/>
              <a:t>.”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63660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/>
              <a:t>공공기관</a:t>
            </a:r>
            <a:r>
              <a:rPr lang="en-US" altLang="ko-KR" sz="3600"/>
              <a:t> </a:t>
            </a:r>
            <a:r>
              <a:rPr lang="ko-KR" altLang="en-US" sz="3600"/>
              <a:t>프린터</a:t>
            </a:r>
            <a:r>
              <a:rPr lang="en-US" altLang="ko-KR" sz="3600"/>
              <a:t> </a:t>
            </a:r>
            <a:r>
              <a:rPr lang="ko-KR" altLang="en-US" sz="3600"/>
              <a:t>관리</a:t>
            </a:r>
            <a:r>
              <a:rPr lang="en-US" altLang="ko-KR" sz="3600"/>
              <a:t> </a:t>
            </a:r>
            <a:r>
              <a:rPr lang="ko-KR" altLang="en-US" sz="3600"/>
              <a:t>시스템의</a:t>
            </a:r>
            <a:r>
              <a:rPr lang="en-US" altLang="ko-KR" sz="3600"/>
              <a:t> </a:t>
            </a:r>
            <a:r>
              <a:rPr lang="ko-KR" altLang="en-US" sz="3600"/>
              <a:t>취약점</a:t>
            </a:r>
            <a:r>
              <a:rPr lang="en-US" altLang="ko-KR" sz="3600"/>
              <a:t> </a:t>
            </a:r>
            <a:r>
              <a:rPr lang="ko-KR" altLang="en-US" sz="3600"/>
              <a:t>분석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386500"/>
            <a:ext cx="10881360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논문 후기</a:t>
            </a:r>
            <a:endParaRPr lang="ko-KR" altLang="en-US" sz="280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38200" y="1974234"/>
            <a:ext cx="10881360" cy="3701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- </a:t>
            </a:r>
            <a:r>
              <a:rPr lang="ko-KR" altLang="en-US" sz="2800" smtClean="0"/>
              <a:t>네트워크 스니핑 구조</a:t>
            </a:r>
            <a:endParaRPr lang="en-US" altLang="ko-KR" sz="2800" smtClean="0"/>
          </a:p>
          <a:p>
            <a:pPr marL="457200" indent="-457200">
              <a:buFontTx/>
              <a:buChar char="-"/>
            </a:pPr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공공 프린터 관리 서비스의 취약점</a:t>
            </a:r>
            <a:endParaRPr lang="en-US" altLang="ko-KR" sz="2800" smtClean="0"/>
          </a:p>
          <a:p>
            <a:pPr marL="457200" indent="-457200">
              <a:buFontTx/>
              <a:buChar char="-"/>
            </a:pPr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취약점을 밝히는 것을 꺼려하는 기업 문화</a:t>
            </a:r>
            <a:endParaRPr lang="en-US" altLang="ko-KR" sz="2800" smtClean="0"/>
          </a:p>
          <a:p>
            <a:pPr marL="457200" indent="-457200">
              <a:buFontTx/>
              <a:buChar char="-"/>
            </a:pPr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보안 불감증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422861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626191" y="2910480"/>
            <a:ext cx="10939619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smtClean="0"/>
              <a:t>개인정보</a:t>
            </a:r>
            <a:r>
              <a:rPr lang="en-US" altLang="ko-KR" sz="3600" smtClean="0"/>
              <a:t> </a:t>
            </a:r>
            <a:r>
              <a:rPr lang="ko-KR" altLang="en-US" sz="3600"/>
              <a:t>노출에</a:t>
            </a:r>
            <a:r>
              <a:rPr lang="en-US" altLang="ko-KR" sz="3600"/>
              <a:t> </a:t>
            </a:r>
            <a:r>
              <a:rPr lang="ko-KR" altLang="en-US" sz="3600"/>
              <a:t>대한</a:t>
            </a:r>
            <a:r>
              <a:rPr lang="en-US" altLang="ko-KR" sz="3600"/>
              <a:t> </a:t>
            </a:r>
            <a:r>
              <a:rPr lang="ko-KR" altLang="en-US" sz="3600"/>
              <a:t>인터넷</a:t>
            </a:r>
            <a:r>
              <a:rPr lang="en-US" altLang="ko-KR" sz="3600"/>
              <a:t> </a:t>
            </a:r>
            <a:r>
              <a:rPr lang="ko-KR" altLang="en-US" sz="3600"/>
              <a:t>사용자의</a:t>
            </a:r>
            <a:r>
              <a:rPr lang="en-US" altLang="ko-KR" sz="3600"/>
              <a:t> </a:t>
            </a:r>
            <a:r>
              <a:rPr lang="ko-KR" altLang="en-US" sz="3600"/>
              <a:t>태도에</a:t>
            </a:r>
            <a:r>
              <a:rPr lang="en-US" altLang="ko-KR" sz="3600"/>
              <a:t> </a:t>
            </a:r>
            <a:r>
              <a:rPr lang="ko-KR" altLang="en-US" sz="3600"/>
              <a:t>관한</a:t>
            </a:r>
            <a:r>
              <a:rPr lang="en-US" altLang="ko-KR" sz="3600"/>
              <a:t> </a:t>
            </a:r>
            <a:r>
              <a:rPr lang="ko-KR" altLang="en-US" sz="3600" smtClean="0"/>
              <a:t>연구</a:t>
            </a:r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285414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19" y="352811"/>
            <a:ext cx="10939619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개인정보</a:t>
            </a:r>
            <a:r>
              <a:rPr lang="en-US" altLang="ko-KR" sz="3600" smtClean="0"/>
              <a:t> </a:t>
            </a:r>
            <a:r>
              <a:rPr lang="ko-KR" altLang="en-US" sz="3600"/>
              <a:t>노출에</a:t>
            </a:r>
            <a:r>
              <a:rPr lang="en-US" altLang="ko-KR" sz="3600"/>
              <a:t> </a:t>
            </a:r>
            <a:r>
              <a:rPr lang="ko-KR" altLang="en-US" sz="3600"/>
              <a:t>대한</a:t>
            </a:r>
            <a:r>
              <a:rPr lang="en-US" altLang="ko-KR" sz="3600"/>
              <a:t> </a:t>
            </a:r>
            <a:r>
              <a:rPr lang="ko-KR" altLang="en-US" sz="3600"/>
              <a:t>인터넷</a:t>
            </a:r>
            <a:r>
              <a:rPr lang="en-US" altLang="ko-KR" sz="3600"/>
              <a:t> </a:t>
            </a:r>
            <a:r>
              <a:rPr lang="ko-KR" altLang="en-US" sz="3600"/>
              <a:t>사용자의</a:t>
            </a:r>
            <a:r>
              <a:rPr lang="en-US" altLang="ko-KR" sz="3600"/>
              <a:t> </a:t>
            </a:r>
            <a:r>
              <a:rPr lang="ko-KR" altLang="en-US" sz="3600"/>
              <a:t>태도에</a:t>
            </a:r>
            <a:r>
              <a:rPr lang="en-US" altLang="ko-KR" sz="3600"/>
              <a:t> </a:t>
            </a:r>
            <a:r>
              <a:rPr lang="ko-KR" altLang="en-US" sz="3600"/>
              <a:t>관한</a:t>
            </a:r>
            <a:r>
              <a:rPr lang="en-US" altLang="ko-KR" sz="3600"/>
              <a:t> </a:t>
            </a:r>
            <a:r>
              <a:rPr lang="ko-KR" altLang="en-US" sz="3600" smtClean="0"/>
              <a:t>연구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785076"/>
            <a:ext cx="10881360" cy="106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기업들이 소비자의 개인정보를 수집하는데 많은 노력</a:t>
            </a:r>
            <a:endParaRPr lang="ko-KR" altLang="en-US" sz="280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838200" y="2821527"/>
            <a:ext cx="10881360" cy="106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불법으로 소비자 개인정보를 거래하는 사건도 발생 </a:t>
            </a:r>
            <a:endParaRPr lang="ko-KR" altLang="en-US" sz="280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38200" y="3857978"/>
            <a:ext cx="10881360" cy="106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정보 수집을 위한 인센티브를 제공하고 있으나 효과 미비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705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838200" y="1889761"/>
            <a:ext cx="10515600" cy="67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mtClean="0"/>
              <a:t>석사 과정 구체적 연구 주제의 방향을 잡기 위함</a:t>
            </a:r>
            <a:endParaRPr lang="ko-KR" altLang="en-US" sz="2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주제 선정</a:t>
            </a:r>
            <a:endParaRPr lang="ko-KR" altLang="en-US" sz="400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838200" y="2759393"/>
            <a:ext cx="10515600" cy="2569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교수님과 상담</a:t>
            </a:r>
            <a:endParaRPr lang="en-US" altLang="ko-KR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정보 보호 학회 논문 </a:t>
            </a:r>
            <a:r>
              <a:rPr lang="en-US" altLang="ko-KR" sz="2800" smtClean="0"/>
              <a:t>– Dbpia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간단한 해킹 맛보기 </a:t>
            </a:r>
            <a:r>
              <a:rPr lang="en-US" altLang="ko-KR" sz="2800" smtClean="0"/>
              <a:t>– Cain &amp; Abel</a:t>
            </a:r>
          </a:p>
        </p:txBody>
      </p:sp>
    </p:spTree>
    <p:extLst>
      <p:ext uri="{BB962C8B-B14F-4D97-AF65-F5344CB8AC3E}">
        <p14:creationId xmlns:p14="http://schemas.microsoft.com/office/powerpoint/2010/main" val="9811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426719" y="352811"/>
            <a:ext cx="10939619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개인정보</a:t>
            </a:r>
            <a:r>
              <a:rPr lang="en-US" altLang="ko-KR" sz="3600" smtClean="0"/>
              <a:t> </a:t>
            </a:r>
            <a:r>
              <a:rPr lang="ko-KR" altLang="en-US" sz="3600"/>
              <a:t>노출에</a:t>
            </a:r>
            <a:r>
              <a:rPr lang="en-US" altLang="ko-KR" sz="3600"/>
              <a:t> </a:t>
            </a:r>
            <a:r>
              <a:rPr lang="ko-KR" altLang="en-US" sz="3600"/>
              <a:t>대한</a:t>
            </a:r>
            <a:r>
              <a:rPr lang="en-US" altLang="ko-KR" sz="3600"/>
              <a:t> </a:t>
            </a:r>
            <a:r>
              <a:rPr lang="ko-KR" altLang="en-US" sz="3600"/>
              <a:t>인터넷</a:t>
            </a:r>
            <a:r>
              <a:rPr lang="en-US" altLang="ko-KR" sz="3600"/>
              <a:t> </a:t>
            </a:r>
            <a:r>
              <a:rPr lang="ko-KR" altLang="en-US" sz="3600"/>
              <a:t>사용자의</a:t>
            </a:r>
            <a:r>
              <a:rPr lang="en-US" altLang="ko-KR" sz="3600"/>
              <a:t> </a:t>
            </a:r>
            <a:r>
              <a:rPr lang="ko-KR" altLang="en-US" sz="3600"/>
              <a:t>태도에</a:t>
            </a:r>
            <a:r>
              <a:rPr lang="en-US" altLang="ko-KR" sz="3600"/>
              <a:t> </a:t>
            </a:r>
            <a:r>
              <a:rPr lang="ko-KR" altLang="en-US" sz="3600"/>
              <a:t>관한</a:t>
            </a:r>
            <a:r>
              <a:rPr lang="en-US" altLang="ko-KR" sz="3600"/>
              <a:t> </a:t>
            </a:r>
            <a:r>
              <a:rPr lang="ko-KR" altLang="en-US" sz="3600" smtClean="0"/>
              <a:t>연구</a:t>
            </a:r>
            <a:endParaRPr lang="en-US" altLang="ko-KR" sz="360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838200" y="1785076"/>
            <a:ext cx="10881360" cy="106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smtClean="0"/>
              <a:t>CFIP – Concern for Information Privacy</a:t>
            </a:r>
            <a:endParaRPr lang="ko-KR" altLang="en-US" sz="280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38200" y="2749845"/>
            <a:ext cx="10881360" cy="558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   개인정보 노출에 대한 염려 측정 모델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282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19" y="352811"/>
            <a:ext cx="10939619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개인정보</a:t>
            </a:r>
            <a:r>
              <a:rPr lang="en-US" altLang="ko-KR" sz="3600" smtClean="0"/>
              <a:t> </a:t>
            </a:r>
            <a:r>
              <a:rPr lang="ko-KR" altLang="en-US" sz="3600"/>
              <a:t>노출에</a:t>
            </a:r>
            <a:r>
              <a:rPr lang="en-US" altLang="ko-KR" sz="3600"/>
              <a:t> </a:t>
            </a:r>
            <a:r>
              <a:rPr lang="ko-KR" altLang="en-US" sz="3600"/>
              <a:t>대한</a:t>
            </a:r>
            <a:r>
              <a:rPr lang="en-US" altLang="ko-KR" sz="3600"/>
              <a:t> </a:t>
            </a:r>
            <a:r>
              <a:rPr lang="ko-KR" altLang="en-US" sz="3600"/>
              <a:t>인터넷</a:t>
            </a:r>
            <a:r>
              <a:rPr lang="en-US" altLang="ko-KR" sz="3600"/>
              <a:t> </a:t>
            </a:r>
            <a:r>
              <a:rPr lang="ko-KR" altLang="en-US" sz="3600"/>
              <a:t>사용자의</a:t>
            </a:r>
            <a:r>
              <a:rPr lang="en-US" altLang="ko-KR" sz="3600"/>
              <a:t> </a:t>
            </a:r>
            <a:r>
              <a:rPr lang="ko-KR" altLang="en-US" sz="3600"/>
              <a:t>태도에</a:t>
            </a:r>
            <a:r>
              <a:rPr lang="en-US" altLang="ko-KR" sz="3600"/>
              <a:t> </a:t>
            </a:r>
            <a:r>
              <a:rPr lang="ko-KR" altLang="en-US" sz="3600"/>
              <a:t>관한</a:t>
            </a:r>
            <a:r>
              <a:rPr lang="en-US" altLang="ko-KR" sz="3600"/>
              <a:t> </a:t>
            </a:r>
            <a:r>
              <a:rPr lang="ko-KR" altLang="en-US" sz="3600" smtClean="0"/>
              <a:t>연구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208755"/>
            <a:ext cx="10881360" cy="106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mtClean="0"/>
              <a:t>  결론</a:t>
            </a:r>
            <a:endParaRPr lang="ko-KR" altLang="en-US" sz="3200"/>
          </a:p>
        </p:txBody>
      </p:sp>
      <p:grpSp>
        <p:nvGrpSpPr>
          <p:cNvPr id="2" name="그룹 1"/>
          <p:cNvGrpSpPr/>
          <p:nvPr/>
        </p:nvGrpSpPr>
        <p:grpSpPr>
          <a:xfrm>
            <a:off x="838200" y="2162451"/>
            <a:ext cx="10930347" cy="1712314"/>
            <a:chOff x="838200" y="2162451"/>
            <a:chExt cx="10930347" cy="1712314"/>
          </a:xfrm>
        </p:grpSpPr>
        <p:sp>
          <p:nvSpPr>
            <p:cNvPr id="16" name="제목 1"/>
            <p:cNvSpPr txBox="1">
              <a:spLocks/>
            </p:cNvSpPr>
            <p:nvPr/>
          </p:nvSpPr>
          <p:spPr>
            <a:xfrm>
              <a:off x="838200" y="2162451"/>
              <a:ext cx="10881360" cy="10677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2800" smtClean="0"/>
                <a:t>개인정보가 다른 용도로 기업에서 이용되는 것에 제일 민감</a:t>
              </a:r>
              <a:endParaRPr lang="ko-KR" altLang="en-US" sz="2800"/>
            </a:p>
          </p:txBody>
        </p:sp>
        <p:sp>
          <p:nvSpPr>
            <p:cNvPr id="12" name="제목 1"/>
            <p:cNvSpPr txBox="1">
              <a:spLocks/>
            </p:cNvSpPr>
            <p:nvPr/>
          </p:nvSpPr>
          <p:spPr>
            <a:xfrm>
              <a:off x="887187" y="2807014"/>
              <a:ext cx="10881360" cy="10677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400" smtClean="0"/>
                <a:t>    정보 수집 시에 목적</a:t>
              </a:r>
              <a:r>
                <a:rPr lang="en-US" altLang="ko-KR" sz="2400"/>
                <a:t> </a:t>
              </a:r>
              <a:r>
                <a:rPr lang="ko-KR" altLang="en-US" sz="2400" smtClean="0"/>
                <a:t>및 이용 범위에 대한 구체적 설명 필요</a:t>
              </a:r>
              <a:endParaRPr lang="ko-KR" altLang="en-US" sz="240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89213" y="3728502"/>
            <a:ext cx="10930347" cy="1712314"/>
            <a:chOff x="838200" y="2162451"/>
            <a:chExt cx="10930347" cy="1712314"/>
          </a:xfrm>
        </p:grpSpPr>
        <p:sp>
          <p:nvSpPr>
            <p:cNvPr id="18" name="제목 1"/>
            <p:cNvSpPr txBox="1">
              <a:spLocks/>
            </p:cNvSpPr>
            <p:nvPr/>
          </p:nvSpPr>
          <p:spPr>
            <a:xfrm>
              <a:off x="838200" y="2162451"/>
              <a:ext cx="10881360" cy="10677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2800" smtClean="0"/>
                <a:t>정보 제공에 대한 경제적 보상</a:t>
              </a:r>
              <a:endParaRPr lang="ko-KR" altLang="en-US" sz="2800"/>
            </a:p>
          </p:txBody>
        </p:sp>
        <p:sp>
          <p:nvSpPr>
            <p:cNvPr id="19" name="제목 1"/>
            <p:cNvSpPr txBox="1">
              <a:spLocks/>
            </p:cNvSpPr>
            <p:nvPr/>
          </p:nvSpPr>
          <p:spPr>
            <a:xfrm>
              <a:off x="887187" y="2807014"/>
              <a:ext cx="10881360" cy="10677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400" smtClean="0"/>
                <a:t>    경제적 보상만으로는 정보제공 의도를 높이는 데는 한계가 있음</a:t>
              </a:r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68949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19" y="352811"/>
            <a:ext cx="10939619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개인정보</a:t>
            </a:r>
            <a:r>
              <a:rPr lang="en-US" altLang="ko-KR" sz="3600" smtClean="0"/>
              <a:t> </a:t>
            </a:r>
            <a:r>
              <a:rPr lang="ko-KR" altLang="en-US" sz="3600"/>
              <a:t>노출에</a:t>
            </a:r>
            <a:r>
              <a:rPr lang="en-US" altLang="ko-KR" sz="3600"/>
              <a:t> </a:t>
            </a:r>
            <a:r>
              <a:rPr lang="ko-KR" altLang="en-US" sz="3600"/>
              <a:t>대한</a:t>
            </a:r>
            <a:r>
              <a:rPr lang="en-US" altLang="ko-KR" sz="3600"/>
              <a:t> </a:t>
            </a:r>
            <a:r>
              <a:rPr lang="ko-KR" altLang="en-US" sz="3600"/>
              <a:t>인터넷</a:t>
            </a:r>
            <a:r>
              <a:rPr lang="en-US" altLang="ko-KR" sz="3600"/>
              <a:t> </a:t>
            </a:r>
            <a:r>
              <a:rPr lang="ko-KR" altLang="en-US" sz="3600"/>
              <a:t>사용자의</a:t>
            </a:r>
            <a:r>
              <a:rPr lang="en-US" altLang="ko-KR" sz="3600"/>
              <a:t> </a:t>
            </a:r>
            <a:r>
              <a:rPr lang="ko-KR" altLang="en-US" sz="3600"/>
              <a:t>태도에</a:t>
            </a:r>
            <a:r>
              <a:rPr lang="en-US" altLang="ko-KR" sz="3600"/>
              <a:t> </a:t>
            </a:r>
            <a:r>
              <a:rPr lang="ko-KR" altLang="en-US" sz="3600"/>
              <a:t>관한</a:t>
            </a:r>
            <a:r>
              <a:rPr lang="en-US" altLang="ko-KR" sz="3600"/>
              <a:t> </a:t>
            </a:r>
            <a:r>
              <a:rPr lang="ko-KR" altLang="en-US" sz="3600" smtClean="0"/>
              <a:t>연구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208755"/>
            <a:ext cx="10881360" cy="106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mtClean="0"/>
              <a:t>  결론</a:t>
            </a:r>
            <a:endParaRPr lang="ko-KR" altLang="en-US" sz="3200"/>
          </a:p>
        </p:txBody>
      </p:sp>
      <p:grpSp>
        <p:nvGrpSpPr>
          <p:cNvPr id="2" name="그룹 1"/>
          <p:cNvGrpSpPr/>
          <p:nvPr/>
        </p:nvGrpSpPr>
        <p:grpSpPr>
          <a:xfrm>
            <a:off x="838200" y="2162451"/>
            <a:ext cx="10930347" cy="1712314"/>
            <a:chOff x="838200" y="2162451"/>
            <a:chExt cx="10930347" cy="1712314"/>
          </a:xfrm>
        </p:grpSpPr>
        <p:sp>
          <p:nvSpPr>
            <p:cNvPr id="16" name="제목 1"/>
            <p:cNvSpPr txBox="1">
              <a:spLocks/>
            </p:cNvSpPr>
            <p:nvPr/>
          </p:nvSpPr>
          <p:spPr>
            <a:xfrm>
              <a:off x="838200" y="2162451"/>
              <a:ext cx="10881360" cy="10677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ko-KR" sz="2800" smtClean="0"/>
                <a:t>CFIP </a:t>
              </a:r>
              <a:r>
                <a:rPr lang="ko-KR" altLang="en-US" sz="2800" smtClean="0"/>
                <a:t>모델을 제외한 다른 요인들 고려해야 함</a:t>
              </a:r>
              <a:endParaRPr lang="ko-KR" altLang="en-US" sz="2800"/>
            </a:p>
          </p:txBody>
        </p:sp>
        <p:sp>
          <p:nvSpPr>
            <p:cNvPr id="12" name="제목 1"/>
            <p:cNvSpPr txBox="1">
              <a:spLocks/>
            </p:cNvSpPr>
            <p:nvPr/>
          </p:nvSpPr>
          <p:spPr>
            <a:xfrm>
              <a:off x="887187" y="2807014"/>
              <a:ext cx="10881360" cy="10677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400" smtClean="0"/>
                <a:t>    정보를 제공하는 기업에 대한 신뢰도 등</a:t>
              </a:r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6905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129284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/>
              <a:t>개인정보</a:t>
            </a:r>
            <a:r>
              <a:rPr lang="en-US" altLang="ko-KR" sz="3600"/>
              <a:t> </a:t>
            </a:r>
            <a:r>
              <a:rPr lang="ko-KR" altLang="en-US" sz="3600"/>
              <a:t>노출에</a:t>
            </a:r>
            <a:r>
              <a:rPr lang="en-US" altLang="ko-KR" sz="3600"/>
              <a:t> </a:t>
            </a:r>
            <a:r>
              <a:rPr lang="ko-KR" altLang="en-US" sz="3600"/>
              <a:t>대한</a:t>
            </a:r>
            <a:r>
              <a:rPr lang="en-US" altLang="ko-KR" sz="3600"/>
              <a:t> </a:t>
            </a:r>
            <a:r>
              <a:rPr lang="ko-KR" altLang="en-US" sz="3600"/>
              <a:t>인터넷</a:t>
            </a:r>
            <a:r>
              <a:rPr lang="en-US" altLang="ko-KR" sz="3600"/>
              <a:t> </a:t>
            </a:r>
            <a:r>
              <a:rPr lang="ko-KR" altLang="en-US" sz="3600"/>
              <a:t>사용자의</a:t>
            </a:r>
            <a:r>
              <a:rPr lang="en-US" altLang="ko-KR" sz="3600"/>
              <a:t> </a:t>
            </a:r>
            <a:r>
              <a:rPr lang="ko-KR" altLang="en-US" sz="3600"/>
              <a:t>태도에</a:t>
            </a:r>
            <a:r>
              <a:rPr lang="en-US" altLang="ko-KR" sz="3600"/>
              <a:t> </a:t>
            </a:r>
            <a:r>
              <a:rPr lang="ko-KR" altLang="en-US" sz="3600"/>
              <a:t>관한</a:t>
            </a:r>
            <a:r>
              <a:rPr lang="en-US" altLang="ko-KR" sz="3600"/>
              <a:t> </a:t>
            </a:r>
            <a:r>
              <a:rPr lang="ko-KR" altLang="en-US" sz="3600"/>
              <a:t>연구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386500"/>
            <a:ext cx="10881360" cy="58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논문 후기</a:t>
            </a:r>
            <a:endParaRPr lang="ko-KR" altLang="en-US" sz="280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38200" y="1974234"/>
            <a:ext cx="10881360" cy="2761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- </a:t>
            </a:r>
            <a:r>
              <a:rPr lang="ko-KR" altLang="en-US" sz="2800" smtClean="0"/>
              <a:t>보안은 단순 기술만의 문제가 아니다</a:t>
            </a:r>
            <a:endParaRPr lang="en-US" altLang="ko-KR" sz="2800"/>
          </a:p>
          <a:p>
            <a:pPr marL="457200" indent="-457200">
              <a:buFontTx/>
              <a:buChar char="-"/>
            </a:pPr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법</a:t>
            </a:r>
            <a:r>
              <a:rPr lang="en-US" altLang="ko-KR" sz="2800" smtClean="0"/>
              <a:t>, </a:t>
            </a:r>
            <a:r>
              <a:rPr lang="ko-KR" altLang="en-US" sz="2800" smtClean="0"/>
              <a:t>규제 등과 밀접한 분야</a:t>
            </a:r>
            <a:endParaRPr lang="en-US" altLang="ko-KR" sz="2800" smtClean="0"/>
          </a:p>
          <a:p>
            <a:pPr marL="457200" indent="-457200">
              <a:buFontTx/>
              <a:buChar char="-"/>
            </a:pPr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사람이라는 변수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12116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smtClean="0">
                <a:latin typeface="+mn-ea"/>
                <a:ea typeface="+mn-ea"/>
              </a:rPr>
              <a:t>Cain </a:t>
            </a:r>
            <a:r>
              <a:rPr lang="en-US" altLang="ko-KR" smtClean="0">
                <a:latin typeface="+mn-ea"/>
                <a:ea typeface="+mn-ea"/>
              </a:rPr>
              <a:t>&amp; Abel</a:t>
            </a:r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1376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  <a:solidFill>
            <a:schemeClr val="bg1">
              <a:lumMod val="65000"/>
            </a:schemeClr>
          </a:solidFill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  <a:grpFill/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1376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838200" y="1997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smtClean="0"/>
              <a:t>Cain &amp; Abel</a:t>
            </a:r>
            <a:endParaRPr lang="ko-KR" altLang="en-US" sz="3300"/>
          </a:p>
        </p:txBody>
      </p:sp>
      <p:sp>
        <p:nvSpPr>
          <p:cNvPr id="25" name="직사각형 24"/>
          <p:cNvSpPr/>
          <p:nvPr/>
        </p:nvSpPr>
        <p:spPr>
          <a:xfrm>
            <a:off x="170688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5344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98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603" y="1525318"/>
            <a:ext cx="8798793" cy="472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  <a:solidFill>
            <a:schemeClr val="bg1">
              <a:lumMod val="65000"/>
            </a:schemeClr>
          </a:solidFill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  <a:grpFill/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1376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smtClean="0"/>
              <a:t>Cain &amp; Abel</a:t>
            </a:r>
            <a:endParaRPr lang="ko-KR" altLang="en-US" sz="330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38200" y="1690688"/>
            <a:ext cx="10881360" cy="1750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smtClean="0"/>
              <a:t>ARP </a:t>
            </a:r>
            <a:r>
              <a:rPr lang="ko-KR" altLang="en-US" sz="2800" smtClean="0"/>
              <a:t>스푸핑</a:t>
            </a:r>
            <a:endParaRPr lang="en-US" altLang="ko-KR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smtClean="0"/>
              <a:t>DNS </a:t>
            </a:r>
            <a:r>
              <a:rPr lang="ko-KR" altLang="en-US" sz="2800" smtClean="0"/>
              <a:t>스푸핑</a:t>
            </a:r>
            <a:endParaRPr lang="en-US" altLang="ko-KR" sz="2800"/>
          </a:p>
        </p:txBody>
      </p:sp>
      <p:sp>
        <p:nvSpPr>
          <p:cNvPr id="25" name="직사각형 24"/>
          <p:cNvSpPr/>
          <p:nvPr/>
        </p:nvSpPr>
        <p:spPr>
          <a:xfrm>
            <a:off x="170688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5344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98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8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  <a:solidFill>
            <a:schemeClr val="bg1">
              <a:lumMod val="65000"/>
            </a:schemeClr>
          </a:solidFill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  <a:grpFill/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1376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smtClean="0"/>
              <a:t>Cain &amp; Abel</a:t>
            </a:r>
            <a:endParaRPr lang="ko-KR" altLang="en-US" sz="330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38200" y="1690688"/>
            <a:ext cx="10881360" cy="241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ARP </a:t>
            </a:r>
            <a:r>
              <a:rPr lang="ko-KR" altLang="en-US" sz="2800" smtClean="0"/>
              <a:t>스푸핑</a:t>
            </a:r>
            <a:endParaRPr lang="en-US" altLang="ko-KR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근거리 통신망에서 주소 결정 프로토콜</a:t>
            </a:r>
            <a:r>
              <a:rPr lang="en-US" altLang="ko-KR" sz="2800" smtClean="0"/>
              <a:t>(ARP) </a:t>
            </a:r>
            <a:r>
              <a:rPr lang="ko-KR" altLang="en-US" sz="2800" smtClean="0"/>
              <a:t>메시지 이용</a:t>
            </a:r>
            <a:endParaRPr lang="en-US" altLang="ko-KR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/>
          </a:p>
          <a:p>
            <a:r>
              <a:rPr lang="ko-KR" altLang="en-US" sz="2800" smtClean="0"/>
              <a:t>    상대방의 데이터 패킷을 중간에서 가로채는 중간자 공격 기법</a:t>
            </a:r>
            <a:endParaRPr lang="en-US" altLang="ko-KR" sz="2800" smtClean="0"/>
          </a:p>
        </p:txBody>
      </p:sp>
      <p:sp>
        <p:nvSpPr>
          <p:cNvPr id="25" name="직사각형 24"/>
          <p:cNvSpPr/>
          <p:nvPr/>
        </p:nvSpPr>
        <p:spPr>
          <a:xfrm>
            <a:off x="170688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5344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98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  <a:solidFill>
            <a:schemeClr val="bg1">
              <a:lumMod val="65000"/>
            </a:schemeClr>
          </a:solidFill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  <a:grpFill/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1376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838200" y="365126"/>
            <a:ext cx="10515600" cy="75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smtClean="0"/>
              <a:t>Cain &amp; Abel</a:t>
            </a:r>
            <a:endParaRPr lang="ko-KR" altLang="en-US" sz="3300"/>
          </a:p>
        </p:txBody>
      </p:sp>
      <p:sp>
        <p:nvSpPr>
          <p:cNvPr id="25" name="직사각형 24"/>
          <p:cNvSpPr/>
          <p:nvPr/>
        </p:nvSpPr>
        <p:spPr>
          <a:xfrm>
            <a:off x="170688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5344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98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60" y="1837356"/>
            <a:ext cx="10290679" cy="4370979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848710" y="1145413"/>
            <a:ext cx="10881360" cy="545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smtClean="0"/>
              <a:t>실험 환경</a:t>
            </a:r>
            <a:endParaRPr lang="en-US" altLang="ko-KR" sz="2400" smtClean="0"/>
          </a:p>
        </p:txBody>
      </p:sp>
      <p:sp>
        <p:nvSpPr>
          <p:cNvPr id="3" name="TextBox 2"/>
          <p:cNvSpPr txBox="1"/>
          <p:nvPr/>
        </p:nvSpPr>
        <p:spPr>
          <a:xfrm>
            <a:off x="2594610" y="4321126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2">
                    <a:lumMod val="75000"/>
                  </a:schemeClr>
                </a:solidFill>
              </a:rPr>
              <a:t>공격자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  <a:solidFill>
            <a:schemeClr val="bg1">
              <a:lumMod val="65000"/>
            </a:schemeClr>
          </a:solidFill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  <a:grpFill/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1376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838200" y="365126"/>
            <a:ext cx="10515600" cy="75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smtClean="0"/>
              <a:t>Cain &amp; Abel</a:t>
            </a:r>
            <a:endParaRPr lang="ko-KR" altLang="en-US" sz="3300"/>
          </a:p>
        </p:txBody>
      </p:sp>
      <p:sp>
        <p:nvSpPr>
          <p:cNvPr id="25" name="직사각형 24"/>
          <p:cNvSpPr/>
          <p:nvPr/>
        </p:nvSpPr>
        <p:spPr>
          <a:xfrm>
            <a:off x="170688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5344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98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848710" y="1145413"/>
            <a:ext cx="10881360" cy="545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smtClean="0"/>
              <a:t>연결</a:t>
            </a:r>
            <a:endParaRPr lang="en-US" altLang="ko-KR" sz="280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60" y="1793395"/>
            <a:ext cx="10288720" cy="437926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169268" y="4183380"/>
            <a:ext cx="3858152" cy="1104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+mn-ea"/>
                <a:ea typeface="+mn-ea"/>
              </a:rPr>
              <a:t>정보 보호 학회 논문</a:t>
            </a:r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  <a:solidFill>
            <a:schemeClr val="bg1">
              <a:lumMod val="65000"/>
            </a:schemeClr>
          </a:solidFill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  <a:grpFill/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1376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838200" y="365126"/>
            <a:ext cx="10515600" cy="75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smtClean="0"/>
              <a:t>Cain &amp; Abel</a:t>
            </a:r>
            <a:endParaRPr lang="ko-KR" altLang="en-US" sz="3300"/>
          </a:p>
        </p:txBody>
      </p:sp>
      <p:sp>
        <p:nvSpPr>
          <p:cNvPr id="25" name="직사각형 24"/>
          <p:cNvSpPr/>
          <p:nvPr/>
        </p:nvSpPr>
        <p:spPr>
          <a:xfrm>
            <a:off x="170688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5344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98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848710" y="1145413"/>
            <a:ext cx="10881360" cy="545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smtClean="0"/>
              <a:t>실험 결과</a:t>
            </a:r>
            <a:endParaRPr lang="en-US" altLang="ko-KR" sz="24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10" y="1804989"/>
            <a:ext cx="10582851" cy="45016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70680" y="3368040"/>
            <a:ext cx="1305560" cy="1066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46570" y="2564130"/>
            <a:ext cx="179070" cy="1130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49520" y="3385820"/>
            <a:ext cx="116840" cy="73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049520" y="3210560"/>
            <a:ext cx="116840" cy="14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4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  <a:solidFill>
            <a:schemeClr val="bg1">
              <a:lumMod val="65000"/>
            </a:schemeClr>
          </a:solidFill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  <a:grpFill/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1376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smtClean="0"/>
              <a:t>Cain &amp; Abel</a:t>
            </a:r>
            <a:endParaRPr lang="ko-KR" altLang="en-US" sz="330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38200" y="1690688"/>
            <a:ext cx="10881360" cy="241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DNS </a:t>
            </a:r>
            <a:r>
              <a:rPr lang="ko-KR" altLang="en-US" sz="2800" smtClean="0"/>
              <a:t>스푸핑</a:t>
            </a:r>
            <a:endParaRPr lang="en-US" altLang="ko-KR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도메인 네임 시스템에서 전달되는 </a:t>
            </a:r>
            <a:r>
              <a:rPr lang="en-US" altLang="ko-KR" sz="2800" smtClean="0"/>
              <a:t>IP </a:t>
            </a:r>
            <a:r>
              <a:rPr lang="ko-KR" altLang="en-US" sz="2800" smtClean="0"/>
              <a:t>주소 변조</a:t>
            </a:r>
            <a:endParaRPr lang="en-US" altLang="ko-KR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/>
          </a:p>
          <a:p>
            <a:r>
              <a:rPr lang="ko-KR" altLang="en-US" sz="2800" smtClean="0"/>
              <a:t>    사용자가 의도하지 않은 주소로 유도</a:t>
            </a:r>
            <a:endParaRPr lang="en-US" altLang="ko-KR" sz="2800" smtClean="0"/>
          </a:p>
        </p:txBody>
      </p:sp>
      <p:sp>
        <p:nvSpPr>
          <p:cNvPr id="25" name="직사각형 24"/>
          <p:cNvSpPr/>
          <p:nvPr/>
        </p:nvSpPr>
        <p:spPr>
          <a:xfrm>
            <a:off x="170688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5344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98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2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  <a:solidFill>
            <a:schemeClr val="bg1">
              <a:lumMod val="65000"/>
            </a:schemeClr>
          </a:solidFill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  <a:grpFill/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1376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838200" y="365126"/>
            <a:ext cx="10515600" cy="698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smtClean="0"/>
              <a:t>Cain &amp; Abel</a:t>
            </a:r>
            <a:endParaRPr lang="ko-KR" altLang="en-US" sz="330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38200" y="1070313"/>
            <a:ext cx="10881360" cy="455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smtClean="0"/>
              <a:t>DNS </a:t>
            </a:r>
            <a:r>
              <a:rPr lang="ko-KR" altLang="en-US" sz="2400" smtClean="0"/>
              <a:t>스푸핑</a:t>
            </a:r>
            <a:endParaRPr lang="en-US" altLang="ko-KR" sz="2400" smtClean="0"/>
          </a:p>
        </p:txBody>
      </p:sp>
      <p:sp>
        <p:nvSpPr>
          <p:cNvPr id="25" name="직사각형 24"/>
          <p:cNvSpPr/>
          <p:nvPr/>
        </p:nvSpPr>
        <p:spPr>
          <a:xfrm>
            <a:off x="170688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5344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98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30" y="1644784"/>
            <a:ext cx="10528299" cy="4476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3600" y="4879731"/>
            <a:ext cx="117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accent1">
                    <a:lumMod val="75000"/>
                  </a:schemeClr>
                </a:solidFill>
              </a:rPr>
              <a:t>NAVER</a:t>
            </a:r>
            <a:endParaRPr lang="ko-K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65430" y="4879731"/>
            <a:ext cx="117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rgbClr val="C00000"/>
                </a:solidFill>
              </a:rPr>
              <a:t>Daum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305322" y="4967654"/>
            <a:ext cx="1539240" cy="20222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43200" y="3424135"/>
            <a:ext cx="1789889" cy="124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  <a:solidFill>
            <a:schemeClr val="bg1">
              <a:lumMod val="65000"/>
            </a:schemeClr>
          </a:solidFill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  <a:grpFill/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1376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838200" y="365126"/>
            <a:ext cx="10515600" cy="698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smtClean="0"/>
              <a:t>Cain &amp; Abel</a:t>
            </a:r>
            <a:endParaRPr lang="ko-KR" altLang="en-US" sz="330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38200" y="1070313"/>
            <a:ext cx="10881360" cy="455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smtClean="0"/>
              <a:t>DNS </a:t>
            </a:r>
            <a:r>
              <a:rPr lang="ko-KR" altLang="en-US" sz="2400" smtClean="0"/>
              <a:t>스푸핑</a:t>
            </a:r>
            <a:endParaRPr lang="en-US" altLang="ko-KR" sz="2400" smtClean="0"/>
          </a:p>
        </p:txBody>
      </p:sp>
      <p:sp>
        <p:nvSpPr>
          <p:cNvPr id="25" name="직사각형 24"/>
          <p:cNvSpPr/>
          <p:nvPr/>
        </p:nvSpPr>
        <p:spPr>
          <a:xfrm>
            <a:off x="170688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5344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98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4259"/>
            <a:ext cx="11110632" cy="47280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86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  <a:solidFill>
            <a:schemeClr val="bg1">
              <a:lumMod val="65000"/>
            </a:schemeClr>
          </a:solidFill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  <a:grpFill/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1376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838200" y="488300"/>
            <a:ext cx="10515600" cy="698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300" smtClean="0"/>
              <a:t>계획</a:t>
            </a:r>
            <a:endParaRPr lang="ko-KR" altLang="en-US" sz="330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38200" y="1187044"/>
            <a:ext cx="10881360" cy="3093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/>
              <a:t>정보 보호 학회 논문</a:t>
            </a:r>
            <a:endParaRPr lang="en-US" altLang="ko-KR" sz="24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smtClean="0"/>
              <a:t>WireShark</a:t>
            </a:r>
            <a:endParaRPr lang="en-US" altLang="ko-KR" sz="24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smtClean="0"/>
              <a:t>네트워크</a:t>
            </a:r>
            <a:endParaRPr lang="en-US" altLang="ko-KR" sz="2400" smtClean="0"/>
          </a:p>
          <a:p>
            <a:endParaRPr lang="en-US" altLang="ko-KR" sz="24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smtClean="0"/>
              <a:t>암호학</a:t>
            </a:r>
            <a:endParaRPr lang="en-US" altLang="ko-KR" sz="2400" smtClean="0"/>
          </a:p>
        </p:txBody>
      </p:sp>
      <p:sp>
        <p:nvSpPr>
          <p:cNvPr id="25" name="직사각형 24"/>
          <p:cNvSpPr/>
          <p:nvPr/>
        </p:nvSpPr>
        <p:spPr>
          <a:xfrm>
            <a:off x="170688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5344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98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>
                <a:latin typeface="+mn-ea"/>
                <a:ea typeface="+mn-ea"/>
              </a:rPr>
              <a:t>감사합니다</a:t>
            </a:r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  <a:solidFill>
            <a:schemeClr val="bg1">
              <a:lumMod val="65000"/>
            </a:schemeClr>
          </a:solidFill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  <a:grpFill/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4981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0325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5669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69637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4293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616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838200" y="365126"/>
            <a:ext cx="10515600" cy="745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mtClean="0"/>
              <a:t>정보 보호 학회 </a:t>
            </a:r>
            <a:r>
              <a:rPr lang="en-US" altLang="ko-KR" sz="4000" smtClean="0"/>
              <a:t>DBpia</a:t>
            </a:r>
            <a:endParaRPr lang="ko-KR" altLang="en-US" sz="40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8" y="1351438"/>
            <a:ext cx="7858124" cy="4910137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14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mtClean="0"/>
              <a:t>정보 보호 학회 논문</a:t>
            </a:r>
            <a:endParaRPr lang="ko-KR" altLang="en-US" sz="40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467023"/>
            <a:ext cx="10881360" cy="4233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블록체인</a:t>
            </a:r>
            <a:r>
              <a:rPr lang="en-US" altLang="ko-KR" sz="2800" smtClean="0"/>
              <a:t> </a:t>
            </a:r>
            <a:r>
              <a:rPr lang="ko-KR" altLang="en-US" sz="2800" smtClean="0"/>
              <a:t>기반</a:t>
            </a:r>
            <a:r>
              <a:rPr lang="en-US" altLang="ko-KR" sz="2800" smtClean="0"/>
              <a:t> IoT </a:t>
            </a:r>
            <a:r>
              <a:rPr lang="ko-KR" altLang="en-US" sz="2800" smtClean="0"/>
              <a:t>디바이스</a:t>
            </a:r>
            <a:r>
              <a:rPr lang="en-US" altLang="ko-KR" sz="2800" smtClean="0"/>
              <a:t> </a:t>
            </a:r>
            <a:r>
              <a:rPr lang="ko-KR" altLang="en-US" sz="2800" smtClean="0"/>
              <a:t>인증</a:t>
            </a:r>
            <a:r>
              <a:rPr lang="en-US" altLang="ko-KR" sz="2800" smtClean="0"/>
              <a:t> </a:t>
            </a:r>
            <a:r>
              <a:rPr lang="ko-KR" altLang="en-US" sz="2800" smtClean="0"/>
              <a:t>스킴</a:t>
            </a:r>
            <a:endParaRPr lang="en-US" altLang="ko-KR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공공기관</a:t>
            </a:r>
            <a:r>
              <a:rPr lang="en-US" altLang="ko-KR" sz="2800" smtClean="0"/>
              <a:t> </a:t>
            </a:r>
            <a:r>
              <a:rPr lang="ko-KR" altLang="en-US" sz="2800" smtClean="0"/>
              <a:t>프린터</a:t>
            </a:r>
            <a:r>
              <a:rPr lang="en-US" altLang="ko-KR" sz="2800" smtClean="0"/>
              <a:t> </a:t>
            </a:r>
            <a:r>
              <a:rPr lang="ko-KR" altLang="en-US" sz="2800" smtClean="0"/>
              <a:t>관리</a:t>
            </a:r>
            <a:r>
              <a:rPr lang="en-US" altLang="ko-KR" sz="2800" smtClean="0"/>
              <a:t> </a:t>
            </a:r>
            <a:r>
              <a:rPr lang="ko-KR" altLang="en-US" sz="2800" smtClean="0"/>
              <a:t>시스템의</a:t>
            </a:r>
            <a:r>
              <a:rPr lang="en-US" altLang="ko-KR" sz="2800" smtClean="0"/>
              <a:t> </a:t>
            </a:r>
            <a:r>
              <a:rPr lang="ko-KR" altLang="en-US" sz="2800" smtClean="0"/>
              <a:t>취약점</a:t>
            </a:r>
            <a:r>
              <a:rPr lang="en-US" altLang="ko-KR" sz="2800" smtClean="0"/>
              <a:t> </a:t>
            </a:r>
            <a:r>
              <a:rPr lang="ko-KR" altLang="en-US" sz="2800" smtClean="0"/>
              <a:t>분석</a:t>
            </a:r>
            <a:endParaRPr lang="en-US" altLang="ko-KR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smtClean="0"/>
          </a:p>
          <a:p>
            <a:endParaRPr lang="en-US" altLang="ko-K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개인정보</a:t>
            </a:r>
            <a:r>
              <a:rPr lang="en-US" altLang="ko-KR" sz="2800" smtClean="0"/>
              <a:t> </a:t>
            </a:r>
            <a:r>
              <a:rPr lang="ko-KR" altLang="en-US" sz="2800" smtClean="0"/>
              <a:t>노출에</a:t>
            </a:r>
            <a:r>
              <a:rPr lang="en-US" altLang="ko-KR" sz="2800" smtClean="0"/>
              <a:t> </a:t>
            </a:r>
            <a:r>
              <a:rPr lang="ko-KR" altLang="en-US" sz="2800" smtClean="0"/>
              <a:t>대한</a:t>
            </a:r>
            <a:r>
              <a:rPr lang="en-US" altLang="ko-KR" sz="2800" smtClean="0"/>
              <a:t> </a:t>
            </a:r>
            <a:r>
              <a:rPr lang="ko-KR" altLang="en-US" sz="2800" smtClean="0"/>
              <a:t>인터넷</a:t>
            </a:r>
            <a:r>
              <a:rPr lang="en-US" altLang="ko-KR" sz="2800" smtClean="0"/>
              <a:t> </a:t>
            </a:r>
            <a:r>
              <a:rPr lang="ko-KR" altLang="en-US" sz="2800" smtClean="0"/>
              <a:t>사용자의</a:t>
            </a:r>
            <a:r>
              <a:rPr lang="en-US" altLang="ko-KR" sz="2800" smtClean="0"/>
              <a:t> </a:t>
            </a:r>
            <a:r>
              <a:rPr lang="ko-KR" altLang="en-US" sz="2800" smtClean="0"/>
              <a:t>태도에</a:t>
            </a:r>
            <a:r>
              <a:rPr lang="en-US" altLang="ko-KR" sz="2800" smtClean="0"/>
              <a:t> </a:t>
            </a:r>
            <a:r>
              <a:rPr lang="ko-KR" altLang="en-US" sz="2800" smtClean="0"/>
              <a:t>관한</a:t>
            </a:r>
            <a:r>
              <a:rPr lang="en-US" altLang="ko-KR" sz="2800" smtClean="0"/>
              <a:t> </a:t>
            </a:r>
            <a:r>
              <a:rPr lang="ko-KR" altLang="en-US" sz="2800" smtClean="0"/>
              <a:t>연구</a:t>
            </a:r>
            <a:endParaRPr lang="en-US" altLang="ko-KR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4642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838200" y="2638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smtClean="0"/>
              <a:t>블록체인</a:t>
            </a:r>
            <a:r>
              <a:rPr lang="en-US" altLang="ko-KR" sz="3600" smtClean="0"/>
              <a:t> </a:t>
            </a:r>
            <a:r>
              <a:rPr lang="ko-KR" altLang="en-US" sz="3600"/>
              <a:t>기반</a:t>
            </a:r>
            <a:r>
              <a:rPr lang="en-US" altLang="ko-KR" sz="3600"/>
              <a:t> IoT </a:t>
            </a:r>
            <a:r>
              <a:rPr lang="ko-KR" altLang="en-US" sz="3600"/>
              <a:t>디바이스</a:t>
            </a:r>
            <a:r>
              <a:rPr lang="en-US" altLang="ko-KR" sz="3600"/>
              <a:t> </a:t>
            </a:r>
            <a:r>
              <a:rPr lang="ko-KR" altLang="en-US" sz="3600"/>
              <a:t>인증</a:t>
            </a:r>
            <a:r>
              <a:rPr lang="en-US" altLang="ko-KR" sz="3600"/>
              <a:t> </a:t>
            </a:r>
            <a:r>
              <a:rPr lang="ko-KR" altLang="en-US" sz="3600" smtClean="0"/>
              <a:t>스킴</a:t>
            </a:r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4751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583680"/>
            <a:ext cx="12192000" cy="274320"/>
            <a:chOff x="0" y="6477000"/>
            <a:chExt cx="12192000" cy="381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6477000"/>
              <a:ext cx="12192000" cy="381000"/>
              <a:chOff x="0" y="6477000"/>
              <a:chExt cx="12192000" cy="381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6477000"/>
                <a:ext cx="12192000" cy="381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6477000"/>
                <a:ext cx="853440" cy="381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5344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06880" y="6477000"/>
              <a:ext cx="85344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560320" y="6583680"/>
            <a:ext cx="85344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26720" y="352811"/>
            <a:ext cx="10515600" cy="87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블록체인</a:t>
            </a:r>
            <a:r>
              <a:rPr lang="en-US" altLang="ko-KR" sz="3600" smtClean="0"/>
              <a:t> </a:t>
            </a:r>
            <a:r>
              <a:rPr lang="ko-KR" altLang="en-US" sz="3600"/>
              <a:t>기반</a:t>
            </a:r>
            <a:r>
              <a:rPr lang="en-US" altLang="ko-KR" sz="3600"/>
              <a:t> IoT </a:t>
            </a:r>
            <a:r>
              <a:rPr lang="ko-KR" altLang="en-US" sz="3600"/>
              <a:t>디바이스</a:t>
            </a:r>
            <a:r>
              <a:rPr lang="en-US" altLang="ko-KR" sz="3600"/>
              <a:t> </a:t>
            </a:r>
            <a:r>
              <a:rPr lang="ko-KR" altLang="en-US" sz="3600"/>
              <a:t>인증</a:t>
            </a:r>
            <a:r>
              <a:rPr lang="en-US" altLang="ko-KR" sz="3600"/>
              <a:t> </a:t>
            </a:r>
            <a:r>
              <a:rPr lang="ko-KR" altLang="en-US" sz="3600" smtClean="0"/>
              <a:t>스킴</a:t>
            </a:r>
            <a:endParaRPr lang="en-US" altLang="ko-KR" sz="360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38200" y="1603197"/>
            <a:ext cx="10881360" cy="106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블록체인 기반 </a:t>
            </a:r>
            <a:r>
              <a:rPr lang="en-US" altLang="ko-KR" sz="2800" smtClean="0"/>
              <a:t>IoT </a:t>
            </a:r>
            <a:r>
              <a:rPr lang="ko-KR" altLang="en-US" sz="2800" smtClean="0"/>
              <a:t>디바이스 인증 스킴 제안</a:t>
            </a:r>
            <a:endParaRPr lang="ko-KR" altLang="en-US" sz="280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838200" y="2670948"/>
            <a:ext cx="10881360" cy="188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smtClean="0"/>
              <a:t>IoT </a:t>
            </a:r>
            <a:r>
              <a:rPr lang="ko-KR" altLang="en-US" sz="2800" smtClean="0"/>
              <a:t>디바이스에 단순 해시 연산만을 요구</a:t>
            </a:r>
            <a:endParaRPr lang="en-US" altLang="ko-KR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/>
          </a:p>
          <a:p>
            <a:r>
              <a:rPr lang="ko-KR" altLang="en-US" sz="2400" smtClean="0"/>
              <a:t>    저성능인 </a:t>
            </a:r>
            <a:r>
              <a:rPr lang="en-US" altLang="ko-KR" sz="2400" smtClean="0"/>
              <a:t>IoT</a:t>
            </a:r>
            <a:r>
              <a:rPr lang="ko-KR" altLang="en-US" sz="2400"/>
              <a:t> </a:t>
            </a:r>
            <a:r>
              <a:rPr lang="ko-KR" altLang="en-US" sz="2400" smtClean="0"/>
              <a:t>디바이스에서도 동작 가능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3085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1355</TotalTime>
  <Words>1221</Words>
  <Application>Microsoft Office PowerPoint</Application>
  <PresentationFormat>와이드스크린</PresentationFormat>
  <Paragraphs>460</Paragraphs>
  <Slides>55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8" baseType="lpstr">
      <vt:lpstr>맑은 고딕</vt:lpstr>
      <vt:lpstr>Arial</vt:lpstr>
      <vt:lpstr>Office 테마</vt:lpstr>
      <vt:lpstr>Crypto Lab 12월 21일 세미나 발표</vt:lpstr>
      <vt:lpstr>목차</vt:lpstr>
      <vt:lpstr>연구 주제 선정</vt:lpstr>
      <vt:lpstr>주제 선정</vt:lpstr>
      <vt:lpstr>정보 보호 학회 논문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Cain &amp; Abel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Lab 11월 2일 세미나 발표</dc:title>
  <dc:creator>최승주</dc:creator>
  <cp:lastModifiedBy>최승주</cp:lastModifiedBy>
  <cp:revision>273</cp:revision>
  <dcterms:created xsi:type="dcterms:W3CDTF">2018-11-01T01:52:30Z</dcterms:created>
  <dcterms:modified xsi:type="dcterms:W3CDTF">2018-12-19T04:42:34Z</dcterms:modified>
</cp:coreProperties>
</file>