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6" r:id="rId7"/>
    <p:sldId id="267" r:id="rId8"/>
    <p:sldId id="268" r:id="rId9"/>
    <p:sldId id="270" r:id="rId10"/>
    <p:sldId id="271" r:id="rId11"/>
    <p:sldId id="287" r:id="rId12"/>
    <p:sldId id="278" r:id="rId13"/>
    <p:sldId id="279" r:id="rId14"/>
    <p:sldId id="280" r:id="rId15"/>
    <p:sldId id="281" r:id="rId16"/>
    <p:sldId id="282" r:id="rId17"/>
    <p:sldId id="277" r:id="rId18"/>
    <p:sldId id="286" r:id="rId19"/>
    <p:sldId id="288" r:id="rId20"/>
    <p:sldId id="290" r:id="rId21"/>
    <p:sldId id="283" r:id="rId22"/>
    <p:sldId id="274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정은" initials="최정" lastIdx="2" clrIdx="0">
    <p:extLst>
      <p:ext uri="{19B8F6BF-5375-455C-9EA6-DF929625EA0E}">
        <p15:presenceInfo xmlns:p15="http://schemas.microsoft.com/office/powerpoint/2012/main" userId="3cedec241d7797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8497B0"/>
    <a:srgbClr val="546882"/>
    <a:srgbClr val="7A8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82119" autoAdjust="0"/>
  </p:normalViewPr>
  <p:slideViewPr>
    <p:cSldViewPr snapToGrid="0">
      <p:cViewPr varScale="1">
        <p:scale>
          <a:sx n="47" d="100"/>
          <a:sy n="47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585D1-7837-4100-8C3A-DF32D4C0A6F0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E97D8-660F-4E84-BDD7-482E7C1AE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0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제가 공부한 취약점 진단 부분은 웹사이트에 대한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웹사이트 취약점 진단은 크게 플랫폼 취약점 진단과 웹 응용프로그램 취약점 진단으로 나뉩니다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16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Burp</a:t>
            </a:r>
            <a:r>
              <a:rPr lang="ko-KR" altLang="en-US" dirty="0"/>
              <a:t> </a:t>
            </a:r>
            <a:r>
              <a:rPr lang="en-US" altLang="ko-KR" dirty="0"/>
              <a:t>Suite</a:t>
            </a:r>
            <a:r>
              <a:rPr lang="ko-KR" altLang="en-US" dirty="0"/>
              <a:t>를 사용한 취약점 진단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진단 방법은 매개변수 값에 탐지 패턴을 삽입하는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34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Searchquery</a:t>
            </a:r>
            <a:r>
              <a:rPr lang="en-US" altLang="ko-KR" dirty="0"/>
              <a:t>=1000 </a:t>
            </a:r>
            <a:r>
              <a:rPr lang="ko-KR" altLang="en-US" dirty="0"/>
              <a:t>뒤에 ‘</a:t>
            </a:r>
            <a:r>
              <a:rPr lang="en-US" altLang="ko-KR" dirty="0"/>
              <a:t> </a:t>
            </a:r>
            <a:r>
              <a:rPr lang="ko-KR" altLang="en-US" dirty="0"/>
              <a:t>를 붙여 </a:t>
            </a:r>
            <a:r>
              <a:rPr lang="en-US" altLang="ko-KR" dirty="0"/>
              <a:t>go </a:t>
            </a:r>
            <a:r>
              <a:rPr lang="ko-KR" altLang="en-US" dirty="0"/>
              <a:t>버튼을 눌러서 전송하면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실행 결과에 </a:t>
            </a:r>
            <a:r>
              <a:rPr lang="en-US" altLang="ko-KR" dirty="0"/>
              <a:t>SQL </a:t>
            </a:r>
            <a:r>
              <a:rPr lang="ko-KR" altLang="en-US" dirty="0"/>
              <a:t>문법 오류를 포함하는 </a:t>
            </a:r>
            <a:r>
              <a:rPr lang="en-US" altLang="ko-KR" dirty="0"/>
              <a:t>DB </a:t>
            </a:r>
            <a:r>
              <a:rPr lang="ko-KR" altLang="en-US" dirty="0"/>
              <a:t>관련 에러 메시지가 응답에 표시됨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3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진단 보조 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CSRF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방지를 위해 토큰을 사용하는 웹사이트 진단을 위한 토큰 관리 기능이나 특정 문자열을 다른 문자열로 변환하는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Replace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 등이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33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케이스 작성</a:t>
            </a:r>
          </a:p>
          <a:p>
            <a:pPr lvl="1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어디를 진단 하는가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(URL,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페이지 내의 특정 기능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 필드와 같은 매개 변수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순설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진단하는가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페이지에 따른 우선 순위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기능을 이용하기 위한 화면 이동 순서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취약점 진단 수행</a:t>
            </a:r>
          </a:p>
          <a:p>
            <a:pPr lvl="1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만든 테스트 케이스를 바탕으로 웹 프로그램 취약점 진단을 수행한다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지단 도구를 사용한 진단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수동 진단 보조 도구를 사용한 진단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진단 결과 검증</a:t>
            </a:r>
          </a:p>
          <a:p>
            <a:pPr lvl="1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발견한 취약점이 정말 문제가 되는지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위협이 되는지를 검증한다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수동 진단을 통한 결과 검증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보고서 작성</a:t>
            </a:r>
          </a:p>
          <a:p>
            <a:pPr lvl="1"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발견한 취약점을 보고하기 위한 보고서를 작성한다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진단 도구를 사용한 보고서 작성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수작업을 통한 보고서 작성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취약점의 위치와 취약점 개요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취약점이라고 판단한 이유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취약점 재현 방법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위험도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대응 방법 등을 기입</a:t>
            </a:r>
          </a:p>
          <a:p>
            <a:pPr lvl="1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취약점 진단 결과 외에도 수행 일자 등 진단 개요와 환경도 함께 기재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4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진단 보조 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CSRF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방지를 위해 토큰을 사용하는 웹사이트 진단을 위한 토큰 관리 기능이나 특정 문자열을 다른 문자열로 변환하는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Replace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 등이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1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기타 진단 보조 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CSRF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방지를 위해 토큰을 사용하는 웹사이트 진단을 위한 토큰 관리 기능이나 특정 문자열을 다른 문자열로 변환하는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Replace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 등이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8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1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54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5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0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E97D8-660F-4E84-BDD7-482E7C1AE1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C299-4403-4EE9-BA28-CF066A8A9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1ECDB-F33C-46ED-862C-8B0AC184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8CFE1-61C8-4701-913A-FFA0C888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8225C-0175-4DBF-B89F-F7817F09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8D7DD-CE1A-4C08-9118-2DA8DEC5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5C221-1E0E-4566-AA46-21CD9668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7A1F7-578A-41CA-A9DF-5977C496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4F42-E753-46AE-9DD1-AF5352B9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1BC65-0664-49E3-8062-B0547B35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9FBED-A45C-4761-9E5F-03E395C1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102132-C5B5-489C-91D3-E8D5CEFB3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80776-1B9F-4227-8B7F-880760ACF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299C8-9B09-4A3D-B65D-104B5D10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9400F-4D09-4EC6-BB60-8F8300C4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4AC6E-91F1-4FF2-BD69-114691A1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EBED3-BC57-47B3-9DA8-A0CADF4E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E99BA-BB95-42BE-A263-B0EA0B26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73FE0-A774-478A-9D60-3D94C1D9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ADD0C-CE77-42F4-9952-7711F2E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B0496-8B1A-49BC-B859-1820E1EC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2F161-632C-4EE4-893A-B448003D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24278-BEEC-4578-BD16-99B5BAB3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3A75B-E7B2-47FA-9292-468377D9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174CF-6914-402E-9A74-1FCEAF27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A8E67-B58C-4BC7-B045-7FFD0443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1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10A7-5165-4B6B-BB38-7D0A8320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73748-5065-4683-8357-D6D3A998B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AD290-43CE-40E9-8DD3-DB24E7C31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304AC-7C17-4F46-8895-5B341180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E82F7-5DC2-41C4-982E-E6CAB4F5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476AD-E840-4564-86A0-3F69EE99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6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ACAF2-341F-426C-8908-427CD144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B512A-5A4E-4D4C-ACF9-780B920C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F3447-5B0B-44C6-B4B5-87E7AD06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E08BD4-C934-4085-AA26-B7F3544AC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4258D-397C-4D1D-90B7-9EE255C6A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1ECE0A-9775-461D-B9D7-AE9EB1BB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E18EA-CADE-469E-BB10-D9C0EBED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B5684-3A89-4CCB-A873-5B379604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8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3018B-014D-407B-9A18-98AE4C6A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603F1A-4CA5-4F39-B88C-45D173A5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20981-0157-427C-8391-C895D40C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BD6A6-AF4B-48D5-841D-AFE846AA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6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9B3B4-AAD6-4D8C-9D85-A2F8FAEA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FF406-846D-4EC8-8786-3222D902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27028-055F-473C-8DC4-CFEACC39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0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63AD8-8F48-429E-ADC5-DB150E1B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C9FBE-66FD-4BB9-87C5-EE5E9AEB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5714DE-AEFE-4235-B300-2A845E724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E6ACF-C79F-412E-BEB3-26F6B582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F06A1-679C-45C4-8287-6E43A19C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B433C-6E19-4D65-AE63-7A58E2B3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2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B27D5-FF35-469A-BCBF-F32AAFB8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5D8019-A59C-4980-82AC-396EB24B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2860F-9AF5-4DBF-8798-F4FD0A5D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C006D-2C9B-42D0-B2F3-BB1FCD70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2274A-02CD-42F9-89F2-8ABE3941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6742C-3A08-426E-B34E-9A2F02E4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3A700E-CCD8-4E1A-9D37-BAB97A24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D2A95-87AE-4DA2-8547-3E494D5CC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E6F9F-D2AB-4D0E-8453-9B5FE8B2E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78F-CD0C-42B1-8C98-DD902D074EA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5083C-66C9-4A0F-9217-668E78CB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436A1-0C1B-440F-9390-B1365E6A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F16-383F-4675-A76F-324A3998A8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5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25E0F3-4F0F-4ACA-909D-C998C6A8B393}"/>
              </a:ext>
            </a:extLst>
          </p:cNvPr>
          <p:cNvSpPr/>
          <p:nvPr/>
        </p:nvSpPr>
        <p:spPr>
          <a:xfrm>
            <a:off x="2184051" y="2228705"/>
            <a:ext cx="7547778" cy="2049381"/>
          </a:xfrm>
          <a:prstGeom prst="roundRect">
            <a:avLst/>
          </a:prstGeom>
          <a:solidFill>
            <a:schemeClr val="tx2">
              <a:lumMod val="40000"/>
              <a:lumOff val="6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FE4F8-565F-4137-A0F2-4E9E14F9D786}"/>
              </a:ext>
            </a:extLst>
          </p:cNvPr>
          <p:cNvSpPr txBox="1"/>
          <p:nvPr/>
        </p:nvSpPr>
        <p:spPr>
          <a:xfrm>
            <a:off x="3710668" y="2467962"/>
            <a:ext cx="5563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취약점 진단</a:t>
            </a:r>
          </a:p>
        </p:txBody>
      </p:sp>
    </p:spTree>
    <p:extLst>
      <p:ext uri="{BB962C8B-B14F-4D97-AF65-F5344CB8AC3E}">
        <p14:creationId xmlns:p14="http://schemas.microsoft.com/office/powerpoint/2010/main" val="135887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3DBE6A-1486-447D-B6B5-8408BE3C4468}"/>
              </a:ext>
            </a:extLst>
          </p:cNvPr>
          <p:cNvSpPr/>
          <p:nvPr/>
        </p:nvSpPr>
        <p:spPr>
          <a:xfrm>
            <a:off x="1926771" y="5313991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5735D9-11A4-4BFB-BD5C-AC1B176BA818}"/>
              </a:ext>
            </a:extLst>
          </p:cNvPr>
          <p:cNvSpPr/>
          <p:nvPr/>
        </p:nvSpPr>
        <p:spPr>
          <a:xfrm>
            <a:off x="1926771" y="3827149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48ED66-FA4C-43C8-A14C-E83FDE4C478E}"/>
              </a:ext>
            </a:extLst>
          </p:cNvPr>
          <p:cNvSpPr/>
          <p:nvPr/>
        </p:nvSpPr>
        <p:spPr>
          <a:xfrm>
            <a:off x="1926771" y="2337823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18F25-5F7B-49E3-AAA0-30DE99D450BA}"/>
              </a:ext>
            </a:extLst>
          </p:cNvPr>
          <p:cNvSpPr txBox="1"/>
          <p:nvPr/>
        </p:nvSpPr>
        <p:spPr>
          <a:xfrm>
            <a:off x="3809638" y="1273197"/>
            <a:ext cx="4790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수동 진단 보조 </a:t>
            </a:r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도구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 도구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33A659-0FDC-4077-BB69-CDFDD18643CF}"/>
              </a:ext>
            </a:extLst>
          </p:cNvPr>
          <p:cNvCxnSpPr>
            <a:cxnSpLocks/>
          </p:cNvCxnSpPr>
          <p:nvPr/>
        </p:nvCxnSpPr>
        <p:spPr>
          <a:xfrm>
            <a:off x="3825371" y="2042638"/>
            <a:ext cx="430626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C509634E-B775-4870-9768-8AE147229776}"/>
              </a:ext>
            </a:extLst>
          </p:cNvPr>
          <p:cNvSpPr/>
          <p:nvPr/>
        </p:nvSpPr>
        <p:spPr>
          <a:xfrm>
            <a:off x="1098096" y="233782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인코더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D80376DD-2931-4B25-97B0-5F551E880991}"/>
              </a:ext>
            </a:extLst>
          </p:cNvPr>
          <p:cNvSpPr/>
          <p:nvPr/>
        </p:nvSpPr>
        <p:spPr>
          <a:xfrm>
            <a:off x="1098096" y="3820878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diff</a:t>
            </a:r>
            <a:endParaRPr lang="ko-KR" altLang="en-US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31F082F-52B6-4ACA-84A8-0273A2E9E13B}"/>
              </a:ext>
            </a:extLst>
          </p:cNvPr>
          <p:cNvSpPr/>
          <p:nvPr/>
        </p:nvSpPr>
        <p:spPr>
          <a:xfrm>
            <a:off x="1098095" y="530393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기타 진단 보조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0F824-409C-44B6-8459-0E21E8B98CE8}"/>
              </a:ext>
            </a:extLst>
          </p:cNvPr>
          <p:cNvSpPr txBox="1"/>
          <p:nvPr/>
        </p:nvSpPr>
        <p:spPr>
          <a:xfrm>
            <a:off x="4204607" y="2387616"/>
            <a:ext cx="5617028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지정한 문자열을 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Base64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 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z="2400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인코드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등으로 인코딩하거나 디코딩하는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BF6B8-E88F-4EEF-904B-B8A568A8B0B4}"/>
              </a:ext>
            </a:extLst>
          </p:cNvPr>
          <p:cNvSpPr txBox="1"/>
          <p:nvPr/>
        </p:nvSpPr>
        <p:spPr>
          <a:xfrm>
            <a:off x="4052211" y="4148259"/>
            <a:ext cx="613682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개의 로그를 비교해 변경 내용을 찾아내는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DFD37-C588-4BC6-8B3E-28B11E4BE68B}"/>
              </a:ext>
            </a:extLst>
          </p:cNvPr>
          <p:cNvSpPr txBox="1"/>
          <p:nvPr/>
        </p:nvSpPr>
        <p:spPr>
          <a:xfrm>
            <a:off x="3967843" y="5363784"/>
            <a:ext cx="609055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토큰 관리 기능</a:t>
            </a:r>
            <a:endParaRPr lang="en-US" altLang="ko-KR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Replace 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23563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3DBE6A-1486-447D-B6B5-8408BE3C4468}"/>
              </a:ext>
            </a:extLst>
          </p:cNvPr>
          <p:cNvSpPr/>
          <p:nvPr/>
        </p:nvSpPr>
        <p:spPr>
          <a:xfrm>
            <a:off x="1926771" y="5313991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5735D9-11A4-4BFB-BD5C-AC1B176BA818}"/>
              </a:ext>
            </a:extLst>
          </p:cNvPr>
          <p:cNvSpPr/>
          <p:nvPr/>
        </p:nvSpPr>
        <p:spPr>
          <a:xfrm>
            <a:off x="1926771" y="3827149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48ED66-FA4C-43C8-A14C-E83FDE4C478E}"/>
              </a:ext>
            </a:extLst>
          </p:cNvPr>
          <p:cNvSpPr/>
          <p:nvPr/>
        </p:nvSpPr>
        <p:spPr>
          <a:xfrm>
            <a:off x="1926771" y="2337823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18F25-5F7B-49E3-AAA0-30DE99D450BA}"/>
              </a:ext>
            </a:extLst>
          </p:cNvPr>
          <p:cNvSpPr txBox="1"/>
          <p:nvPr/>
        </p:nvSpPr>
        <p:spPr>
          <a:xfrm>
            <a:off x="3809638" y="1273197"/>
            <a:ext cx="4790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수동 진단 보조 </a:t>
            </a:r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도구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 도구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33A659-0FDC-4077-BB69-CDFDD18643CF}"/>
              </a:ext>
            </a:extLst>
          </p:cNvPr>
          <p:cNvCxnSpPr>
            <a:cxnSpLocks/>
          </p:cNvCxnSpPr>
          <p:nvPr/>
        </p:nvCxnSpPr>
        <p:spPr>
          <a:xfrm>
            <a:off x="3825371" y="2042638"/>
            <a:ext cx="430626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C509634E-B775-4870-9768-8AE147229776}"/>
              </a:ext>
            </a:extLst>
          </p:cNvPr>
          <p:cNvSpPr/>
          <p:nvPr/>
        </p:nvSpPr>
        <p:spPr>
          <a:xfrm>
            <a:off x="1098096" y="233782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인코더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D80376DD-2931-4B25-97B0-5F551E880991}"/>
              </a:ext>
            </a:extLst>
          </p:cNvPr>
          <p:cNvSpPr/>
          <p:nvPr/>
        </p:nvSpPr>
        <p:spPr>
          <a:xfrm>
            <a:off x="1098096" y="3820878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diff</a:t>
            </a:r>
            <a:endParaRPr lang="ko-KR" altLang="en-US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31F082F-52B6-4ACA-84A8-0273A2E9E13B}"/>
              </a:ext>
            </a:extLst>
          </p:cNvPr>
          <p:cNvSpPr/>
          <p:nvPr/>
        </p:nvSpPr>
        <p:spPr>
          <a:xfrm>
            <a:off x="1098095" y="530393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기타 진단 보조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0F824-409C-44B6-8459-0E21E8B98CE8}"/>
              </a:ext>
            </a:extLst>
          </p:cNvPr>
          <p:cNvSpPr txBox="1"/>
          <p:nvPr/>
        </p:nvSpPr>
        <p:spPr>
          <a:xfrm>
            <a:off x="4204607" y="2387616"/>
            <a:ext cx="5617028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지정한 문자열을 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Base64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 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URL </a:t>
            </a:r>
            <a:r>
              <a:rPr lang="ko-KR" altLang="en-US" sz="2400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인코드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등으로 인코딩하거나 디코딩하는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BF6B8-E88F-4EEF-904B-B8A568A8B0B4}"/>
              </a:ext>
            </a:extLst>
          </p:cNvPr>
          <p:cNvSpPr txBox="1"/>
          <p:nvPr/>
        </p:nvSpPr>
        <p:spPr>
          <a:xfrm>
            <a:off x="4052211" y="4148259"/>
            <a:ext cx="613682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개의 로그를 비교해 변경 내용을 찾아내는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DFD37-C588-4BC6-8B3E-28B11E4BE68B}"/>
              </a:ext>
            </a:extLst>
          </p:cNvPr>
          <p:cNvSpPr txBox="1"/>
          <p:nvPr/>
        </p:nvSpPr>
        <p:spPr>
          <a:xfrm>
            <a:off x="3967843" y="5363784"/>
            <a:ext cx="609055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토큰 관리 기능</a:t>
            </a:r>
            <a:endParaRPr lang="en-US" altLang="ko-KR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Replace 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423897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A843339-B734-4B90-A207-E758E31B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315" y="1791652"/>
            <a:ext cx="6877050" cy="4600575"/>
          </a:xfrm>
          <a:prstGeom prst="rect">
            <a:avLst/>
          </a:prstGeom>
        </p:spPr>
      </p:pic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16B64A-8010-49B2-8AED-28B06CE1D70F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자동 진단 도구 실습</a:t>
            </a:r>
          </a:p>
        </p:txBody>
      </p:sp>
    </p:spTree>
    <p:extLst>
      <p:ext uri="{BB962C8B-B14F-4D97-AF65-F5344CB8AC3E}">
        <p14:creationId xmlns:p14="http://schemas.microsoft.com/office/powerpoint/2010/main" val="270534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38E6E9-225D-4381-83F2-C1C78832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90" y="1457353"/>
            <a:ext cx="8261185" cy="530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DD144-0A03-4B74-8E92-F977603041AF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자동 진단 도구 실습</a:t>
            </a:r>
          </a:p>
        </p:txBody>
      </p:sp>
    </p:spTree>
    <p:extLst>
      <p:ext uri="{BB962C8B-B14F-4D97-AF65-F5344CB8AC3E}">
        <p14:creationId xmlns:p14="http://schemas.microsoft.com/office/powerpoint/2010/main" val="348880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BC13C6-0BB6-4A2B-8A34-0D28310A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55" y="1649770"/>
            <a:ext cx="8382967" cy="49034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829B77-5212-44A0-8EA5-8373E4A03A10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자동 진단 도구 실습</a:t>
            </a:r>
          </a:p>
        </p:txBody>
      </p:sp>
    </p:spTree>
    <p:extLst>
      <p:ext uri="{BB962C8B-B14F-4D97-AF65-F5344CB8AC3E}">
        <p14:creationId xmlns:p14="http://schemas.microsoft.com/office/powerpoint/2010/main" val="344149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F10861-45B8-47F9-954D-878EB6E4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685" y="1649770"/>
            <a:ext cx="8168020" cy="4777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825BAE-5564-4801-9CB0-2D643F9DEB16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자동 진단 도구 실습</a:t>
            </a:r>
          </a:p>
        </p:txBody>
      </p:sp>
    </p:spTree>
    <p:extLst>
      <p:ext uri="{BB962C8B-B14F-4D97-AF65-F5344CB8AC3E}">
        <p14:creationId xmlns:p14="http://schemas.microsoft.com/office/powerpoint/2010/main" val="45341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A988B5-C24A-41F0-BEC8-A599F958E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961" y="1632387"/>
            <a:ext cx="8403309" cy="4915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0C1674-F481-487F-83BE-6FC11232D00D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자동 진단 도구 실습</a:t>
            </a:r>
          </a:p>
        </p:txBody>
      </p:sp>
    </p:spTree>
    <p:extLst>
      <p:ext uri="{BB962C8B-B14F-4D97-AF65-F5344CB8AC3E}">
        <p14:creationId xmlns:p14="http://schemas.microsoft.com/office/powerpoint/2010/main" val="68472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C32E11-EF8A-499B-BB64-A94F2FDA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1674-F481-487F-83BE-6FC11232D00D}"/>
              </a:ext>
            </a:extLst>
          </p:cNvPr>
          <p:cNvSpPr txBox="1"/>
          <p:nvPr/>
        </p:nvSpPr>
        <p:spPr>
          <a:xfrm>
            <a:off x="1245052" y="1057243"/>
            <a:ext cx="302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수동 보조 진단 도구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A68BC2-2EB5-4D1C-913D-B566C0B2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840" y="1684060"/>
            <a:ext cx="8148320" cy="45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1674-F481-487F-83BE-6FC11232D00D}"/>
              </a:ext>
            </a:extLst>
          </p:cNvPr>
          <p:cNvSpPr txBox="1"/>
          <p:nvPr/>
        </p:nvSpPr>
        <p:spPr>
          <a:xfrm>
            <a:off x="1245052" y="1057243"/>
            <a:ext cx="302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수동 보조 진단 도구 실습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36244-B2DA-4DD6-93E1-D889B104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1649770"/>
            <a:ext cx="804672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718F25-5F7B-49E3-AAA0-30DE99D450BA}"/>
              </a:ext>
            </a:extLst>
          </p:cNvPr>
          <p:cNvSpPr txBox="1"/>
          <p:nvPr/>
        </p:nvSpPr>
        <p:spPr>
          <a:xfrm>
            <a:off x="3978365" y="1328631"/>
            <a:ext cx="4118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 이란</a:t>
            </a:r>
            <a:r>
              <a:rPr lang="en-US" altLang="ko-KR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</a:t>
            </a:r>
            <a:endParaRPr lang="ko-KR" altLang="en-US" sz="4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진단의 정의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C50397-84B5-4787-BED1-F4A8BB14AEF3}"/>
              </a:ext>
            </a:extLst>
          </p:cNvPr>
          <p:cNvSpPr/>
          <p:nvPr/>
        </p:nvSpPr>
        <p:spPr>
          <a:xfrm>
            <a:off x="2298351" y="2489962"/>
            <a:ext cx="7170501" cy="7694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취약점을 발견하기 </a:t>
            </a:r>
            <a:r>
              <a:rPr lang="ko-KR" altLang="en-US" sz="28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위한 테스트 방법</a:t>
            </a:r>
          </a:p>
        </p:txBody>
      </p:sp>
      <p:sp>
        <p:nvSpPr>
          <p:cNvPr id="9" name="L 도형 8">
            <a:extLst>
              <a:ext uri="{FF2B5EF4-FFF2-40B4-BE49-F238E27FC236}">
                <a16:creationId xmlns:a16="http://schemas.microsoft.com/office/drawing/2014/main" id="{08C812A4-09FD-476C-BD27-F31F7DA181CD}"/>
              </a:ext>
            </a:extLst>
          </p:cNvPr>
          <p:cNvSpPr/>
          <p:nvPr/>
        </p:nvSpPr>
        <p:spPr>
          <a:xfrm rot="18747139">
            <a:off x="2503573" y="2289829"/>
            <a:ext cx="712151" cy="316432"/>
          </a:xfrm>
          <a:prstGeom prst="corner">
            <a:avLst>
              <a:gd name="adj1" fmla="val 34965"/>
              <a:gd name="adj2" fmla="val 3195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8C2457B-2606-4ED7-8E31-1D09137A9948}"/>
              </a:ext>
            </a:extLst>
          </p:cNvPr>
          <p:cNvSpPr/>
          <p:nvPr/>
        </p:nvSpPr>
        <p:spPr>
          <a:xfrm>
            <a:off x="4708071" y="3429000"/>
            <a:ext cx="2775857" cy="748712"/>
          </a:xfrm>
          <a:prstGeom prst="downArrow">
            <a:avLst/>
          </a:prstGeom>
          <a:gradFill flip="none" rotWithShape="1">
            <a:gsLst>
              <a:gs pos="2000">
                <a:schemeClr val="accent1">
                  <a:lumMod val="75000"/>
                </a:schemeClr>
              </a:gs>
              <a:gs pos="49000">
                <a:schemeClr val="tx2">
                  <a:lumMod val="60000"/>
                  <a:lumOff val="4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C72E4E-A53A-4A13-B9EB-5DFD47B33F59}"/>
              </a:ext>
            </a:extLst>
          </p:cNvPr>
          <p:cNvSpPr/>
          <p:nvPr/>
        </p:nvSpPr>
        <p:spPr>
          <a:xfrm>
            <a:off x="4626516" y="4550033"/>
            <a:ext cx="3145883" cy="1408371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</a:t>
            </a:r>
            <a:r>
              <a:rPr lang="ko-KR" altLang="en-US" sz="3200" dirty="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모의해킹</a:t>
            </a:r>
            <a:endParaRPr lang="ko-KR" altLang="en-US" sz="32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361504-C2FA-4871-85B2-8DAE222695CC}"/>
              </a:ext>
            </a:extLst>
          </p:cNvPr>
          <p:cNvSpPr/>
          <p:nvPr/>
        </p:nvSpPr>
        <p:spPr>
          <a:xfrm>
            <a:off x="720496" y="4550033"/>
            <a:ext cx="3396343" cy="1408371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취약점 진단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6F4D600-5E45-4FE8-84AA-EC25DCFE96A8}"/>
              </a:ext>
            </a:extLst>
          </p:cNvPr>
          <p:cNvCxnSpPr>
            <a:cxnSpLocks/>
          </p:cNvCxnSpPr>
          <p:nvPr/>
        </p:nvCxnSpPr>
        <p:spPr>
          <a:xfrm>
            <a:off x="4086626" y="2093953"/>
            <a:ext cx="3685773" cy="411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7AF24E-D969-4D28-972C-445342C06E02}"/>
              </a:ext>
            </a:extLst>
          </p:cNvPr>
          <p:cNvSpPr/>
          <p:nvPr/>
        </p:nvSpPr>
        <p:spPr>
          <a:xfrm>
            <a:off x="8282076" y="4550033"/>
            <a:ext cx="3145883" cy="1408371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침투 테스트</a:t>
            </a:r>
          </a:p>
        </p:txBody>
      </p:sp>
    </p:spTree>
    <p:extLst>
      <p:ext uri="{BB962C8B-B14F-4D97-AF65-F5344CB8AC3E}">
        <p14:creationId xmlns:p14="http://schemas.microsoft.com/office/powerpoint/2010/main" val="341072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0524FDC9-5DD5-4CAF-96E9-7359C7C0E99F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20F7E-BB05-467C-85DD-3CBF0B168287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97166-0A97-4DC9-9BE2-FF89A4106AB8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C1674-F481-487F-83BE-6FC11232D00D}"/>
              </a:ext>
            </a:extLst>
          </p:cNvPr>
          <p:cNvSpPr txBox="1"/>
          <p:nvPr/>
        </p:nvSpPr>
        <p:spPr>
          <a:xfrm>
            <a:off x="1245052" y="1057243"/>
            <a:ext cx="302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수동 보조 진단 도구 실습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50F678-8CD9-4F7B-AECF-4BE54011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71" y="1649770"/>
            <a:ext cx="8572500" cy="48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5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216B64A-8010-49B2-8AED-28B06CE1D70F}"/>
              </a:ext>
            </a:extLst>
          </p:cNvPr>
          <p:cNvSpPr txBox="1"/>
          <p:nvPr/>
        </p:nvSpPr>
        <p:spPr>
          <a:xfrm>
            <a:off x="3851092" y="2508853"/>
            <a:ext cx="5212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감사합니다</a:t>
            </a:r>
            <a:r>
              <a:rPr lang="en-US" altLang="ko-KR" sz="8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endParaRPr lang="ko-KR" altLang="en-US" sz="80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55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2206EE-FF8A-480C-A6B2-C892D632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1085850"/>
            <a:ext cx="6038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27100-BFEE-4B0A-80CC-011788D9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07A41-1CE6-4591-AC34-2D82E3D9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AE68DE-D8FC-4487-AF27-A0FF7AD3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5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7B713-4A7E-42AB-BDA0-E6F01302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7D890-009C-4F7E-923C-D007A713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2BD2A-0ACD-47D0-948D-7471FCED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39" y="0"/>
            <a:ext cx="639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진단의 정의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6E98C19-439F-493A-8DBF-8D7D72117A19}"/>
              </a:ext>
            </a:extLst>
          </p:cNvPr>
          <p:cNvSpPr/>
          <p:nvPr/>
        </p:nvSpPr>
        <p:spPr>
          <a:xfrm>
            <a:off x="1910443" y="2400299"/>
            <a:ext cx="9046029" cy="3608614"/>
          </a:xfrm>
          <a:prstGeom prst="roundRect">
            <a:avLst>
              <a:gd name="adj" fmla="val 3521"/>
            </a:avLst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8499DD75-6F2A-4E29-BBDF-2DDC72C42DEF}"/>
              </a:ext>
            </a:extLst>
          </p:cNvPr>
          <p:cNvSpPr/>
          <p:nvPr/>
        </p:nvSpPr>
        <p:spPr>
          <a:xfrm>
            <a:off x="1975758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취약점 진단</a:t>
            </a: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8D7F196D-7D77-41EC-AD81-264955614C0C}"/>
              </a:ext>
            </a:extLst>
          </p:cNvPr>
          <p:cNvSpPr/>
          <p:nvPr/>
        </p:nvSpPr>
        <p:spPr>
          <a:xfrm>
            <a:off x="3940626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</a:t>
            </a:r>
            <a:r>
              <a:rPr lang="ko-KR" altLang="en-US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모의해킹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332FF92E-FEB9-4267-AB0A-DC21744704B2}"/>
              </a:ext>
            </a:extLst>
          </p:cNvPr>
          <p:cNvSpPr/>
          <p:nvPr/>
        </p:nvSpPr>
        <p:spPr>
          <a:xfrm>
            <a:off x="5959916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침투테스트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0CF5F-6514-4F7F-A965-32AA31F102F8}"/>
              </a:ext>
            </a:extLst>
          </p:cNvPr>
          <p:cNvSpPr txBox="1"/>
          <p:nvPr/>
        </p:nvSpPr>
        <p:spPr>
          <a:xfrm>
            <a:off x="3135084" y="3163634"/>
            <a:ext cx="7100889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어플리케이션 또는 웹 페이지 등 웹으로 구현되는 시스템에 취약점이 존재하는지 체크</a:t>
            </a:r>
            <a:endParaRPr lang="en-US" altLang="ko-KR" sz="2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12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진단의 정의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52BE64-9071-4990-967F-E7E9739BF76C}"/>
              </a:ext>
            </a:extLst>
          </p:cNvPr>
          <p:cNvSpPr/>
          <p:nvPr/>
        </p:nvSpPr>
        <p:spPr>
          <a:xfrm>
            <a:off x="1910443" y="2400299"/>
            <a:ext cx="9046029" cy="3608614"/>
          </a:xfrm>
          <a:prstGeom prst="roundRect">
            <a:avLst>
              <a:gd name="adj" fmla="val 3521"/>
            </a:avLst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3BA22B93-BF92-4775-84BB-27AF9C4CF57E}"/>
              </a:ext>
            </a:extLst>
          </p:cNvPr>
          <p:cNvSpPr/>
          <p:nvPr/>
        </p:nvSpPr>
        <p:spPr>
          <a:xfrm>
            <a:off x="1975758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rgbClr val="76717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취약점 진단</a:t>
            </a: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A516C802-1212-4954-9736-FBDAC89106FA}"/>
              </a:ext>
            </a:extLst>
          </p:cNvPr>
          <p:cNvSpPr/>
          <p:nvPr/>
        </p:nvSpPr>
        <p:spPr>
          <a:xfrm>
            <a:off x="3940626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</a:t>
            </a:r>
            <a:r>
              <a:rPr lang="ko-KR" altLang="en-US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모의해킹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25" name="사각형: 둥근 위쪽 모서리 24">
            <a:extLst>
              <a:ext uri="{FF2B5EF4-FFF2-40B4-BE49-F238E27FC236}">
                <a16:creationId xmlns:a16="http://schemas.microsoft.com/office/drawing/2014/main" id="{AC8E5E97-748A-4C7E-AC7C-CD2A4DC4F320}"/>
              </a:ext>
            </a:extLst>
          </p:cNvPr>
          <p:cNvSpPr/>
          <p:nvPr/>
        </p:nvSpPr>
        <p:spPr>
          <a:xfrm>
            <a:off x="5959916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침투테스트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ED2E1F-9DDE-4842-AFD4-BC3EDDB78987}"/>
              </a:ext>
            </a:extLst>
          </p:cNvPr>
          <p:cNvSpPr txBox="1"/>
          <p:nvPr/>
        </p:nvSpPr>
        <p:spPr>
          <a:xfrm>
            <a:off x="3592285" y="3163634"/>
            <a:ext cx="5976259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취약점을 이용해서 실제 정보를 유출하거나</a:t>
            </a:r>
            <a:r>
              <a:rPr lang="en-US" altLang="ko-KR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확인하는 정도까지의 행위</a:t>
            </a:r>
            <a:endParaRPr lang="en-US" altLang="ko-KR" sz="2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58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진단의 정의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6D34FCF-2189-4155-A05F-73A1AEC77080}"/>
              </a:ext>
            </a:extLst>
          </p:cNvPr>
          <p:cNvSpPr/>
          <p:nvPr/>
        </p:nvSpPr>
        <p:spPr>
          <a:xfrm>
            <a:off x="1910443" y="2400299"/>
            <a:ext cx="9046029" cy="3608614"/>
          </a:xfrm>
          <a:prstGeom prst="roundRect">
            <a:avLst>
              <a:gd name="adj" fmla="val 3521"/>
            </a:avLst>
          </a:pr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2F28C659-D8B2-4EFC-B128-BDEE601ED43F}"/>
              </a:ext>
            </a:extLst>
          </p:cNvPr>
          <p:cNvSpPr/>
          <p:nvPr/>
        </p:nvSpPr>
        <p:spPr>
          <a:xfrm>
            <a:off x="1975758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rgbClr val="76717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취약점 진단</a:t>
            </a: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6B3F14F-CD05-4756-8BD8-32DE96B1619B}"/>
              </a:ext>
            </a:extLst>
          </p:cNvPr>
          <p:cNvSpPr/>
          <p:nvPr/>
        </p:nvSpPr>
        <p:spPr>
          <a:xfrm>
            <a:off x="3940626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</a:t>
            </a:r>
            <a:r>
              <a:rPr lang="ko-KR" altLang="en-US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모의해킹</a:t>
            </a:r>
            <a:endParaRPr lang="ko-KR" altLang="en-US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0096D3A6-2A8E-4EEE-B932-DB4DC8BEB5E8}"/>
              </a:ext>
            </a:extLst>
          </p:cNvPr>
          <p:cNvSpPr/>
          <p:nvPr/>
        </p:nvSpPr>
        <p:spPr>
          <a:xfrm>
            <a:off x="5959916" y="1910443"/>
            <a:ext cx="1714503" cy="506186"/>
          </a:xfrm>
          <a:prstGeom prst="round2SameRect">
            <a:avLst>
              <a:gd name="adj1" fmla="val 34849"/>
              <a:gd name="adj2" fmla="val 0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침투테스트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9BBCE-8833-4F29-815D-3983BFDCFA10}"/>
              </a:ext>
            </a:extLst>
          </p:cNvPr>
          <p:cNvSpPr txBox="1"/>
          <p:nvPr/>
        </p:nvSpPr>
        <p:spPr>
          <a:xfrm>
            <a:off x="3592286" y="3163634"/>
            <a:ext cx="5470072" cy="1686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시스템을 이용하여 실제 시스템으로 </a:t>
            </a:r>
            <a:r>
              <a:rPr lang="ko-KR" altLang="en-US" sz="28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침투하기 때문에 </a:t>
            </a:r>
            <a:r>
              <a:rPr lang="ko-KR" altLang="en-US" sz="28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모의 해킹과 유사</a:t>
            </a:r>
            <a:endParaRPr lang="en-US" altLang="ko-KR" sz="28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99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A70DDD9-AA55-491F-98E4-D936D166B5EF}"/>
              </a:ext>
            </a:extLst>
          </p:cNvPr>
          <p:cNvSpPr/>
          <p:nvPr/>
        </p:nvSpPr>
        <p:spPr>
          <a:xfrm>
            <a:off x="5502727" y="1036823"/>
            <a:ext cx="1453243" cy="5593537"/>
          </a:xfrm>
          <a:prstGeom prst="downArrow">
            <a:avLst/>
          </a:prstGeom>
          <a:gradFill>
            <a:gsLst>
              <a:gs pos="3000">
                <a:schemeClr val="accent1">
                  <a:lumMod val="75000"/>
                </a:schemeClr>
              </a:gs>
              <a:gs pos="40000">
                <a:schemeClr val="tx2">
                  <a:lumMod val="60000"/>
                  <a:lumOff val="40000"/>
                </a:schemeClr>
              </a:gs>
              <a:gs pos="91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57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 수행 절차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4DF0AF4-1C0C-4C02-A8F4-FC5605BC42FB}"/>
              </a:ext>
            </a:extLst>
          </p:cNvPr>
          <p:cNvSpPr/>
          <p:nvPr/>
        </p:nvSpPr>
        <p:spPr>
          <a:xfrm>
            <a:off x="3563146" y="1679548"/>
            <a:ext cx="5065708" cy="7694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케이스 작성 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F687ED-7E7E-4903-9B7A-DC113F657747}"/>
              </a:ext>
            </a:extLst>
          </p:cNvPr>
          <p:cNvSpPr/>
          <p:nvPr/>
        </p:nvSpPr>
        <p:spPr>
          <a:xfrm>
            <a:off x="3563146" y="2689337"/>
            <a:ext cx="5065708" cy="7694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28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 실시 </a:t>
            </a:r>
            <a:endParaRPr lang="ko-KR" altLang="en-US" sz="40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A3175D-CA0A-4DF4-AFBA-D6D4D4B1FF3B}"/>
              </a:ext>
            </a:extLst>
          </p:cNvPr>
          <p:cNvSpPr/>
          <p:nvPr/>
        </p:nvSpPr>
        <p:spPr>
          <a:xfrm>
            <a:off x="3563146" y="3722619"/>
            <a:ext cx="5065708" cy="7694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진단 결과 검증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2550A8F-82DB-4531-84FF-C974A44A2411}"/>
              </a:ext>
            </a:extLst>
          </p:cNvPr>
          <p:cNvSpPr/>
          <p:nvPr/>
        </p:nvSpPr>
        <p:spPr>
          <a:xfrm>
            <a:off x="3563146" y="4755901"/>
            <a:ext cx="5065708" cy="7694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161063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718F25-5F7B-49E3-AAA0-30DE99D450BA}"/>
              </a:ext>
            </a:extLst>
          </p:cNvPr>
          <p:cNvSpPr txBox="1"/>
          <p:nvPr/>
        </p:nvSpPr>
        <p:spPr>
          <a:xfrm>
            <a:off x="3978365" y="1655205"/>
            <a:ext cx="4118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 도구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 도구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8C2457B-2606-4ED7-8E31-1D09137A9948}"/>
              </a:ext>
            </a:extLst>
          </p:cNvPr>
          <p:cNvSpPr/>
          <p:nvPr/>
        </p:nvSpPr>
        <p:spPr>
          <a:xfrm>
            <a:off x="4708071" y="2930595"/>
            <a:ext cx="2775857" cy="748712"/>
          </a:xfrm>
          <a:prstGeom prst="downArrow">
            <a:avLst/>
          </a:prstGeom>
          <a:gradFill flip="none" rotWithShape="1">
            <a:gsLst>
              <a:gs pos="2000">
                <a:schemeClr val="accent1">
                  <a:lumMod val="75000"/>
                </a:schemeClr>
              </a:gs>
              <a:gs pos="49000">
                <a:schemeClr val="tx2">
                  <a:lumMod val="60000"/>
                  <a:lumOff val="4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5C72E4E-A53A-4A13-B9EB-5DFD47B33F59}"/>
              </a:ext>
            </a:extLst>
          </p:cNvPr>
          <p:cNvSpPr/>
          <p:nvPr/>
        </p:nvSpPr>
        <p:spPr>
          <a:xfrm>
            <a:off x="6733579" y="3955496"/>
            <a:ext cx="3712710" cy="1408371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수동 진단 보조 도구</a:t>
            </a:r>
            <a:endParaRPr lang="ko-KR" altLang="en-US" sz="36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361504-C2FA-4871-85B2-8DAE222695CC}"/>
              </a:ext>
            </a:extLst>
          </p:cNvPr>
          <p:cNvSpPr/>
          <p:nvPr/>
        </p:nvSpPr>
        <p:spPr>
          <a:xfrm>
            <a:off x="1969632" y="3955496"/>
            <a:ext cx="3712710" cy="1408371"/>
          </a:xfrm>
          <a:prstGeom prst="round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진단 도구</a:t>
            </a:r>
            <a:endParaRPr lang="ko-KR" altLang="en-US" sz="3600" dirty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8CD1AB6-EB59-46D3-A4E0-B017958DDF6D}"/>
              </a:ext>
            </a:extLst>
          </p:cNvPr>
          <p:cNvCxnSpPr>
            <a:cxnSpLocks/>
          </p:cNvCxnSpPr>
          <p:nvPr/>
        </p:nvCxnSpPr>
        <p:spPr>
          <a:xfrm>
            <a:off x="3978365" y="2444870"/>
            <a:ext cx="3685773" cy="411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3DBE6A-1486-447D-B6B5-8408BE3C4468}"/>
              </a:ext>
            </a:extLst>
          </p:cNvPr>
          <p:cNvSpPr/>
          <p:nvPr/>
        </p:nvSpPr>
        <p:spPr>
          <a:xfrm>
            <a:off x="1926771" y="5313991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5735D9-11A4-4BFB-BD5C-AC1B176BA818}"/>
              </a:ext>
            </a:extLst>
          </p:cNvPr>
          <p:cNvSpPr/>
          <p:nvPr/>
        </p:nvSpPr>
        <p:spPr>
          <a:xfrm>
            <a:off x="1926771" y="3827149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48ED66-FA4C-43C8-A14C-E83FDE4C478E}"/>
              </a:ext>
            </a:extLst>
          </p:cNvPr>
          <p:cNvSpPr/>
          <p:nvPr/>
        </p:nvSpPr>
        <p:spPr>
          <a:xfrm>
            <a:off x="1926771" y="2337823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18F25-5F7B-49E3-AAA0-30DE99D450BA}"/>
              </a:ext>
            </a:extLst>
          </p:cNvPr>
          <p:cNvSpPr txBox="1"/>
          <p:nvPr/>
        </p:nvSpPr>
        <p:spPr>
          <a:xfrm>
            <a:off x="4419235" y="1273197"/>
            <a:ext cx="3505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진단 도구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 도구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33A659-0FDC-4077-BB69-CDFDD18643CF}"/>
              </a:ext>
            </a:extLst>
          </p:cNvPr>
          <p:cNvCxnSpPr>
            <a:cxnSpLocks/>
          </p:cNvCxnSpPr>
          <p:nvPr/>
        </p:nvCxnSpPr>
        <p:spPr>
          <a:xfrm>
            <a:off x="4102954" y="2042638"/>
            <a:ext cx="3685773" cy="411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C509634E-B775-4870-9768-8AE147229776}"/>
              </a:ext>
            </a:extLst>
          </p:cNvPr>
          <p:cNvSpPr/>
          <p:nvPr/>
        </p:nvSpPr>
        <p:spPr>
          <a:xfrm>
            <a:off x="1098096" y="233782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케이스 작성 기능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D80376DD-2931-4B25-97B0-5F551E880991}"/>
              </a:ext>
            </a:extLst>
          </p:cNvPr>
          <p:cNvSpPr/>
          <p:nvPr/>
        </p:nvSpPr>
        <p:spPr>
          <a:xfrm>
            <a:off x="1098096" y="3820878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 </a:t>
            </a:r>
            <a:endParaRPr lang="en-US" altLang="ko-KR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수행 기능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31F082F-52B6-4ACA-84A8-0273A2E9E13B}"/>
              </a:ext>
            </a:extLst>
          </p:cNvPr>
          <p:cNvSpPr/>
          <p:nvPr/>
        </p:nvSpPr>
        <p:spPr>
          <a:xfrm>
            <a:off x="1098095" y="530393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보고서 작성 </a:t>
            </a:r>
            <a:endParaRPr lang="en-US" altLang="ko-KR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0F824-409C-44B6-8459-0E21E8B98CE8}"/>
              </a:ext>
            </a:extLst>
          </p:cNvPr>
          <p:cNvSpPr txBox="1"/>
          <p:nvPr/>
        </p:nvSpPr>
        <p:spPr>
          <a:xfrm>
            <a:off x="3967843" y="2387616"/>
            <a:ext cx="6297386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진단 대상을 기록하는 기능</a:t>
            </a:r>
            <a:endParaRPr lang="en-US" altLang="ko-KR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시나리오 작성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BF6B8-E88F-4EEF-904B-B8A568A8B0B4}"/>
              </a:ext>
            </a:extLst>
          </p:cNvPr>
          <p:cNvSpPr txBox="1"/>
          <p:nvPr/>
        </p:nvSpPr>
        <p:spPr>
          <a:xfrm>
            <a:off x="4052211" y="3870671"/>
            <a:ext cx="6136821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테스트 케이스 작성 기능에서 만든 테스트 케이스를 바탕으로 웹 페이지의 취약점을 찾아내는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DFD37-C588-4BC6-8B3E-28B11E4BE68B}"/>
              </a:ext>
            </a:extLst>
          </p:cNvPr>
          <p:cNvSpPr txBox="1"/>
          <p:nvPr/>
        </p:nvSpPr>
        <p:spPr>
          <a:xfrm>
            <a:off x="3967843" y="5363784"/>
            <a:ext cx="609055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 수행 기능으로 발견한 취약점을 정리해 보고서를 만드는 기능</a:t>
            </a:r>
            <a:endParaRPr lang="ko-KR" altLang="en-US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5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3DBE6A-1486-447D-B6B5-8408BE3C4468}"/>
              </a:ext>
            </a:extLst>
          </p:cNvPr>
          <p:cNvSpPr/>
          <p:nvPr/>
        </p:nvSpPr>
        <p:spPr>
          <a:xfrm>
            <a:off x="1926771" y="5313991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5735D9-11A4-4BFB-BD5C-AC1B176BA818}"/>
              </a:ext>
            </a:extLst>
          </p:cNvPr>
          <p:cNvSpPr/>
          <p:nvPr/>
        </p:nvSpPr>
        <p:spPr>
          <a:xfrm>
            <a:off x="1926771" y="3827149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48ED66-FA4C-43C8-A14C-E83FDE4C478E}"/>
              </a:ext>
            </a:extLst>
          </p:cNvPr>
          <p:cNvSpPr/>
          <p:nvPr/>
        </p:nvSpPr>
        <p:spPr>
          <a:xfrm>
            <a:off x="1926771" y="2337823"/>
            <a:ext cx="9013372" cy="12352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18F25-5F7B-49E3-AAA0-30DE99D450BA}"/>
              </a:ext>
            </a:extLst>
          </p:cNvPr>
          <p:cNvSpPr txBox="1"/>
          <p:nvPr/>
        </p:nvSpPr>
        <p:spPr>
          <a:xfrm>
            <a:off x="3809638" y="1273197"/>
            <a:ext cx="4790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수동 진단 보조 </a:t>
            </a:r>
            <a:r>
              <a:rPr lang="ko-KR" altLang="en-US" sz="4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도구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8F85B0B-F89A-4BD6-B3FD-9964687E36E8}"/>
              </a:ext>
            </a:extLst>
          </p:cNvPr>
          <p:cNvSpPr/>
          <p:nvPr/>
        </p:nvSpPr>
        <p:spPr>
          <a:xfrm>
            <a:off x="636814" y="310243"/>
            <a:ext cx="2579915" cy="554583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672BE-56E3-4368-BE84-A9B99C6A2F54}"/>
              </a:ext>
            </a:extLst>
          </p:cNvPr>
          <p:cNvSpPr/>
          <p:nvPr/>
        </p:nvSpPr>
        <p:spPr>
          <a:xfrm>
            <a:off x="767440" y="359228"/>
            <a:ext cx="163286" cy="457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5BF5-FD20-4A6A-83D6-14F265D415C5}"/>
              </a:ext>
            </a:extLst>
          </p:cNvPr>
          <p:cNvSpPr txBox="1"/>
          <p:nvPr/>
        </p:nvSpPr>
        <p:spPr>
          <a:xfrm>
            <a:off x="1098096" y="354174"/>
            <a:ext cx="203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취약점 진단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CB08D-EF13-4FDF-8A51-081AB0A5FE05}"/>
              </a:ext>
            </a:extLst>
          </p:cNvPr>
          <p:cNvSpPr txBox="1"/>
          <p:nvPr/>
        </p:nvSpPr>
        <p:spPr>
          <a:xfrm>
            <a:off x="1245052" y="1057243"/>
            <a:ext cx="234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</a:t>
            </a:r>
            <a:r>
              <a:rPr lang="ko-KR" altLang="en-US" sz="20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취약점 진단 도구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633A659-0FDC-4077-BB69-CDFDD18643CF}"/>
              </a:ext>
            </a:extLst>
          </p:cNvPr>
          <p:cNvCxnSpPr>
            <a:cxnSpLocks/>
          </p:cNvCxnSpPr>
          <p:nvPr/>
        </p:nvCxnSpPr>
        <p:spPr>
          <a:xfrm>
            <a:off x="3825371" y="2042638"/>
            <a:ext cx="430626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C509634E-B775-4870-9768-8AE147229776}"/>
              </a:ext>
            </a:extLst>
          </p:cNvPr>
          <p:cNvSpPr/>
          <p:nvPr/>
        </p:nvSpPr>
        <p:spPr>
          <a:xfrm>
            <a:off x="1098096" y="233782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프록시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D80376DD-2931-4B25-97B0-5F551E880991}"/>
              </a:ext>
            </a:extLst>
          </p:cNvPr>
          <p:cNvSpPr/>
          <p:nvPr/>
        </p:nvSpPr>
        <p:spPr>
          <a:xfrm>
            <a:off x="1098096" y="3820878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리피터</a:t>
            </a:r>
            <a:endParaRPr lang="ko-KR" altLang="en-US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31F082F-52B6-4ACA-84A8-0273A2E9E13B}"/>
              </a:ext>
            </a:extLst>
          </p:cNvPr>
          <p:cNvSpPr/>
          <p:nvPr/>
        </p:nvSpPr>
        <p:spPr>
          <a:xfrm>
            <a:off x="1098095" y="5303933"/>
            <a:ext cx="2347233" cy="1235283"/>
          </a:xfrm>
          <a:prstGeom prst="homePlate">
            <a:avLst/>
          </a:prstGeom>
          <a:solidFill>
            <a:srgbClr val="54688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퍼저</a:t>
            </a:r>
            <a:endParaRPr lang="ko-KR" altLang="en-US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0F824-409C-44B6-8459-0E21E8B98CE8}"/>
              </a:ext>
            </a:extLst>
          </p:cNvPr>
          <p:cNvSpPr txBox="1"/>
          <p:nvPr/>
        </p:nvSpPr>
        <p:spPr>
          <a:xfrm>
            <a:off x="4204607" y="2387616"/>
            <a:ext cx="5617028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웹 서버와 웹 브라우저 사이의 통신에 끼어들어 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HTTP 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요청 및 응답을 확인하거나 내용 변조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BF6B8-E88F-4EEF-904B-B8A568A8B0B4}"/>
              </a:ext>
            </a:extLst>
          </p:cNvPr>
          <p:cNvSpPr txBox="1"/>
          <p:nvPr/>
        </p:nvSpPr>
        <p:spPr>
          <a:xfrm>
            <a:off x="4052211" y="4148259"/>
            <a:ext cx="6136821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전송한 요청을 다시 전송하는 반복 요청 기능</a:t>
            </a:r>
            <a:endParaRPr lang="ko-KR" altLang="en-US" sz="2400" dirty="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DFD37-C588-4BC6-8B3E-28B11E4BE68B}"/>
              </a:ext>
            </a:extLst>
          </p:cNvPr>
          <p:cNvSpPr txBox="1"/>
          <p:nvPr/>
        </p:nvSpPr>
        <p:spPr>
          <a:xfrm>
            <a:off x="3967843" y="5363784"/>
            <a:ext cx="609055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자동으로 값을 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GET 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또는 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POST 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2400" dirty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헤드 필드와 같은 매개 변수에 삽입해 요청을 보내는 기능</a:t>
            </a:r>
          </a:p>
        </p:txBody>
      </p:sp>
    </p:spTree>
    <p:extLst>
      <p:ext uri="{BB962C8B-B14F-4D97-AF65-F5344CB8AC3E}">
        <p14:creationId xmlns:p14="http://schemas.microsoft.com/office/powerpoint/2010/main" val="409983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와이드스크린</PresentationFormat>
  <Paragraphs>134</Paragraphs>
  <Slides>24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08서울남산체 M</vt:lpstr>
      <vt:lpstr>1훈새마을운동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정은</dc:creator>
  <cp:lastModifiedBy>최 정은</cp:lastModifiedBy>
  <cp:revision>30</cp:revision>
  <dcterms:created xsi:type="dcterms:W3CDTF">2018-12-19T12:13:27Z</dcterms:created>
  <dcterms:modified xsi:type="dcterms:W3CDTF">2018-12-21T04:18:31Z</dcterms:modified>
</cp:coreProperties>
</file>