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420" r:id="rId2"/>
    <p:sldId id="467" r:id="rId3"/>
    <p:sldId id="478" r:id="rId4"/>
    <p:sldId id="469" r:id="rId5"/>
    <p:sldId id="473" r:id="rId6"/>
    <p:sldId id="485" r:id="rId7"/>
    <p:sldId id="486" r:id="rId8"/>
    <p:sldId id="488" r:id="rId9"/>
    <p:sldId id="474" r:id="rId10"/>
    <p:sldId id="29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0" autoAdjust="0"/>
    <p:restoredTop sz="94828"/>
  </p:normalViewPr>
  <p:slideViewPr>
    <p:cSldViewPr snapToGrid="0">
      <p:cViewPr>
        <p:scale>
          <a:sx n="107" d="100"/>
          <a:sy n="107" d="100"/>
        </p:scale>
        <p:origin x="1720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1:28:34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5094 9560,'28'0,"0"0,2 0,3 0,3 0,5 0,-2 0,9 0,2 0,-14 0,2 0,1 0,-2 0,9 0,-1 0,-2 0,-5 0,0 0,-1 0,4 0,1 0,-3 0,1 0,0 0,2 0,4 0,-2 0,-8 0,-2 0,1 0,4 0,2 0,-3 0,5 0,-5 0,2 0,-4 0,-12 0,-16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1:29:30.4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11708 8324,'42'2,"-1"-1,1 1,0 0,1-1,0 1,-6-2,0 0,2 0,3 0,3 0,1 0,-2 0,4 0,-1 0,2 0,-3 0,1 0,1 0,0 0,0 0,0 0,0 0,-2 0,2 0,-1 0,5 0,-10 0,4 0,2 0,1 0,-1 0,-5 0,3 0,-4 0,-1 0,4 0,0 0,3 0,1 0,-3 0,-6 0,13 0,-6 0,-9 0,0 0,-5 0,3 0,0 0,2 0,1 0,3 0,6 0,3 0,1 0,-3 0,-3 0,-3 0,2 0,-3 0,2 0,0 0,-1 0,4 0,-2 0,-1 0,4 0,3 0,-8 0,6 0,1 0,-7 0,8 0,-2 0,-12 0,2 0,2 0,-2 0,0 0,-1 0,0 0,0 0,4-1,0 1,1 1,-2 0,3 0,0 1,-4 0,-2-1,-3 0,2 1,10 3,1 0,-3 0,3 0,1 0,-12-1,2 0,2 0,-2 0,9 0,-1 0,1 0,-10-1,1 0,0 0,-2 0,2-1,-2 1,0-1,-1 0,-1 1,0-1,12-1,1-1,-8 1,2 0,0 1,0-1,0 1,0-1,0-1,1 0,-1 1,0 1,0 0,-2 1,-5-2,-2-1,2 1,4 1,1 0,-3 0,-1-1,-2 0,10 1,-4 0,-2-1,8 1,-14-1,-4-1,-2 1,3 0,11 1,1 0,0-1,0 1,1 0,-2-1,9 0,-18 1,10 1,5 1,-6-2,-11 0,-1-1,10 2,-11-3,2 1,-2 0,-1 0,11-1,-4 0,-1 0,1 0,-4 0,-2 0,0 0,-1 0,-11 0,-1 0,-3 0,-5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1:29:32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18771 8491,'48'0,"-1"0,-9 0,2 0,-2 0,9 0,0 0,-6 0,3 0,0 0,-5 0,-1 0,2 0,3 0,2 0,0 0,3 0,1 0,-1 0,-3 0,0 0,-3 0,8 0,-2 0,-2 0,-4 0,-13 0,0 0,13 0,3 0,2 0,-1 0,3 0,1 0,-15 0,0 0,-1 0,0 0,-1 0,2 0,8 0,4 0,-2 0,-4 0,0 0,0 0,5 0,1 0,-4 0,-4 0,-3 0,11 0,1 0,-8-1,0-1,-4 2,1-1,4-1,-1 0,-10 0,-3 1,20 0,-20-1,1 1,1 0,1 0,4-1,2-1,-2 2,2-1,0 1,11-1,0 0,4 0,-3 0,-17 1,-1 0,6 0,-1 0,-8 0,0-1,8 1,1 0,-1 0,-1 0,15-1,-3 1,-17 1,-1 0,-10 0,11-1,4-1,9-2,-10 1,-6 0,-13 1,11 0,-3-1,8 1,-8 1,-3 0,14-1,-11 0,17-1,-20 2,9-1,-10 2,16 0,-13 0,8 0,2 0,7 0,-9 0,1 0,17 0,-16 0,2 0,-14 0,4 0,-3 0,0 0,-3 0,-6 0,0 0,-1 0,0 0,1 0,7 0,-1 0,-1 0,-2 0,-7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1:30:05.0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3117 16091,'33'0,"0"0,11 0,1 0,-10 0,0 0,3 0,3 0,4 0,1 0,-1 0,-7 0,0 0,0 0,1 0,5 0,2 0,-1 0,0 0,-6 0,0 0,-1 0,0 0,1 0,0 0,0 0,0 0,2 0,-1 0,1 0,-2 0,6-1,-1 1,0-1,2 0,0-1,0 0,-7-2,0-1,0-1,-2 1,1 0,-1 1,3-2,5-1,5-2,0 0,-3 0,0 0,-4 1,3-1,-6 1,1 0,1 0,-2 0,6 0,-2 0,1-1,-8 2,2-1,-1 1,-1-1,4 0,0 1,-1-1,3 0,0 0,1 0,-6 1,2 1,-1 0,-2 0,-1 0,-3 1,3 0,8 0,5-2,0 1,-5 1,-5 0,-4 0,1 0,4 1,1 0,-5 0,-5 1,-3 0,15-2,0 1,-3 1,-14 2,17 1,5-3,1 2,-9-1,0 1,9 1,-12 0,3 0,2 0,3 0,-6 0,3 0,0 0,4 0,0 0,-1 0,-5 0,-1 0,-1 0,7 0,-3 0,-9 1,-3 1,0 0,-1 0,-2 0,0 1,-1 0,-1 1,15 4,-6-3,2 2,-2 0,1 0,-3 0,2 0,-1-1,9 4,0-1,2 1,-2-1,-7-1,-1 0,0-1,0 0,-1 1,0 0,-1-1,-1-1,-3 1,-1-1,16 3,-17-4,2-1,3 2,0 0,-3-1,2 0,9 1,0-1,-12-1,0-1,16 3,0-1,-15-1,0 1,12 0,0 0,-3 1,-1-1,-5 0,2-1,16 2,1 0,-15-1,0-1,-1 0,2 0,-1 0,8 1,1 1,-10-2,1 0,0 0,0 1,0 0,-1-1,13 1,1 0,-5 0,2-1,0 1,-1-1,0 0,2 0,-4 0,1 0,2 0,1 0,-6-1,0 0,2 0,-1 0,1 1,1-1,1 1,-1 0,0 0,-1-1,1 0,-1 0,-1-1,3 1,1 1,2 1,1-1,0 1,-2-1,-5-1,-2 0,1 0,0 0,4 0,-3 0,3 1,2 0,0 0,0-1,-1 1,-2-1,4 1,-1-1,-2 0,1 1,1-1,0 0,2 1,0-1,0 0,-4 1,-4-2,5 1,-5 0,3 0,4 0,4 0,0 0,-1 0,-9-1,-1 0,0-1,1 1,4 0,1-1,0 1,0-1,1 0,-1 0,0 0,-5-1,10 0,-4 0,-3 0,-5 0,3 0,-15 0,3 0,10 0,1 0,-4 0,1-1,1 0,-2 0,-7 0,-3-1,9 1,-1 0,-16 1,12-3,-5 3,14-5,-16 4,-5-1,-9 1,-5 0,-2-13,-1 8,1-8,7 12,-1 2,5-1,4-2,7-2,19-6,-6 4,-5 1,2-2,1 0,2 0,-6 1,1 1,1 0,13-5,0 1,-5 2,-2 0,-7 1,0 1,5-2,2 0,3 0,2 1,1 0,-2 0,-9 2,-3 0,12-1,-22 3,1 2,-4-2,-1 3,-4-2,-7 1,3 1,-1 0,-1 0,5 0,-3 0,1-2,-1 1,5-2,-8 2,5-1,-4 0,-2 1,4-1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1:31:36.4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17562 8151,'-28'0,"1"0,-4 0,0 0,2 0,0 0,-2 0,1 0,-18 0,12 0,4 0,16 0,1 0,0-2,5-3,-6-2,4-2,-2 1,2 0,1 0,-4-1,1-2,3 4,0-3,2 0,-4-5,0-1,-4-6,-2 1,4 1,-2-1,9 7,-5-4,2 0,-1 0,3 3,2 2,4 6,-1-5,1 1,2 4,-1-4,1-1,1 5,0-5,0 3,0-3,0 3,1-5,1 7,4-1,4-3,-2 5,17-15,-2 4,15-13,-7 10,-9 7,2 0,20-9,-19 12,2 0,4-2,2 2,-1 6,-1 1,-4-2,0 1,2 2,1 1,-3 1,0-1,19 0,-14 2,-2 1,-1 1,-4 3,-15-1,-4 0,0 3,0 2,0 3,1 2,-1 3,-1-4,1 15,0-4,5 19,-3-10,3 4,-5-17,-1-1,-3-6,0 2,-2-6,0 4,0-5,0 0,0 2,-1-1,0 1,-1 2,-2-2,2-1,-3 1,-3 0,-3 11,-2 0,1 5,0-3,5-7,-2 4,4-9,-3 2,5-5,-1-3,-1 2,2-1,-2 3,-2-2,1-1,-3-4,1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1:31:45.4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17138 8967,'38'0,"0"0,-2 0,2 0,-1 0,9 0,0 0,-9 0,0 0,-1 0,1 0,-1 0,3 0,-2 0,-8-2,-1 1,1 0,0 0,-2-4,-1 0,14 0,-13-2,-2 1,5 1,7-6,-17 4,4-3,3 1,2-5,-1 2,5-3,-3 2,6-3,-6 2,13-7,-16 8,7-3,-2 3,-8 3,2 1,9-2,-5 3,6-1,-11 3,-6 3,3 1,3-1,-5 2,3-1,-9 2,2 0,-5 0,1 0,-7 0,3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8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4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7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6LfOIECdL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부채널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분석을 이용한 딥러닝 네트워크 공격 동향</a:t>
            </a:r>
            <a:b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https://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www.youtube.com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/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watch?v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=D6LfOIECdLc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solidFill>
                  <a:schemeClr val="tx1"/>
                </a:solidFill>
              </a:rPr>
              <a:t>감사합니다</a:t>
            </a:r>
            <a:r>
              <a:rPr kumimoji="1" lang="en-US" altLang="ko-KR" sz="3600" b="1">
                <a:solidFill>
                  <a:schemeClr val="tx1"/>
                </a:solidFill>
              </a:rPr>
              <a:t>.</a:t>
            </a:r>
            <a:endParaRPr kumimoji="1" lang="ko-KR" altLang="en-US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A54F-196A-6922-3230-A3E8B986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부채널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분석을 이용한 딥러닝 네트워크 공격 동향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5CAE-E19C-4312-D755-3B6755B5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DAAC8-442A-4C15-9819-F07FF5E7315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02F59-3460-CE79-5B42-AE2A9481F5E7}"/>
              </a:ext>
            </a:extLst>
          </p:cNvPr>
          <p:cNvSpPr txBox="1"/>
          <p:nvPr/>
        </p:nvSpPr>
        <p:spPr>
          <a:xfrm>
            <a:off x="746112" y="2508968"/>
            <a:ext cx="10699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 </a:t>
            </a:r>
            <a:r>
              <a:rPr lang="en-US" altLang="ko-KR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 산업혁명을 선도하는 기술 중 하나는 인공지능이며 </a:t>
            </a:r>
            <a:r>
              <a:rPr lang="ko-KR" altLang="en-US" b="1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딥러닝의</a:t>
            </a:r>
            <a:r>
              <a:rPr lang="ko-KR" altLang="en-US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연구가 활발하게 이루어지고 있음</a:t>
            </a:r>
            <a:endParaRPr lang="en-US" altLang="ko-KR" b="1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lang="en-US" altLang="ko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자율 주행</a:t>
            </a:r>
            <a:r>
              <a:rPr lang="en-US" altLang="ko-KR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이미지 생성</a:t>
            </a:r>
            <a:r>
              <a:rPr lang="en-US" altLang="ko-KR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가상 음성 생성 </a:t>
            </a:r>
            <a:r>
              <a:rPr lang="ko-KR" alt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 다양한 기술에 활용됨</a:t>
            </a:r>
            <a:endParaRPr lang="en-US" altLang="ko-KR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공격자가 딥러닝 가속기에 접근하거나 이를 탈취하는 경우</a:t>
            </a:r>
            <a:r>
              <a:rPr lang="en-US" altLang="ko-KR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b="1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부채널</a:t>
            </a:r>
            <a:r>
              <a:rPr lang="ko-KR" altLang="en-US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분석을 통해 가속기의 내부 비밀 정보인 가중치나 편향 값을 복구할 수 있음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lang="en-US" altLang="ko-KR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딥러닝 네트워크에 대한 </a:t>
            </a:r>
            <a:r>
              <a:rPr lang="ko-KR" altLang="en-US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부채널</a:t>
            </a:r>
            <a:r>
              <a:rPr lang="ko-KR" altLang="en-US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공격기법과 그에 대한 </a:t>
            </a:r>
            <a:r>
              <a:rPr lang="ko-KR" altLang="en-US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대응책 필요 </a:t>
            </a:r>
          </a:p>
          <a:p>
            <a:endParaRPr lang="ko-KR" altLang="en-US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82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FCF1-2D49-40CF-7DF4-FCA8328C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딥러닝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Deep Learning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F0366-98ED-1BFB-23D7-B8D7DCD5FECF}"/>
              </a:ext>
            </a:extLst>
          </p:cNvPr>
          <p:cNvSpPr txBox="1"/>
          <p:nvPr/>
        </p:nvSpPr>
        <p:spPr>
          <a:xfrm>
            <a:off x="411920" y="1070572"/>
            <a:ext cx="1154653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딥러닝은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인공지능의 한 분야로</a:t>
            </a: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인공 신경망을 기반으로 한 </a:t>
            </a:r>
            <a:r>
              <a:rPr lang="ko-KR" altLang="en-US" sz="15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머신러닝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알고리즘으로 다층 인공신경망을 사용하여 입력 데이터로부터 </a:t>
            </a:r>
            <a:r>
              <a:rPr lang="ko-KR" altLang="en-US" sz="15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복잡한 패턴을 학습하고 이를 통해 데이터를 분석하고 예측함</a:t>
            </a:r>
            <a:endParaRPr lang="ko-KR" altLang="en-US" sz="1500" b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FD3AE-32FE-4E8C-EEA2-A4F74CE21C56}"/>
              </a:ext>
            </a:extLst>
          </p:cNvPr>
          <p:cNvSpPr txBox="1"/>
          <p:nvPr/>
        </p:nvSpPr>
        <p:spPr>
          <a:xfrm>
            <a:off x="746112" y="1584697"/>
            <a:ext cx="10699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DNN (Deep </a:t>
            </a: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Neural 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 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 (Artificial Neural Network)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문제를 해결하기 위해 </a:t>
            </a:r>
            <a:r>
              <a:rPr lang="ko-KR" altLang="en-US" sz="15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은닉층</a:t>
            </a:r>
            <a:r>
              <a:rPr lang="ko-KR" altLang="en-US" sz="15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확대</a:t>
            </a:r>
            <a:endParaRPr lang="en-US" altLang="ko-KR" sz="15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5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 이상의 은닉층으로 학습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결과를 향상 시킴</a:t>
            </a:r>
            <a:r>
              <a:rPr lang="en-US" altLang="ko-KR" sz="15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5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보통</a:t>
            </a:r>
            <a:r>
              <a:rPr lang="ko-KR" altLang="en-US" sz="15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</a:t>
            </a:r>
            <a:r>
              <a:rPr lang="ko-KR" altLang="en-US" sz="15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은 </a:t>
            </a:r>
            <a:r>
              <a:rPr lang="en-US" altLang="ko-KR" sz="15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5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 이상</a:t>
            </a:r>
            <a:r>
              <a:rPr lang="en-US" altLang="ko-KR" sz="15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ABAF4-42FE-5223-B568-8B9C7DB0A33B}"/>
              </a:ext>
            </a:extLst>
          </p:cNvPr>
          <p:cNvSpPr txBox="1"/>
          <p:nvPr/>
        </p:nvSpPr>
        <p:spPr>
          <a:xfrm>
            <a:off x="746112" y="2506264"/>
            <a:ext cx="112123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CNN (Convolution Neural Network</a:t>
            </a: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영상 및 이미지 처리에 많이 활용되는 </a:t>
            </a:r>
            <a:r>
              <a:rPr lang="ko-KR" altLang="en-US" sz="1500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합성곱을</a:t>
            </a:r>
            <a:r>
              <a:rPr lang="ko-KR" altLang="en-US" sz="15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이용하는 인공신경망 기술</a:t>
            </a:r>
            <a:endParaRPr lang="en-US" altLang="ko-KR" sz="15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합성곱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필터를 이용하여 연산을 수행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작은 필터들이 이미지 픽셀을 이동하며 특징 값들을 찾아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합성곱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수행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연산 결과를 다음 계층으로 보내 </a:t>
            </a:r>
            <a:r>
              <a:rPr lang="ko-KR" altLang="en-US" sz="16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적은 수의 가중치로 이미지 처리를 할 수 있음</a:t>
            </a:r>
            <a:endParaRPr lang="en-US" altLang="ko-KR" sz="1600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C09667-9518-8598-278E-C2091E2B261E}"/>
              </a:ext>
            </a:extLst>
          </p:cNvPr>
          <p:cNvGrpSpPr/>
          <p:nvPr/>
        </p:nvGrpSpPr>
        <p:grpSpPr>
          <a:xfrm>
            <a:off x="1046265" y="3857591"/>
            <a:ext cx="4254268" cy="2251014"/>
            <a:chOff x="322915" y="1371600"/>
            <a:chExt cx="7523293" cy="398071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FF2B950-1F5C-21DC-801B-82EE8DA1B53E}"/>
                </a:ext>
              </a:extLst>
            </p:cNvPr>
            <p:cNvSpPr/>
            <p:nvPr/>
          </p:nvSpPr>
          <p:spPr>
            <a:xfrm>
              <a:off x="486507" y="1371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EDF80E-B3B4-C4EA-C4AE-9133E96EA611}"/>
                </a:ext>
              </a:extLst>
            </p:cNvPr>
            <p:cNvSpPr/>
            <p:nvPr/>
          </p:nvSpPr>
          <p:spPr>
            <a:xfrm>
              <a:off x="486507" y="22098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CC31D3B-3F07-40C2-C859-1F6C0C8E6329}"/>
                </a:ext>
              </a:extLst>
            </p:cNvPr>
            <p:cNvSpPr/>
            <p:nvPr/>
          </p:nvSpPr>
          <p:spPr>
            <a:xfrm>
              <a:off x="486507" y="3048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D1E54E9-903F-DDF1-7F78-346C854585DA}"/>
                </a:ext>
              </a:extLst>
            </p:cNvPr>
            <p:cNvSpPr/>
            <p:nvPr/>
          </p:nvSpPr>
          <p:spPr>
            <a:xfrm>
              <a:off x="486507" y="440055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10D9EC-6E64-1013-6EA9-B1D3393A46C7}"/>
                </a:ext>
              </a:extLst>
            </p:cNvPr>
            <p:cNvSpPr/>
            <p:nvPr/>
          </p:nvSpPr>
          <p:spPr>
            <a:xfrm>
              <a:off x="26709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0F9162-A544-BE63-487C-05914743F5A8}"/>
                </a:ext>
              </a:extLst>
            </p:cNvPr>
            <p:cNvSpPr/>
            <p:nvPr/>
          </p:nvSpPr>
          <p:spPr>
            <a:xfrm>
              <a:off x="26709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7190D9-7B7A-42A5-B376-A9445FD9A24C}"/>
                </a:ext>
              </a:extLst>
            </p:cNvPr>
            <p:cNvSpPr/>
            <p:nvPr/>
          </p:nvSpPr>
          <p:spPr>
            <a:xfrm>
              <a:off x="26709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1C37F8-C3C7-7722-0CCC-F98BB4B89C3D}"/>
                </a:ext>
              </a:extLst>
            </p:cNvPr>
            <p:cNvSpPr/>
            <p:nvPr/>
          </p:nvSpPr>
          <p:spPr>
            <a:xfrm>
              <a:off x="26709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00BB159-76AB-1868-0D28-A55837FA4357}"/>
                </a:ext>
              </a:extLst>
            </p:cNvPr>
            <p:cNvSpPr/>
            <p:nvPr/>
          </p:nvSpPr>
          <p:spPr>
            <a:xfrm>
              <a:off x="48553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52211A-E717-0610-A3F5-D64E1C117850}"/>
                </a:ext>
              </a:extLst>
            </p:cNvPr>
            <p:cNvSpPr/>
            <p:nvPr/>
          </p:nvSpPr>
          <p:spPr>
            <a:xfrm>
              <a:off x="48553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9DA9D3-B2EB-B48E-B4AF-C90E96E5D6F0}"/>
                </a:ext>
              </a:extLst>
            </p:cNvPr>
            <p:cNvSpPr/>
            <p:nvPr/>
          </p:nvSpPr>
          <p:spPr>
            <a:xfrm>
              <a:off x="48553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195F97-CA6D-89C2-7787-3A3BFA22D7D3}"/>
                </a:ext>
              </a:extLst>
            </p:cNvPr>
            <p:cNvSpPr/>
            <p:nvPr/>
          </p:nvSpPr>
          <p:spPr>
            <a:xfrm>
              <a:off x="48553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AD8F0D-2DFA-7FE4-D3AD-C036A62CD9FA}"/>
                </a:ext>
              </a:extLst>
            </p:cNvPr>
            <p:cNvSpPr/>
            <p:nvPr/>
          </p:nvSpPr>
          <p:spPr>
            <a:xfrm>
              <a:off x="6938109" y="24892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4E1B0F-C22E-E407-3ED0-91D802E2B954}"/>
                </a:ext>
              </a:extLst>
            </p:cNvPr>
            <p:cNvSpPr/>
            <p:nvPr/>
          </p:nvSpPr>
          <p:spPr>
            <a:xfrm>
              <a:off x="6938109" y="3327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203FCDA-13FA-3F39-BF3E-60E75448B0BB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1096107" y="16764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9C821D1-7A67-87A2-0A31-F2CF8E5663D2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48583BC-875B-F2F4-50F7-FCCE4C90AC5F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BD7ED7E-9228-7968-A6F4-F09F30D9176B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36D5E7D-9B67-3783-803C-F5B6A22A7828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6D6D289-74A5-AB7A-F196-4AF3BC213C5A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096107" y="25146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EF32DF6-16BA-42A7-7706-B820F4F77F25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B73D357-8C4E-7796-AEEA-395C05C1591A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C05CA03-AFA4-3DB0-AC34-12DE9B6B83F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1874FFA-CC02-9423-A344-4DC541FBECED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692995C-8B06-E993-93F2-36F15015BCE4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096107" y="33528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536406D-5283-0933-142C-7C7749FA7D50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3B32E07-E7E8-35D7-AF8B-6F056B34801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D8527F6-5F86-3FED-2972-292034A032C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8F65A98-938D-A3E6-7A3D-49C8F8F6000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CBC7C93-24E6-5469-E822-69315D177603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1096107" y="470535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B5FF74D-D6B2-072C-5B69-164EC47A78E0}"/>
                </a:ext>
              </a:extLst>
            </p:cNvPr>
            <p:cNvCxnSpPr/>
            <p:nvPr/>
          </p:nvCxnSpPr>
          <p:spPr>
            <a:xfrm>
              <a:off x="3280507" y="16633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EE3636B-2B50-4023-963A-F3635B50815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4EFEE63-837A-7254-EF56-D803E649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313A03C-6525-5E15-3D42-7AFE8D900A5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EA16256-8D90-62E8-CDE7-34A4FBAD5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0A37BAC-7D28-C25F-FFE3-67D5617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67EBBED-A2E5-2B58-6749-A8F5DC7449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B1E091-BC04-D17F-8CB9-DD16F47BD0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CB105CB-19ED-323E-FDA4-352AA3C0D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F2818B0-06C1-1D97-95BC-820227495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ACDF39D-C48F-F3BA-8A34-D416DB7B79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1318095-E2C3-03D5-9883-5538B15353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A60157B-1337-ED4D-D31E-150F2AF24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1C2F7FB-AC77-9C7B-0F45-783EDD04A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692673C-3E70-F3E9-43FB-1E397476E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3E1259-2DEE-DFCA-1EDF-7A180E69A1D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469229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F5FF76-A3CD-F54B-ED98-59FEA12D32CB}"/>
                </a:ext>
              </a:extLst>
            </p:cNvPr>
            <p:cNvCxnSpPr>
              <a:stCxn id="16" idx="6"/>
              <a:endCxn id="20" idx="2"/>
            </p:cNvCxnSpPr>
            <p:nvPr/>
          </p:nvCxnSpPr>
          <p:spPr>
            <a:xfrm>
              <a:off x="5464907" y="16764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8314816-4D71-2149-23BC-865D5837F807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>
              <a:off x="5464907" y="1676400"/>
              <a:ext cx="1473202" cy="195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DF89C6D-001F-37DE-24F5-81A1E03B325F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5464907" y="25146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76DB8E-44B5-3F5D-1003-676BB31B28B8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5464907" y="25146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78C1E02-E537-0B52-2727-190E8694B142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464907" y="2794000"/>
              <a:ext cx="1473202" cy="55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FD04E45-452B-4DED-A043-D476FFD72CCF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>
              <a:off x="5464907" y="33528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3CD143C-376E-D473-5F12-26798012D18A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464907" y="2794000"/>
              <a:ext cx="1473202" cy="191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10309C4-9D31-2500-65DF-264FCC59884D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464907" y="3632200"/>
              <a:ext cx="1473202" cy="107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38FD678-C4E8-43B4-8232-32BAA504A1AF}"/>
                </a:ext>
              </a:extLst>
            </p:cNvPr>
            <p:cNvGrpSpPr/>
            <p:nvPr/>
          </p:nvGrpSpPr>
          <p:grpSpPr>
            <a:xfrm>
              <a:off x="761999" y="3819891"/>
              <a:ext cx="58616" cy="418368"/>
              <a:chOff x="761999" y="3819891"/>
              <a:chExt cx="58616" cy="418368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A0D9EEC-A120-F70C-0E92-2CDE763FBCAD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3C1F354-8E47-A469-88F3-5CA9616437D6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D5FEAC7-7BFC-C643-4EC9-9F6297B16B1C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6E26A85-E0E3-5057-C834-2F49146FACEB}"/>
                </a:ext>
              </a:extLst>
            </p:cNvPr>
            <p:cNvGrpSpPr/>
            <p:nvPr/>
          </p:nvGrpSpPr>
          <p:grpSpPr>
            <a:xfrm>
              <a:off x="2946399" y="3819891"/>
              <a:ext cx="58616" cy="418368"/>
              <a:chOff x="761999" y="3819891"/>
              <a:chExt cx="58616" cy="41836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B46DD01-F0BC-A6B5-C868-35B8E28083D1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111C482-410B-1444-C66F-31202BED8CCC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479D959-703D-5DAB-059A-A36D110A75D7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CAAEE6A-4F7C-99C1-1DEF-DFE97B30E56E}"/>
                </a:ext>
              </a:extLst>
            </p:cNvPr>
            <p:cNvGrpSpPr/>
            <p:nvPr/>
          </p:nvGrpSpPr>
          <p:grpSpPr>
            <a:xfrm>
              <a:off x="5151746" y="3809401"/>
              <a:ext cx="58616" cy="418368"/>
              <a:chOff x="761999" y="3819891"/>
              <a:chExt cx="58616" cy="418368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DA32182-DD20-E7E6-18AA-31757CE58126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A29FF7B-BD5F-D45A-281C-654D4E056F0E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4292D781-92D4-3BD9-02C6-74661AF2D550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38CFC3-A609-7888-120B-C3F17D7CF96E}"/>
                </a:ext>
              </a:extLst>
            </p:cNvPr>
            <p:cNvSpPr txBox="1"/>
            <p:nvPr/>
          </p:nvSpPr>
          <p:spPr>
            <a:xfrm>
              <a:off x="322915" y="5090707"/>
              <a:ext cx="995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Input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0E1063-A4A1-4706-5525-A9EFBE0F2492}"/>
                </a:ext>
              </a:extLst>
            </p:cNvPr>
            <p:cNvSpPr txBox="1"/>
            <p:nvPr/>
          </p:nvSpPr>
          <p:spPr>
            <a:xfrm>
              <a:off x="2368427" y="5090707"/>
              <a:ext cx="115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1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03810A-C3D2-F2D3-16C6-59597DFAA2AA}"/>
                </a:ext>
              </a:extLst>
            </p:cNvPr>
            <p:cNvSpPr txBox="1"/>
            <p:nvPr/>
          </p:nvSpPr>
          <p:spPr>
            <a:xfrm>
              <a:off x="4299911" y="5090707"/>
              <a:ext cx="17036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2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C66776-D147-4AF2-C773-EB5857052765}"/>
                </a:ext>
              </a:extLst>
            </p:cNvPr>
            <p:cNvSpPr txBox="1"/>
            <p:nvPr/>
          </p:nvSpPr>
          <p:spPr>
            <a:xfrm>
              <a:off x="6639610" y="5086718"/>
              <a:ext cx="1206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Output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6082893-6D6B-AF71-57A8-C8AFBFC1593B}"/>
                    </a:ext>
                  </a:extLst>
                </p:cNvPr>
                <p:cNvSpPr txBox="1"/>
                <p:nvPr/>
              </p:nvSpPr>
              <p:spPr>
                <a:xfrm>
                  <a:off x="751741" y="1501765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6082893-6D6B-AF71-57A8-C8AFBFC15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41" y="1501765"/>
                  <a:ext cx="137747" cy="323165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71429" b="-8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7D82177-5913-7207-25A2-95C4DE702E38}"/>
                    </a:ext>
                  </a:extLst>
                </p:cNvPr>
                <p:cNvSpPr txBox="1"/>
                <p:nvPr/>
              </p:nvSpPr>
              <p:spPr>
                <a:xfrm>
                  <a:off x="773079" y="2336654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7D82177-5913-7207-25A2-95C4DE70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79" y="2336654"/>
                  <a:ext cx="137747" cy="323165"/>
                </a:xfrm>
                <a:prstGeom prst="rect">
                  <a:avLst/>
                </a:prstGeom>
                <a:blipFill>
                  <a:blip r:embed="rId3"/>
                  <a:stretch>
                    <a:fillRect l="-142857" r="-85714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CF1181E-FE76-6BCC-BE80-D1D2EB6A0A9F}"/>
                    </a:ext>
                  </a:extLst>
                </p:cNvPr>
                <p:cNvSpPr txBox="1"/>
                <p:nvPr/>
              </p:nvSpPr>
              <p:spPr>
                <a:xfrm>
                  <a:off x="773079" y="3170476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CF1181E-FE76-6BCC-BE80-D1D2EB6A0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79" y="3170476"/>
                  <a:ext cx="137747" cy="323165"/>
                </a:xfrm>
                <a:prstGeom prst="rect">
                  <a:avLst/>
                </a:prstGeom>
                <a:blipFill>
                  <a:blip r:embed="rId4"/>
                  <a:stretch>
                    <a:fillRect l="-142857" r="-85714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02FCFD-1C9C-6446-98DA-1B1D0FDAE6F3}"/>
                    </a:ext>
                  </a:extLst>
                </p:cNvPr>
                <p:cNvSpPr txBox="1"/>
                <p:nvPr/>
              </p:nvSpPr>
              <p:spPr>
                <a:xfrm>
                  <a:off x="776293" y="4530715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02FCFD-1C9C-6446-98DA-1B1D0FDAE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93" y="4530715"/>
                  <a:ext cx="137747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142857" r="-71429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680034-51AB-9924-57CE-608FCDF1D88A}"/>
                    </a:ext>
                  </a:extLst>
                </p:cNvPr>
                <p:cNvSpPr txBox="1"/>
                <p:nvPr/>
              </p:nvSpPr>
              <p:spPr>
                <a:xfrm>
                  <a:off x="7222105" y="2620842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680034-51AB-9924-57CE-608FCDF1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5" y="2620842"/>
                  <a:ext cx="137747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157143" r="-71429" b="-8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D89906-7FCE-3901-F9CD-59D93512D3A3}"/>
                    </a:ext>
                  </a:extLst>
                </p:cNvPr>
                <p:cNvSpPr txBox="1"/>
                <p:nvPr/>
              </p:nvSpPr>
              <p:spPr>
                <a:xfrm>
                  <a:off x="7222105" y="3454664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D89906-7FCE-3901-F9CD-59D93512D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5" y="3454664"/>
                  <a:ext cx="137747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157143" r="-85714" b="-8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2A0D808-B9F6-A7AD-7872-976114574F71}"/>
              </a:ext>
            </a:extLst>
          </p:cNvPr>
          <p:cNvGrpSpPr/>
          <p:nvPr/>
        </p:nvGrpSpPr>
        <p:grpSpPr>
          <a:xfrm>
            <a:off x="5607562" y="3980110"/>
            <a:ext cx="5838326" cy="2223841"/>
            <a:chOff x="5312539" y="3942532"/>
            <a:chExt cx="5838326" cy="222384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AEB5C14-99F5-0829-88AA-11555776F61C}"/>
                </a:ext>
              </a:extLst>
            </p:cNvPr>
            <p:cNvSpPr/>
            <p:nvPr/>
          </p:nvSpPr>
          <p:spPr>
            <a:xfrm>
              <a:off x="6831411" y="4464402"/>
              <a:ext cx="516957" cy="534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63398CC-4881-3A5B-00B2-10197717762D}"/>
                </a:ext>
              </a:extLst>
            </p:cNvPr>
            <p:cNvSpPr/>
            <p:nvPr/>
          </p:nvSpPr>
          <p:spPr>
            <a:xfrm>
              <a:off x="6952034" y="4603690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ECD474-1884-1CEA-F0B9-9820C0376014}"/>
                </a:ext>
              </a:extLst>
            </p:cNvPr>
            <p:cNvSpPr/>
            <p:nvPr/>
          </p:nvSpPr>
          <p:spPr>
            <a:xfrm>
              <a:off x="5437064" y="4633081"/>
              <a:ext cx="516957" cy="534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6E831FE-2767-75B5-5B55-194A2F1BB223}"/>
                </a:ext>
              </a:extLst>
            </p:cNvPr>
            <p:cNvSpPr/>
            <p:nvPr/>
          </p:nvSpPr>
          <p:spPr>
            <a:xfrm>
              <a:off x="5748674" y="4720677"/>
              <a:ext cx="110571" cy="114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1FB56E4-232A-9A9A-7D96-FBAA5347A84B}"/>
                </a:ext>
              </a:extLst>
            </p:cNvPr>
            <p:cNvSpPr/>
            <p:nvPr/>
          </p:nvSpPr>
          <p:spPr>
            <a:xfrm>
              <a:off x="7089890" y="4742982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3922E39-D30A-7ECD-E822-CFDEBC5A9BD8}"/>
                </a:ext>
              </a:extLst>
            </p:cNvPr>
            <p:cNvSpPr/>
            <p:nvPr/>
          </p:nvSpPr>
          <p:spPr>
            <a:xfrm>
              <a:off x="7210512" y="4870787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AD55A55-6613-1416-248C-E5F58F17CCFB}"/>
                </a:ext>
              </a:extLst>
            </p:cNvPr>
            <p:cNvSpPr/>
            <p:nvPr/>
          </p:nvSpPr>
          <p:spPr>
            <a:xfrm>
              <a:off x="7331135" y="5010077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100A2EF-5B20-5650-CF09-F24B47F03BAA}"/>
                </a:ext>
              </a:extLst>
            </p:cNvPr>
            <p:cNvSpPr/>
            <p:nvPr/>
          </p:nvSpPr>
          <p:spPr>
            <a:xfrm>
              <a:off x="7677209" y="5080750"/>
              <a:ext cx="110571" cy="114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7164311-E5C5-1725-325D-4D9BE382B277}"/>
                </a:ext>
              </a:extLst>
            </p:cNvPr>
            <p:cNvSpPr/>
            <p:nvPr/>
          </p:nvSpPr>
          <p:spPr>
            <a:xfrm>
              <a:off x="8363613" y="4548455"/>
              <a:ext cx="278582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6F17DAC-3CC8-D3F1-4A23-B4BC15290DC8}"/>
                </a:ext>
              </a:extLst>
            </p:cNvPr>
            <p:cNvSpPr/>
            <p:nvPr/>
          </p:nvSpPr>
          <p:spPr>
            <a:xfrm>
              <a:off x="8484236" y="4687744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036094-D9A2-FB77-7523-A7EE48B1193E}"/>
                </a:ext>
              </a:extLst>
            </p:cNvPr>
            <p:cNvSpPr/>
            <p:nvPr/>
          </p:nvSpPr>
          <p:spPr>
            <a:xfrm>
              <a:off x="8622092" y="4818420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FF616D-4276-3D99-B3B5-DD3A2D1A6F3F}"/>
                </a:ext>
              </a:extLst>
            </p:cNvPr>
            <p:cNvSpPr/>
            <p:nvPr/>
          </p:nvSpPr>
          <p:spPr>
            <a:xfrm>
              <a:off x="8742714" y="4946225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524946A-F90B-BC47-F61C-A6810E484CF3}"/>
                </a:ext>
              </a:extLst>
            </p:cNvPr>
            <p:cNvSpPr/>
            <p:nvPr/>
          </p:nvSpPr>
          <p:spPr>
            <a:xfrm>
              <a:off x="8846105" y="5068283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E47E709-2A2A-CFAE-4109-7EDAB03E623D}"/>
                </a:ext>
              </a:extLst>
            </p:cNvPr>
            <p:cNvSpPr/>
            <p:nvPr/>
          </p:nvSpPr>
          <p:spPr>
            <a:xfrm>
              <a:off x="9674674" y="4336888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C4BCAE7-C7B1-5CD8-01AA-3D89AD0B58C8}"/>
                </a:ext>
              </a:extLst>
            </p:cNvPr>
            <p:cNvSpPr/>
            <p:nvPr/>
          </p:nvSpPr>
          <p:spPr>
            <a:xfrm>
              <a:off x="9674674" y="4571527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308AF150-EC8B-495C-2553-3D62FCFD52CA}"/>
                </a:ext>
              </a:extLst>
            </p:cNvPr>
            <p:cNvSpPr/>
            <p:nvPr/>
          </p:nvSpPr>
          <p:spPr>
            <a:xfrm>
              <a:off x="9674674" y="4806166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8E9BE88-9EA9-B9AB-F810-1385AD656774}"/>
                </a:ext>
              </a:extLst>
            </p:cNvPr>
            <p:cNvSpPr/>
            <p:nvPr/>
          </p:nvSpPr>
          <p:spPr>
            <a:xfrm>
              <a:off x="9674673" y="5040806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6FFDBA3-0D6D-BD83-B4DE-7EEBF35DADDA}"/>
                </a:ext>
              </a:extLst>
            </p:cNvPr>
            <p:cNvSpPr/>
            <p:nvPr/>
          </p:nvSpPr>
          <p:spPr>
            <a:xfrm>
              <a:off x="9674673" y="5271620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44544D3-2717-7172-E3E4-864E72419335}"/>
                </a:ext>
              </a:extLst>
            </p:cNvPr>
            <p:cNvSpPr/>
            <p:nvPr/>
          </p:nvSpPr>
          <p:spPr>
            <a:xfrm>
              <a:off x="9674672" y="5501861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19F184F-36B0-4025-31B0-53197719ACDE}"/>
                </a:ext>
              </a:extLst>
            </p:cNvPr>
            <p:cNvSpPr/>
            <p:nvPr/>
          </p:nvSpPr>
          <p:spPr>
            <a:xfrm>
              <a:off x="10715769" y="4738869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4127002-35CB-C3DC-04FF-EE4B3B92F4EE}"/>
                </a:ext>
              </a:extLst>
            </p:cNvPr>
            <p:cNvSpPr/>
            <p:nvPr/>
          </p:nvSpPr>
          <p:spPr>
            <a:xfrm>
              <a:off x="10715769" y="4973508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DA61B01-28AE-8503-0C12-E5DFB0F22EC3}"/>
                </a:ext>
              </a:extLst>
            </p:cNvPr>
            <p:cNvSpPr/>
            <p:nvPr/>
          </p:nvSpPr>
          <p:spPr>
            <a:xfrm>
              <a:off x="10715769" y="5204322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EAB569DF-421B-BBF6-5031-BB40EC80B1BF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45" y="4720677"/>
              <a:ext cx="1592363" cy="68018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39E28A6E-0A03-0C2A-C15E-039CA78752BF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45" y="4834934"/>
              <a:ext cx="1592363" cy="56592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B687B49C-CE44-02E3-BD8B-1336508AB5FE}"/>
                </a:ext>
              </a:extLst>
            </p:cNvPr>
            <p:cNvCxnSpPr>
              <a:cxnSpLocks/>
            </p:cNvCxnSpPr>
            <p:nvPr/>
          </p:nvCxnSpPr>
          <p:spPr>
            <a:xfrm>
              <a:off x="7787780" y="5080750"/>
              <a:ext cx="1135113" cy="5712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B529B40A-C23F-AF2F-21B1-BB8FA0C8047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flipV="1">
              <a:off x="7732495" y="5137878"/>
              <a:ext cx="1190398" cy="5712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5E7FEBAB-C6F2-41B4-9C11-25781A448914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 flipV="1">
              <a:off x="8651189" y="4336888"/>
              <a:ext cx="1088105" cy="21156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1AF55C85-A087-3B25-C22F-50CA3DD4086C}"/>
                </a:ext>
              </a:extLst>
            </p:cNvPr>
            <p:cNvCxnSpPr>
              <a:cxnSpLocks/>
              <a:endCxn id="103" idx="4"/>
            </p:cNvCxnSpPr>
            <p:nvPr/>
          </p:nvCxnSpPr>
          <p:spPr>
            <a:xfrm>
              <a:off x="9124687" y="5356150"/>
              <a:ext cx="614606" cy="2749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EE7B89D-451D-D705-6D41-15E47CF61FA1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>
              <a:off x="9803913" y="4401508"/>
              <a:ext cx="911856" cy="40198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FACFF217-98A8-BF66-0352-01265C306782}"/>
                </a:ext>
              </a:extLst>
            </p:cNvPr>
            <p:cNvCxnSpPr>
              <a:cxnSpLocks/>
              <a:stCxn id="105" idx="2"/>
              <a:endCxn id="98" idx="6"/>
            </p:cNvCxnSpPr>
            <p:nvPr/>
          </p:nvCxnSpPr>
          <p:spPr>
            <a:xfrm flipH="1" flipV="1">
              <a:off x="9803913" y="4401508"/>
              <a:ext cx="911855" cy="63662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6B988E70-A7CE-929E-1E2A-05DCF230ADC0}"/>
                </a:ext>
              </a:extLst>
            </p:cNvPr>
            <p:cNvCxnSpPr>
              <a:cxnSpLocks/>
              <a:stCxn id="98" idx="6"/>
              <a:endCxn id="106" idx="2"/>
            </p:cNvCxnSpPr>
            <p:nvPr/>
          </p:nvCxnSpPr>
          <p:spPr>
            <a:xfrm>
              <a:off x="9803913" y="4401508"/>
              <a:ext cx="911855" cy="8674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54B75DF7-F048-E6F9-4BC5-3AD0A3608CCF}"/>
                </a:ext>
              </a:extLst>
            </p:cNvPr>
            <p:cNvCxnSpPr>
              <a:cxnSpLocks/>
              <a:stCxn id="99" idx="6"/>
              <a:endCxn id="104" idx="2"/>
            </p:cNvCxnSpPr>
            <p:nvPr/>
          </p:nvCxnSpPr>
          <p:spPr>
            <a:xfrm>
              <a:off x="9803913" y="4636147"/>
              <a:ext cx="911856" cy="16734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B425EF9A-368B-3CC3-02D2-D0774A9DF27A}"/>
                </a:ext>
              </a:extLst>
            </p:cNvPr>
            <p:cNvCxnSpPr>
              <a:cxnSpLocks/>
              <a:stCxn id="99" idx="6"/>
              <a:endCxn id="105" idx="2"/>
            </p:cNvCxnSpPr>
            <p:nvPr/>
          </p:nvCxnSpPr>
          <p:spPr>
            <a:xfrm>
              <a:off x="9803913" y="4636147"/>
              <a:ext cx="911855" cy="40198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B5776442-FF0A-AC89-1777-AD10D441BE8D}"/>
                </a:ext>
              </a:extLst>
            </p:cNvPr>
            <p:cNvCxnSpPr>
              <a:cxnSpLocks/>
              <a:stCxn id="99" idx="6"/>
              <a:endCxn id="106" idx="2"/>
            </p:cNvCxnSpPr>
            <p:nvPr/>
          </p:nvCxnSpPr>
          <p:spPr>
            <a:xfrm>
              <a:off x="9803913" y="4636147"/>
              <a:ext cx="911855" cy="63279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882F2689-9718-B23C-19F9-5D69847720D1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9803913" y="4803489"/>
              <a:ext cx="911856" cy="672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D4215F8D-B427-515A-82DD-AF40D655CCA3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9803913" y="4870787"/>
              <a:ext cx="911855" cy="16734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F668ED89-9655-BF53-9672-7F51000E9E32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9803913" y="4870787"/>
              <a:ext cx="911855" cy="3981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3210B91B-813B-0752-C82F-E5BF55104725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9803913" y="4803489"/>
              <a:ext cx="911857" cy="3019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ADC01E40-2508-9A18-46CC-525BD103431E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9803913" y="5038128"/>
              <a:ext cx="911856" cy="672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A39CDFDD-5B1D-1BAF-D337-ABD198D5B9FA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>
              <a:off x="9803913" y="5105426"/>
              <a:ext cx="911856" cy="1635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FA87828D-7C91-0D8C-6570-8251287A89B7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9803913" y="4803489"/>
              <a:ext cx="911857" cy="5327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B07D19A8-BD04-93A6-F7C3-2369CDCBFA05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 flipV="1">
              <a:off x="9803913" y="5038128"/>
              <a:ext cx="911856" cy="2981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14E9E782-1B6E-62F2-9690-9844BCE45B08}"/>
                </a:ext>
              </a:extLst>
            </p:cNvPr>
            <p:cNvCxnSpPr>
              <a:cxnSpLocks/>
              <a:stCxn id="102" idx="6"/>
              <a:endCxn id="106" idx="2"/>
            </p:cNvCxnSpPr>
            <p:nvPr/>
          </p:nvCxnSpPr>
          <p:spPr>
            <a:xfrm flipV="1">
              <a:off x="9803913" y="5268943"/>
              <a:ext cx="911856" cy="672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E2FBBFC3-16E3-34F8-8A03-306FB70D12A6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 flipV="1">
              <a:off x="9803912" y="4803489"/>
              <a:ext cx="911857" cy="7629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EB954EEC-DED3-2CEC-F85A-7DF4BBD95ED2}"/>
                </a:ext>
              </a:extLst>
            </p:cNvPr>
            <p:cNvCxnSpPr>
              <a:cxnSpLocks/>
              <a:stCxn id="103" idx="6"/>
              <a:endCxn id="105" idx="2"/>
            </p:cNvCxnSpPr>
            <p:nvPr/>
          </p:nvCxnSpPr>
          <p:spPr>
            <a:xfrm flipV="1">
              <a:off x="9803912" y="5038128"/>
              <a:ext cx="911857" cy="52835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A8B13B1-6769-D0E3-8DA0-5D1E1B1EA22D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 flipV="1">
              <a:off x="9803912" y="5268943"/>
              <a:ext cx="911857" cy="2975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11D5AD4-5552-6A5B-193E-9222FA3B0BCC}"/>
                </a:ext>
              </a:extLst>
            </p:cNvPr>
            <p:cNvSpPr txBox="1"/>
            <p:nvPr/>
          </p:nvSpPr>
          <p:spPr>
            <a:xfrm>
              <a:off x="6637684" y="5971636"/>
              <a:ext cx="1268174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Feature Extraction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2" name="오른쪽 중괄호[R] 131">
              <a:extLst>
                <a:ext uri="{FF2B5EF4-FFF2-40B4-BE49-F238E27FC236}">
                  <a16:creationId xmlns:a16="http://schemas.microsoft.com/office/drawing/2014/main" id="{09FB0CB4-73CA-4E96-C42C-FD5B004230A0}"/>
                </a:ext>
              </a:extLst>
            </p:cNvPr>
            <p:cNvSpPr/>
            <p:nvPr/>
          </p:nvSpPr>
          <p:spPr>
            <a:xfrm rot="5400000">
              <a:off x="7108836" y="3932050"/>
              <a:ext cx="274952" cy="374916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33" name="오른쪽 중괄호[R] 132">
              <a:extLst>
                <a:ext uri="{FF2B5EF4-FFF2-40B4-BE49-F238E27FC236}">
                  <a16:creationId xmlns:a16="http://schemas.microsoft.com/office/drawing/2014/main" id="{4F6968BC-E3AF-892A-1DA9-62AB2C80E240}"/>
                </a:ext>
              </a:extLst>
            </p:cNvPr>
            <p:cNvSpPr/>
            <p:nvPr/>
          </p:nvSpPr>
          <p:spPr>
            <a:xfrm rot="5400000">
              <a:off x="10104211" y="5199224"/>
              <a:ext cx="274952" cy="120664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2CCDCA-3B12-E380-5B1D-C233713F462E}"/>
                </a:ext>
              </a:extLst>
            </p:cNvPr>
            <p:cNvSpPr txBox="1"/>
            <p:nvPr/>
          </p:nvSpPr>
          <p:spPr>
            <a:xfrm>
              <a:off x="9617449" y="5940021"/>
              <a:ext cx="1268174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Classification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37CB6E1-26B1-4A28-FC08-B8D869498930}"/>
                </a:ext>
              </a:extLst>
            </p:cNvPr>
            <p:cNvSpPr txBox="1"/>
            <p:nvPr/>
          </p:nvSpPr>
          <p:spPr>
            <a:xfrm>
              <a:off x="5312539" y="4409210"/>
              <a:ext cx="740953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Input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7F18041-5E82-C1C7-1555-095DC5E7C6DE}"/>
                </a:ext>
              </a:extLst>
            </p:cNvPr>
            <p:cNvSpPr txBox="1"/>
            <p:nvPr/>
          </p:nvSpPr>
          <p:spPr>
            <a:xfrm>
              <a:off x="6572869" y="4241878"/>
              <a:ext cx="102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Convolution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AC1EB44-9A5C-C2B2-0D5F-D18CA149378C}"/>
                </a:ext>
              </a:extLst>
            </p:cNvPr>
            <p:cNvSpPr txBox="1"/>
            <p:nvPr/>
          </p:nvSpPr>
          <p:spPr>
            <a:xfrm>
              <a:off x="8108771" y="4304841"/>
              <a:ext cx="740953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Pooling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70BE50-08DA-7171-0B22-7BDC7FC03BBA}"/>
                </a:ext>
              </a:extLst>
            </p:cNvPr>
            <p:cNvSpPr txBox="1"/>
            <p:nvPr/>
          </p:nvSpPr>
          <p:spPr>
            <a:xfrm>
              <a:off x="9281133" y="3942532"/>
              <a:ext cx="9118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Fully</a:t>
              </a:r>
              <a:br>
                <a:rPr kumimoji="1" lang="en-US" altLang="ko-KR" sz="1100" dirty="0">
                  <a:latin typeface="Georgia" panose="02040502050405020303" pitchFamily="18" charset="0"/>
                </a:rPr>
              </a:br>
              <a:r>
                <a:rPr kumimoji="1" lang="en-US" altLang="ko-KR" sz="1100" dirty="0">
                  <a:latin typeface="Georgia" panose="02040502050405020303" pitchFamily="18" charset="0"/>
                </a:rPr>
                <a:t>Connected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C3E5D0A-7A3C-47F0-E4A0-8F3217310E10}"/>
                </a:ext>
              </a:extLst>
            </p:cNvPr>
            <p:cNvSpPr txBox="1"/>
            <p:nvPr/>
          </p:nvSpPr>
          <p:spPr>
            <a:xfrm>
              <a:off x="10409912" y="4501942"/>
              <a:ext cx="740953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Output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6374D38-E05F-6952-BA6E-5F23AC558D62}"/>
              </a:ext>
            </a:extLst>
          </p:cNvPr>
          <p:cNvSpPr txBox="1"/>
          <p:nvPr/>
        </p:nvSpPr>
        <p:spPr>
          <a:xfrm>
            <a:off x="1945253" y="6416146"/>
            <a:ext cx="2008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DNN architecture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8F3BE6-09D9-1612-855A-B4D111428ADA}"/>
              </a:ext>
            </a:extLst>
          </p:cNvPr>
          <p:cNvSpPr txBox="1"/>
          <p:nvPr/>
        </p:nvSpPr>
        <p:spPr>
          <a:xfrm>
            <a:off x="7909758" y="6417924"/>
            <a:ext cx="2008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55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3D1E0-05C7-FCFC-D216-38DD65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부채널</a:t>
            </a:r>
            <a:r>
              <a:rPr kumimoji="1" lang="ko-KR" altLang="en-US" dirty="0"/>
              <a:t> 분석</a:t>
            </a:r>
            <a:r>
              <a:rPr kumimoji="1" lang="en-US" altLang="ko-KR" dirty="0"/>
              <a:t>(Side Channel Analysis)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83F52-A31C-3C4B-0BE6-7FC0F76C43B8}"/>
              </a:ext>
            </a:extLst>
          </p:cNvPr>
          <p:cNvSpPr txBox="1"/>
          <p:nvPr/>
        </p:nvSpPr>
        <p:spPr>
          <a:xfrm>
            <a:off x="746112" y="1070572"/>
            <a:ext cx="10699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부채널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분석은 전자기기가 동작할 때 발생하는 소비 전력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전자파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시간 등의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부채널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정보를 이용하여 내부 비밀 정보를 복원하는 기술로 복원 방법은 </a:t>
            </a:r>
            <a:r>
              <a:rPr lang="ko-KR" altLang="en-US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단순 전력 분석 </a:t>
            </a:r>
            <a:r>
              <a:rPr lang="en-US" altLang="ko-KR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(Simple Power Analysis), </a:t>
            </a:r>
            <a:r>
              <a:rPr lang="ko-KR" altLang="en-US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상관 전력 분석 </a:t>
            </a:r>
            <a:r>
              <a:rPr lang="en-US" altLang="ko-KR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(Correlation Power Analysis), </a:t>
            </a:r>
            <a:r>
              <a:rPr lang="ko-KR" altLang="en-US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차분 전력 분석 </a:t>
            </a:r>
            <a:r>
              <a:rPr lang="en-US" altLang="ko-KR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(Differential Power Analysis)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있음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2070A-24A8-7480-9CC2-28665BBCEA81}"/>
              </a:ext>
            </a:extLst>
          </p:cNvPr>
          <p:cNvSpPr txBox="1"/>
          <p:nvPr/>
        </p:nvSpPr>
        <p:spPr>
          <a:xfrm>
            <a:off x="746112" y="2123316"/>
            <a:ext cx="10699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SPA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단일 파형으로 분석하는 방법이며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공격자는 공격 지점의 연산 과정과 구현 방법을 정확히 알아야함</a:t>
            </a:r>
            <a:endParaRPr lang="en-US" altLang="ko-KR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RSA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square and multiply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연산을 수행할 경우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square and multiply 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연산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이면 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square 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연산만을 수행</a:t>
            </a:r>
            <a:endParaRPr lang="en-US" altLang="ko-KR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	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어떠한 명령어가 수행되는지 알아야 가능한 </a:t>
            </a:r>
            <a:r>
              <a:rPr lang="ko-KR" altLang="en-US" dirty="0" err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부채널</a:t>
            </a:r>
            <a:r>
              <a:rPr lang="ko-KR" altLang="en-US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분석 방법</a:t>
            </a:r>
            <a:endParaRPr lang="en-US" altLang="ko-KR" dirty="0">
              <a:solidFill>
                <a:srgbClr val="C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10E7B-71EB-3E08-9D55-15AC073DD121}"/>
              </a:ext>
            </a:extLst>
          </p:cNvPr>
          <p:cNvSpPr txBox="1"/>
          <p:nvPr/>
        </p:nvSpPr>
        <p:spPr>
          <a:xfrm>
            <a:off x="746112" y="3877642"/>
            <a:ext cx="10699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CPA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 파형을 이용하는 통계적 분석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통해 내부 비밀정보를 복원하는 방법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전자기기에서 수집한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부채널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정보와 공격자가 추측한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중간값과의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상관계수를 계산하여 가장 유의미한 결과를 도출한 </a:t>
            </a:r>
            <a:r>
              <a:rPr lang="ko-KR" altLang="en-US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중간값을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내부 비밀 정보로 결정</a:t>
            </a:r>
            <a:endParaRPr lang="en-US" altLang="ko-KR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E63C-4558-4344-6FAF-50007D0281BA}"/>
              </a:ext>
            </a:extLst>
          </p:cNvPr>
          <p:cNvSpPr txBox="1"/>
          <p:nvPr/>
        </p:nvSpPr>
        <p:spPr>
          <a:xfrm>
            <a:off x="746112" y="5077971"/>
            <a:ext cx="10699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DPA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해밍웨이트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모델로서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수행하는 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연산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노이즈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기본 소비전력에 의해 총 전력이 결정</a:t>
            </a:r>
            <a:endParaRPr lang="en-US" altLang="ko-KR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전력 파형을 얻을 경우 특정 연산 지점에 대한 세부적인 값 차이는 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데이터에 의한 차이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이며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그래프의 위상 차이는 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연산의 종류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lang="ko-KR" altLang="en-US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 결정됨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	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즉</a:t>
            </a:r>
            <a:r>
              <a:rPr lang="en-US" altLang="ko-KR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전력 소비가 높은 연산이라면 </a:t>
            </a:r>
            <a:r>
              <a:rPr lang="ko-KR" altLang="en-US" dirty="0" err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해밍웨이트가</a:t>
            </a:r>
            <a:r>
              <a:rPr lang="ko-KR" altLang="en-US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높음</a:t>
            </a:r>
            <a:endParaRPr lang="en-US" altLang="ko-KR" dirty="0">
              <a:solidFill>
                <a:srgbClr val="C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딥러닝</a:t>
            </a:r>
            <a:r>
              <a:rPr kumimoji="1" lang="ko-KR" altLang="en-US" dirty="0"/>
              <a:t> 네트워크에 대한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 기법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7CF6F-291C-09A2-F3F0-37348430E85B}"/>
              </a:ext>
            </a:extLst>
          </p:cNvPr>
          <p:cNvSpPr txBox="1"/>
          <p:nvPr/>
        </p:nvSpPr>
        <p:spPr>
          <a:xfrm>
            <a:off x="849710" y="1067268"/>
            <a:ext cx="109303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elvetica" pitchFamily="2" charset="0"/>
              </a:rPr>
              <a:t>딥러닝 네트워크에 대한 </a:t>
            </a:r>
            <a:r>
              <a:rPr lang="ko-KR" altLang="en-US" b="1" dirty="0" err="1">
                <a:latin typeface="Helvetica" pitchFamily="2" charset="0"/>
              </a:rPr>
              <a:t>부채널</a:t>
            </a:r>
            <a:r>
              <a:rPr lang="ko-KR" altLang="en-US" b="1" dirty="0">
                <a:latin typeface="Helvetica" pitchFamily="2" charset="0"/>
              </a:rPr>
              <a:t> 공격은 주로 내부 파라미터 및 내부 구조를 복원하는 과정으로 나뉨</a:t>
            </a:r>
            <a:endParaRPr lang="en-US" altLang="ko-KR" b="1" dirty="0">
              <a:latin typeface="Helvetica" pitchFamily="2" charset="0"/>
            </a:endParaRPr>
          </a:p>
          <a:p>
            <a:pPr algn="just"/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elvetica" pitchFamily="2" charset="0"/>
              </a:rPr>
              <a:t>내부 파라미터 복원</a:t>
            </a:r>
            <a:endParaRPr lang="en-US" altLang="ko-KR" b="1" dirty="0">
              <a:latin typeface="Helvetica" pitchFamily="2" charset="0"/>
            </a:endParaRPr>
          </a:p>
          <a:p>
            <a:pPr algn="just"/>
            <a:r>
              <a:rPr lang="ko-KR" altLang="en-US" dirty="0">
                <a:latin typeface="Helvetica" pitchFamily="2" charset="0"/>
                <a:sym typeface="Wingdings" pitchFamily="2" charset="2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네트워크를 형성하는 </a:t>
            </a:r>
            <a:r>
              <a:rPr lang="ko-KR" altLang="en-US" dirty="0" err="1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입력값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가중치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활성함수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등 다양한 요소 대상</a:t>
            </a:r>
            <a:endParaRPr lang="en-US" altLang="ko-KR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latin typeface="Helvetica" pitchFamily="2" charset="0"/>
            </a:endParaRPr>
          </a:p>
          <a:p>
            <a:pPr algn="just"/>
            <a:endParaRPr lang="en-US" altLang="ko-KR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elvetica" pitchFamily="2" charset="0"/>
              </a:rPr>
              <a:t>내부 구조 복원</a:t>
            </a:r>
            <a:endParaRPr lang="en-US" altLang="ko-KR" b="1" dirty="0">
              <a:latin typeface="Helvetica" pitchFamily="2" charset="0"/>
            </a:endParaRPr>
          </a:p>
          <a:p>
            <a:pPr algn="just"/>
            <a:r>
              <a:rPr lang="ko-KR" altLang="en-US" dirty="0">
                <a:latin typeface="Helvetica" pitchFamily="2" charset="0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네트워크 층의 수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뉴런의 수 등 요소 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대상 </a:t>
            </a:r>
            <a:endParaRPr lang="en-US" altLang="ko-KR" dirty="0">
              <a:latin typeface="Helvetica" pitchFamily="2" charset="0"/>
            </a:endParaRPr>
          </a:p>
        </p:txBody>
      </p:sp>
      <p:pic>
        <p:nvPicPr>
          <p:cNvPr id="9" name="그림 8" descr="도표, 라인, 폰트, 원이(가) 표시된 사진&#10;&#10;자동 생성된 설명">
            <a:extLst>
              <a:ext uri="{FF2B5EF4-FFF2-40B4-BE49-F238E27FC236}">
                <a16:creationId xmlns:a16="http://schemas.microsoft.com/office/drawing/2014/main" id="{AA69F9DB-D3AC-6591-3BF4-381BBAC76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02" y="3816130"/>
            <a:ext cx="3238409" cy="22251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FDBE-A7E8-A2AE-7586-3460BC801DD8}"/>
              </a:ext>
            </a:extLst>
          </p:cNvPr>
          <p:cNvSpPr/>
          <p:nvPr/>
        </p:nvSpPr>
        <p:spPr>
          <a:xfrm>
            <a:off x="1478071" y="3816130"/>
            <a:ext cx="488515" cy="2112388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AC0FAB-AB84-8BBA-A337-A69F297BAF90}"/>
              </a:ext>
            </a:extLst>
          </p:cNvPr>
          <p:cNvSpPr/>
          <p:nvPr/>
        </p:nvSpPr>
        <p:spPr>
          <a:xfrm>
            <a:off x="2093934" y="3816130"/>
            <a:ext cx="488515" cy="2112388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675E3-74D1-3CEB-518E-C02F72F7547A}"/>
              </a:ext>
            </a:extLst>
          </p:cNvPr>
          <p:cNvSpPr/>
          <p:nvPr/>
        </p:nvSpPr>
        <p:spPr>
          <a:xfrm>
            <a:off x="3206664" y="4224978"/>
            <a:ext cx="1239248" cy="1215026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DB647-3576-A1F3-163E-7B1DF4852340}"/>
              </a:ext>
            </a:extLst>
          </p:cNvPr>
          <p:cNvSpPr txBox="1"/>
          <p:nvPr/>
        </p:nvSpPr>
        <p:spPr>
          <a:xfrm>
            <a:off x="1333010" y="6199480"/>
            <a:ext cx="31129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 네트워크 내부 파라미터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C46650-F478-80CB-FF58-6514DB66E276}"/>
              </a:ext>
            </a:extLst>
          </p:cNvPr>
          <p:cNvGrpSpPr/>
          <p:nvPr/>
        </p:nvGrpSpPr>
        <p:grpSpPr>
          <a:xfrm>
            <a:off x="6459661" y="3652591"/>
            <a:ext cx="4254268" cy="2251014"/>
            <a:chOff x="322915" y="1371600"/>
            <a:chExt cx="7523293" cy="398071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B835FE6-CD73-37DF-43E8-18492BD1F010}"/>
                </a:ext>
              </a:extLst>
            </p:cNvPr>
            <p:cNvSpPr/>
            <p:nvPr/>
          </p:nvSpPr>
          <p:spPr>
            <a:xfrm>
              <a:off x="486507" y="1371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2EB53E-EBBF-F54B-841A-9A6FFF6BD31C}"/>
                </a:ext>
              </a:extLst>
            </p:cNvPr>
            <p:cNvSpPr/>
            <p:nvPr/>
          </p:nvSpPr>
          <p:spPr>
            <a:xfrm>
              <a:off x="486507" y="22098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B39235-849E-E66A-0069-DBBA7175EC97}"/>
                </a:ext>
              </a:extLst>
            </p:cNvPr>
            <p:cNvSpPr/>
            <p:nvPr/>
          </p:nvSpPr>
          <p:spPr>
            <a:xfrm>
              <a:off x="486507" y="3048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6CB10C6-7D29-0C9A-AC60-9F1F301F6494}"/>
                </a:ext>
              </a:extLst>
            </p:cNvPr>
            <p:cNvSpPr/>
            <p:nvPr/>
          </p:nvSpPr>
          <p:spPr>
            <a:xfrm>
              <a:off x="486507" y="440055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2B056E-C4B5-BE26-A8DA-B294142DF39B}"/>
                </a:ext>
              </a:extLst>
            </p:cNvPr>
            <p:cNvSpPr/>
            <p:nvPr/>
          </p:nvSpPr>
          <p:spPr>
            <a:xfrm>
              <a:off x="26709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70FD574-08D2-1344-E295-C11916A45639}"/>
                </a:ext>
              </a:extLst>
            </p:cNvPr>
            <p:cNvSpPr/>
            <p:nvPr/>
          </p:nvSpPr>
          <p:spPr>
            <a:xfrm>
              <a:off x="26709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227A37F-F88C-0E32-2EF8-0C31FEA9C229}"/>
                </a:ext>
              </a:extLst>
            </p:cNvPr>
            <p:cNvSpPr/>
            <p:nvPr/>
          </p:nvSpPr>
          <p:spPr>
            <a:xfrm>
              <a:off x="26709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A1C1802-F09B-1E8B-248D-9D8C15D6C18F}"/>
                </a:ext>
              </a:extLst>
            </p:cNvPr>
            <p:cNvSpPr/>
            <p:nvPr/>
          </p:nvSpPr>
          <p:spPr>
            <a:xfrm>
              <a:off x="26709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3E65D30-6C07-3A26-475B-AFF1FFE610DA}"/>
                </a:ext>
              </a:extLst>
            </p:cNvPr>
            <p:cNvSpPr/>
            <p:nvPr/>
          </p:nvSpPr>
          <p:spPr>
            <a:xfrm>
              <a:off x="48553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19076CF-4D73-2964-F18F-ADDA87264147}"/>
                </a:ext>
              </a:extLst>
            </p:cNvPr>
            <p:cNvSpPr/>
            <p:nvPr/>
          </p:nvSpPr>
          <p:spPr>
            <a:xfrm>
              <a:off x="48553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38FB74-8554-98F8-F4EB-10DD0C454CA9}"/>
                </a:ext>
              </a:extLst>
            </p:cNvPr>
            <p:cNvSpPr/>
            <p:nvPr/>
          </p:nvSpPr>
          <p:spPr>
            <a:xfrm>
              <a:off x="48553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F9E7587-DE72-B8CF-531D-1A14F8103ADD}"/>
                </a:ext>
              </a:extLst>
            </p:cNvPr>
            <p:cNvSpPr/>
            <p:nvPr/>
          </p:nvSpPr>
          <p:spPr>
            <a:xfrm>
              <a:off x="48553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B9D3F1F-2150-8B1E-EF99-983EB8163873}"/>
                </a:ext>
              </a:extLst>
            </p:cNvPr>
            <p:cNvSpPr/>
            <p:nvPr/>
          </p:nvSpPr>
          <p:spPr>
            <a:xfrm>
              <a:off x="6938109" y="24892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8FF7386-42A2-1B78-A1A6-E6B909AB638C}"/>
                </a:ext>
              </a:extLst>
            </p:cNvPr>
            <p:cNvSpPr/>
            <p:nvPr/>
          </p:nvSpPr>
          <p:spPr>
            <a:xfrm>
              <a:off x="6938109" y="3327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1FA349F-0246-D244-4CBF-AD48352A9D94}"/>
                </a:ext>
              </a:extLst>
            </p:cNvPr>
            <p:cNvCxnSpPr>
              <a:stCxn id="15" idx="6"/>
              <a:endCxn id="19" idx="2"/>
            </p:cNvCxnSpPr>
            <p:nvPr/>
          </p:nvCxnSpPr>
          <p:spPr>
            <a:xfrm>
              <a:off x="1096107" y="16764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F15D1FB-DE13-1436-9281-C71717EDF1DD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DCCDD73-A973-B21A-0132-C58E4C813DB0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DFB0C6F-FA68-B340-0C9B-A7DA99F61730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3A3D9F4-6F6E-B0EA-5A7C-E5B65BDB660C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0D88621-C9D2-77DD-337B-9932403691C7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1096107" y="25146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BBF885B-C873-A712-DA11-F2ABB24BA916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8C1FF92-866B-DA49-0E5E-FF1F6949FE50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C08C096-8FF3-C7DD-8DA9-589129DCC11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7C9BACB-27EC-4D6E-9050-3838B9623E0F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 flipV="1"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4DD5F95-F5E3-4233-A861-C7F1EE227836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1096107" y="33528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4B25C7B-38A8-6EE6-0509-C32B5B24DBE6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544CCD0-D3BF-79FA-60BA-FEBBB7663652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E4A9539-3C82-E877-FC49-EE6071C765BB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5B06125-D8CA-3BF8-E3AF-34479DE804FB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 flipV="1"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ACB28DD-B6DC-492C-ECF3-029D735B15FA}"/>
                </a:ext>
              </a:extLst>
            </p:cNvPr>
            <p:cNvCxnSpPr>
              <a:cxnSpLocks/>
              <a:stCxn id="18" idx="6"/>
              <a:endCxn id="22" idx="2"/>
            </p:cNvCxnSpPr>
            <p:nvPr/>
          </p:nvCxnSpPr>
          <p:spPr>
            <a:xfrm>
              <a:off x="1096107" y="470535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BEC16AC-6D1C-E2AC-080F-ECD9D90AB509}"/>
                </a:ext>
              </a:extLst>
            </p:cNvPr>
            <p:cNvCxnSpPr/>
            <p:nvPr/>
          </p:nvCxnSpPr>
          <p:spPr>
            <a:xfrm>
              <a:off x="3280507" y="16633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5AF7CF7-4A46-E4FE-CF3A-A0148C76AE8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E77A2D2-5F29-CAC4-4F92-8ACDE58F125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D340202-15EC-A1FC-0305-D97E3940F74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2E02923-23B1-AB8B-060B-95D2FAEC9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495A24F-D6EA-1CB2-E50B-7B1257346C5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76CD80D-1CBC-E503-5091-2DFD21EA4E2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407A4BE-1AAF-FE5D-BD2D-1609F3D70ED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B1913C1-0CF0-756F-276A-AC9EC68FE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1F014D1-F913-360B-44F6-7BEEEFCDB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9FFB4B0-8066-0306-6F32-024CB07D2A2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7692B4E-EE6A-4F0B-379D-F59329036D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036430E-EED5-E765-6D15-E26C1990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8F52177-664E-5F14-F44B-1F4ADA202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00A25DB-F415-88F9-1D03-F0A86FFBB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AD39D7-E7BF-E8B8-5C8B-ACB46E85540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469229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DD39295-D53B-322B-B052-128344FA31C2}"/>
                </a:ext>
              </a:extLst>
            </p:cNvPr>
            <p:cNvCxnSpPr>
              <a:stCxn id="23" idx="6"/>
              <a:endCxn id="27" idx="2"/>
            </p:cNvCxnSpPr>
            <p:nvPr/>
          </p:nvCxnSpPr>
          <p:spPr>
            <a:xfrm>
              <a:off x="5464907" y="16764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77EF999-9862-AB0A-22EA-31E2626C541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5464907" y="1676400"/>
              <a:ext cx="1473202" cy="195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152812D3-026A-45E2-CDFA-1AAB4E2FDF21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5464907" y="25146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35F80EE-3EA7-E16E-B9B4-9B55BC3263C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5464907" y="25146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8FB66EB3-8DC1-E0AC-AFFC-08EC16E73041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 flipV="1">
              <a:off x="5464907" y="2794000"/>
              <a:ext cx="1473202" cy="55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E4673B6-64E3-7F99-CDDD-4463F0507710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5464907" y="33528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02AABD7-DE21-AD7F-9D59-FC47B7B7F9D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5464907" y="2794000"/>
              <a:ext cx="1473202" cy="191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1BC500B-5E40-DB1E-02A0-C694C718BEB7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 flipV="1">
              <a:off x="5464907" y="3632200"/>
              <a:ext cx="1473202" cy="107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31DDFE0-7538-C9D7-5608-5838CBE81A79}"/>
                </a:ext>
              </a:extLst>
            </p:cNvPr>
            <p:cNvGrpSpPr/>
            <p:nvPr/>
          </p:nvGrpSpPr>
          <p:grpSpPr>
            <a:xfrm>
              <a:off x="761999" y="3819891"/>
              <a:ext cx="58616" cy="418368"/>
              <a:chOff x="761999" y="3819891"/>
              <a:chExt cx="58616" cy="41836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48D908E-6C63-A2E2-8AAD-447088E633FF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C4F4D98-776D-F351-58BA-C8B9459505CA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1FD8455-EB27-7C80-5AC4-37AB113CF213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9E47E27-8FB5-068C-0602-3053EE86A45F}"/>
                </a:ext>
              </a:extLst>
            </p:cNvPr>
            <p:cNvGrpSpPr/>
            <p:nvPr/>
          </p:nvGrpSpPr>
          <p:grpSpPr>
            <a:xfrm>
              <a:off x="2946399" y="3819891"/>
              <a:ext cx="58616" cy="418368"/>
              <a:chOff x="761999" y="3819891"/>
              <a:chExt cx="58616" cy="418368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D3532154-13FE-B5B4-9EC3-34C389E52801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6BA852D-552C-F1B1-47B4-832115620810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3F38BEA-0584-F78C-03DB-223091DD0F42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DCD21A1-7776-DAFB-1060-43C213F0C075}"/>
                </a:ext>
              </a:extLst>
            </p:cNvPr>
            <p:cNvGrpSpPr/>
            <p:nvPr/>
          </p:nvGrpSpPr>
          <p:grpSpPr>
            <a:xfrm>
              <a:off x="5151746" y="3809401"/>
              <a:ext cx="58616" cy="418368"/>
              <a:chOff x="761999" y="3819891"/>
              <a:chExt cx="58616" cy="418368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2965B83-472E-9307-55A1-4FCD9CAC3B2E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4CB183AE-C969-3D73-C1AB-50F11572460B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084D552-B284-9137-AEE5-DE6C518AAF65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96EE44A-5009-E1CA-DFFB-6F8D95E527B3}"/>
                </a:ext>
              </a:extLst>
            </p:cNvPr>
            <p:cNvSpPr txBox="1"/>
            <p:nvPr/>
          </p:nvSpPr>
          <p:spPr>
            <a:xfrm>
              <a:off x="322915" y="5090707"/>
              <a:ext cx="995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Input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1C3DC3-9747-961F-F234-EACF099536F8}"/>
                </a:ext>
              </a:extLst>
            </p:cNvPr>
            <p:cNvSpPr txBox="1"/>
            <p:nvPr/>
          </p:nvSpPr>
          <p:spPr>
            <a:xfrm>
              <a:off x="2368427" y="5090707"/>
              <a:ext cx="115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1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FE1463-D5D8-8A14-8D64-301827713E9C}"/>
                </a:ext>
              </a:extLst>
            </p:cNvPr>
            <p:cNvSpPr txBox="1"/>
            <p:nvPr/>
          </p:nvSpPr>
          <p:spPr>
            <a:xfrm>
              <a:off x="4299911" y="5090707"/>
              <a:ext cx="17036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2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BC643D7-05AC-1776-1DF7-3870EA914DED}"/>
                </a:ext>
              </a:extLst>
            </p:cNvPr>
            <p:cNvSpPr txBox="1"/>
            <p:nvPr/>
          </p:nvSpPr>
          <p:spPr>
            <a:xfrm>
              <a:off x="6639610" y="5086718"/>
              <a:ext cx="1206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Output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C7994DA-A72D-D5AA-08E0-AB79D39ABD71}"/>
                    </a:ext>
                  </a:extLst>
                </p:cNvPr>
                <p:cNvSpPr txBox="1"/>
                <p:nvPr/>
              </p:nvSpPr>
              <p:spPr>
                <a:xfrm>
                  <a:off x="751741" y="1501765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C7994DA-A72D-D5AA-08E0-AB79D39AB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41" y="1501765"/>
                  <a:ext cx="137747" cy="323165"/>
                </a:xfrm>
                <a:prstGeom prst="rect">
                  <a:avLst/>
                </a:prstGeom>
                <a:blipFill>
                  <a:blip r:embed="rId4"/>
                  <a:stretch>
                    <a:fillRect l="-142857" r="-85714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8D3E225-F90E-A144-AF76-49DB29E2A2DF}"/>
                    </a:ext>
                  </a:extLst>
                </p:cNvPr>
                <p:cNvSpPr txBox="1"/>
                <p:nvPr/>
              </p:nvSpPr>
              <p:spPr>
                <a:xfrm>
                  <a:off x="773079" y="2336654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8D3E225-F90E-A144-AF76-49DB29E2A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79" y="2336654"/>
                  <a:ext cx="137747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142857" r="-85714" b="-687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259902-CD86-973B-D6C7-40B9D52C3C2A}"/>
                    </a:ext>
                  </a:extLst>
                </p:cNvPr>
                <p:cNvSpPr txBox="1"/>
                <p:nvPr/>
              </p:nvSpPr>
              <p:spPr>
                <a:xfrm>
                  <a:off x="773079" y="3170476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259902-CD86-973B-D6C7-40B9D52C3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79" y="3170476"/>
                  <a:ext cx="137747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142857" r="-85714" b="-687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D8636A-3558-270F-2964-9FC4C3C3B9DE}"/>
                    </a:ext>
                  </a:extLst>
                </p:cNvPr>
                <p:cNvSpPr txBox="1"/>
                <p:nvPr/>
              </p:nvSpPr>
              <p:spPr>
                <a:xfrm>
                  <a:off x="776293" y="4530715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D8636A-3558-270F-2964-9FC4C3C3B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93" y="4530715"/>
                  <a:ext cx="137747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142857" r="-71429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ECBDE4D-7F83-D603-FEEF-478E15D640B9}"/>
                    </a:ext>
                  </a:extLst>
                </p:cNvPr>
                <p:cNvSpPr txBox="1"/>
                <p:nvPr/>
              </p:nvSpPr>
              <p:spPr>
                <a:xfrm>
                  <a:off x="7222105" y="2620842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ECBDE4D-7F83-D603-FEEF-478E15D64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5" y="2620842"/>
                  <a:ext cx="137747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0000" r="-100000" b="-8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68AEAFA-D6B9-9702-DD5B-D7F8C4FF08CF}"/>
                    </a:ext>
                  </a:extLst>
                </p:cNvPr>
                <p:cNvSpPr txBox="1"/>
                <p:nvPr/>
              </p:nvSpPr>
              <p:spPr>
                <a:xfrm>
                  <a:off x="7222105" y="3454664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68AEAFA-D6B9-9702-DD5B-D7F8C4FF0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5" y="3454664"/>
                  <a:ext cx="137747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0000" r="-100000" b="-8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5150B65-6FB5-E805-AA83-DF779FE9578E}"/>
              </a:ext>
            </a:extLst>
          </p:cNvPr>
          <p:cNvSpPr txBox="1"/>
          <p:nvPr/>
        </p:nvSpPr>
        <p:spPr>
          <a:xfrm>
            <a:off x="7071216" y="6199480"/>
            <a:ext cx="2672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 네트워크 내부 구조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8493EE7-4ABB-F8DE-122C-A711E72C0116}"/>
              </a:ext>
            </a:extLst>
          </p:cNvPr>
          <p:cNvSpPr/>
          <p:nvPr/>
        </p:nvSpPr>
        <p:spPr>
          <a:xfrm rot="5400000">
            <a:off x="8363758" y="3836790"/>
            <a:ext cx="395967" cy="4254269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CFB6F316-F5BB-6252-4093-E5C7F2B1A101}"/>
                  </a:ext>
                </a:extLst>
              </p14:cNvPr>
              <p14:cNvContentPartPr/>
              <p14:nvPr/>
            </p14:nvContentPartPr>
            <p14:xfrm>
              <a:off x="1833840" y="3441600"/>
              <a:ext cx="533160" cy="36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CFB6F316-F5BB-6252-4093-E5C7F2B1A1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8000" y="3378240"/>
                <a:ext cx="5644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4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내부 파라미터 복원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7CF6F-291C-09A2-F3F0-37348430E85B}"/>
              </a:ext>
            </a:extLst>
          </p:cNvPr>
          <p:cNvSpPr txBox="1"/>
          <p:nvPr/>
        </p:nvSpPr>
        <p:spPr>
          <a:xfrm>
            <a:off x="630815" y="862171"/>
            <a:ext cx="109303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elvetica" pitchFamily="2" charset="0"/>
              </a:rPr>
              <a:t> 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elvetica" pitchFamily="2" charset="0"/>
              </a:rPr>
              <a:t>내부 파라미터 복원</a:t>
            </a:r>
            <a:endParaRPr lang="en-US" altLang="ko-KR" b="1" dirty="0">
              <a:latin typeface="Helvetica" pitchFamily="2" charset="0"/>
            </a:endParaRPr>
          </a:p>
          <a:p>
            <a:pPr algn="just"/>
            <a:r>
              <a:rPr lang="ko-KR" altLang="en-US" dirty="0">
                <a:latin typeface="Helvetica" pitchFamily="2" charset="0"/>
                <a:sym typeface="Wingdings" pitchFamily="2" charset="2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네트워크를 형성하는 </a:t>
            </a:r>
            <a:r>
              <a:rPr lang="ko-KR" altLang="en-US" dirty="0" err="1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입력값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가중치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활성함수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등 다양한 요소 대상</a:t>
            </a:r>
            <a:endParaRPr lang="en-US" altLang="ko-KR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BAE9C-D584-E1A9-7CD5-19E860ED1544}"/>
              </a:ext>
            </a:extLst>
          </p:cNvPr>
          <p:cNvSpPr txBox="1"/>
          <p:nvPr/>
        </p:nvSpPr>
        <p:spPr>
          <a:xfrm>
            <a:off x="740263" y="1815981"/>
            <a:ext cx="109303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elvetica" pitchFamily="2" charset="0"/>
              </a:rPr>
              <a:t> 최근 연구 동향으로 </a:t>
            </a:r>
            <a:r>
              <a:rPr lang="en-US" altLang="ko-KR" b="1" dirty="0">
                <a:latin typeface="Helvetica" pitchFamily="2" charset="0"/>
              </a:rPr>
              <a:t>Maji et al.</a:t>
            </a:r>
            <a:r>
              <a:rPr lang="ko-KR" altLang="en-US" b="1" dirty="0">
                <a:latin typeface="Helvetica" pitchFamily="2" charset="0"/>
              </a:rPr>
              <a:t>은 그레이 박스 환경에서 </a:t>
            </a:r>
            <a:r>
              <a:rPr lang="en-US" altLang="ko-KR" b="1" dirty="0">
                <a:latin typeface="Helvetica" pitchFamily="2" charset="0"/>
              </a:rPr>
              <a:t>CNN</a:t>
            </a:r>
            <a:r>
              <a:rPr lang="ko-KR" altLang="en-US" b="1" dirty="0">
                <a:latin typeface="Helvetica" pitchFamily="2" charset="0"/>
              </a:rPr>
              <a:t>과 </a:t>
            </a:r>
            <a:r>
              <a:rPr lang="en-US" altLang="ko-KR" b="1" dirty="0">
                <a:latin typeface="Helvetica" pitchFamily="2" charset="0"/>
              </a:rPr>
              <a:t>BNN </a:t>
            </a:r>
            <a:r>
              <a:rPr lang="ko-KR" altLang="en-US" b="1" dirty="0">
                <a:latin typeface="Helvetica" pitchFamily="2" charset="0"/>
              </a:rPr>
              <a:t>모델의 </a:t>
            </a:r>
            <a:r>
              <a:rPr lang="ko-KR" altLang="en-US" b="1" dirty="0">
                <a:solidFill>
                  <a:srgbClr val="0070C0"/>
                </a:solidFill>
                <a:latin typeface="Helvetica" pitchFamily="2" charset="0"/>
              </a:rPr>
              <a:t>가중치</a:t>
            </a:r>
            <a:r>
              <a:rPr lang="en-US" altLang="ko-KR" b="1" dirty="0">
                <a:solidFill>
                  <a:srgbClr val="0070C0"/>
                </a:solidFill>
                <a:latin typeface="Helvetica" pitchFamily="2" charset="0"/>
              </a:rPr>
              <a:t>,</a:t>
            </a:r>
            <a:r>
              <a:rPr lang="ko-KR" altLang="en-US" b="1" dirty="0">
                <a:solidFill>
                  <a:srgbClr val="0070C0"/>
                </a:solidFill>
                <a:latin typeface="Helvetica" pitchFamily="2" charset="0"/>
              </a:rPr>
              <a:t> 편향</a:t>
            </a:r>
            <a:r>
              <a:rPr lang="en-US" altLang="ko-KR" b="1" dirty="0">
                <a:solidFill>
                  <a:srgbClr val="0070C0"/>
                </a:solidFill>
                <a:latin typeface="Helvetica" pitchFamily="2" charset="0"/>
              </a:rPr>
              <a:t>,</a:t>
            </a:r>
            <a:r>
              <a:rPr lang="ko-KR" altLang="en-US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" pitchFamily="2" charset="0"/>
              </a:rPr>
              <a:t>입력값</a:t>
            </a:r>
            <a:r>
              <a:rPr lang="ko-KR" altLang="en-US" b="1" dirty="0" err="1">
                <a:latin typeface="Helvetica" pitchFamily="2" charset="0"/>
              </a:rPr>
              <a:t>을</a:t>
            </a:r>
            <a:r>
              <a:rPr lang="ko-KR" altLang="en-US" b="1" dirty="0">
                <a:latin typeface="Helvetica" pitchFamily="2" charset="0"/>
              </a:rPr>
              <a:t> 복구하는 기술을 제안</a:t>
            </a:r>
            <a:endParaRPr lang="en-US" altLang="ko-KR" b="1" dirty="0">
              <a:latin typeface="Helvetica" pitchFamily="2" charset="0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dirty="0">
                <a:latin typeface="Helvetica" pitchFamily="2" charset="0"/>
                <a:sym typeface="Wingdings" pitchFamily="2" charset="2"/>
              </a:rPr>
              <a:t>측정된 파형의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SNR(signal to noise ratio)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및 모델의 복잡성을 최소화할 수 있음</a:t>
            </a:r>
            <a:endParaRPr lang="en-US" altLang="ko-KR" dirty="0">
              <a:latin typeface="Helvetica" pitchFamily="2" charset="0"/>
              <a:sym typeface="Wingdings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그레이 박스 환경은 공격 대상 </a:t>
            </a:r>
            <a:r>
              <a:rPr lang="ko-KR" altLang="en-US" dirty="0">
                <a:solidFill>
                  <a:srgbClr val="C00000"/>
                </a:solidFill>
                <a:effectLst/>
                <a:latin typeface="Helvetica" pitchFamily="2" charset="0"/>
                <a:sym typeface="Wingdings" pitchFamily="2" charset="2"/>
              </a:rPr>
              <a:t>네트워크 구조를 사전에 알고 있다는 한계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가 있음</a:t>
            </a:r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E753-3268-36CD-A2D7-AB78771D7B5D}"/>
              </a:ext>
            </a:extLst>
          </p:cNvPr>
          <p:cNvSpPr txBox="1"/>
          <p:nvPr/>
        </p:nvSpPr>
        <p:spPr>
          <a:xfrm>
            <a:off x="630815" y="3429000"/>
            <a:ext cx="109303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elvetica" pitchFamily="2" charset="0"/>
              </a:rPr>
              <a:t> 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elvetica" pitchFamily="2" charset="0"/>
              </a:rPr>
              <a:t>내부 구조 복원</a:t>
            </a:r>
            <a:endParaRPr lang="en-US" altLang="ko-KR" b="1" dirty="0">
              <a:latin typeface="Helvetica" pitchFamily="2" charset="0"/>
            </a:endParaRPr>
          </a:p>
          <a:p>
            <a:pPr algn="just"/>
            <a:r>
              <a:rPr lang="ko-KR" altLang="en-US" dirty="0">
                <a:latin typeface="Helvetica" pitchFamily="2" charset="0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네트워크 층의 수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뉴런의 수 등 요소 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대상</a:t>
            </a:r>
            <a:endParaRPr lang="en-US" altLang="ko-KR" dirty="0">
              <a:latin typeface="Helvetica" pitchFamily="2" charset="0"/>
              <a:sym typeface="Wingdings" pitchFamily="2" charset="2"/>
            </a:endParaRPr>
          </a:p>
          <a:p>
            <a:pPr algn="just"/>
            <a:r>
              <a:rPr lang="ko-KR" altLang="en-US" b="1" dirty="0">
                <a:latin typeface="Helvetica" pitchFamily="2" charset="0"/>
                <a:sym typeface="Wingdings" pitchFamily="2" charset="2"/>
              </a:rPr>
              <a:t>최근 관련 연구 동향으로는 </a:t>
            </a:r>
            <a:r>
              <a:rPr lang="en" altLang="ko-Kore-KR" b="1" dirty="0">
                <a:effectLst/>
                <a:latin typeface="Helvetica" pitchFamily="2" charset="0"/>
              </a:rPr>
              <a:t>Yoshida et al.</a:t>
            </a:r>
            <a:r>
              <a:rPr lang="ko-KR" altLang="en-US" b="1" dirty="0">
                <a:effectLst/>
                <a:latin typeface="Helvetica" pitchFamily="2" charset="0"/>
                <a:sym typeface="Wingdings" pitchFamily="2" charset="2"/>
              </a:rPr>
              <a:t>은 네트워크 내부 구조를 알고 있는 상황에서 </a:t>
            </a:r>
            <a:r>
              <a:rPr lang="en-US" altLang="ko-KR" b="1" dirty="0">
                <a:effectLst/>
                <a:latin typeface="Helvetica" pitchFamily="2" charset="0"/>
                <a:sym typeface="Wingdings" pitchFamily="2" charset="2"/>
              </a:rPr>
              <a:t>Chain CPA(Chain Differential Cryptanalysis with chosen plaintext)</a:t>
            </a:r>
            <a:r>
              <a:rPr lang="ko-KR" altLang="en-US" b="1" dirty="0">
                <a:effectLst/>
                <a:latin typeface="Helvetica" pitchFamily="2" charset="0"/>
                <a:sym typeface="Wingdings" pitchFamily="2" charset="2"/>
              </a:rPr>
              <a:t>라는 선택 </a:t>
            </a:r>
            <a:r>
              <a:rPr lang="ko-KR" altLang="en-US" b="1" dirty="0" err="1">
                <a:effectLst/>
                <a:latin typeface="Helvetica" pitchFamily="2" charset="0"/>
                <a:sym typeface="Wingdings" pitchFamily="2" charset="2"/>
              </a:rPr>
              <a:t>평문</a:t>
            </a:r>
            <a:r>
              <a:rPr lang="ko-KR" altLang="en-US" b="1" dirty="0">
                <a:effectLst/>
                <a:latin typeface="Helvetica" pitchFamily="2" charset="0"/>
                <a:sym typeface="Wingdings" pitchFamily="2" charset="2"/>
              </a:rPr>
              <a:t> 공격을 이용하여 블록 암호의 내부 구조를 파악하고 암호화 키를 찾아내는 공격 기법을 활용하여 가중치 정보를 복구하는 기술 제안</a:t>
            </a:r>
            <a:endParaRPr lang="en-US" altLang="ko-KR" b="1" dirty="0">
              <a:effectLst/>
              <a:latin typeface="Helvetica" pitchFamily="2" charset="0"/>
              <a:sym typeface="Wingdings" pitchFamily="2" charset="2"/>
            </a:endParaRPr>
          </a:p>
          <a:p>
            <a:pPr algn="just"/>
            <a:endParaRPr lang="en-US" altLang="ko-Kore-KR" dirty="0">
              <a:latin typeface="Helvetica" pitchFamily="2" charset="0"/>
              <a:sym typeface="Wingdings" pitchFamily="2" charset="2"/>
            </a:endParaRPr>
          </a:p>
          <a:p>
            <a:pPr algn="just"/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ore-KR" alt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단순전력 분석의 </a:t>
            </a:r>
            <a:r>
              <a:rPr lang="ko-KR" altLang="en-US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정확도가 낮다는 한계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가 있음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3CB7CA-4645-8DC9-E31B-D9712517901E}"/>
                  </a:ext>
                </a:extLst>
              </p14:cNvPr>
              <p14:cNvContentPartPr/>
              <p14:nvPr/>
            </p14:nvContentPartPr>
            <p14:xfrm>
              <a:off x="4214880" y="2996640"/>
              <a:ext cx="2542320" cy="60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3CB7CA-4645-8DC9-E31B-D97125179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9040" y="2933280"/>
                <a:ext cx="2573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DCEBC47-8E9D-5C46-AB80-5FADDD66D9BF}"/>
                  </a:ext>
                </a:extLst>
              </p14:cNvPr>
              <p14:cNvContentPartPr/>
              <p14:nvPr/>
            </p14:nvContentPartPr>
            <p14:xfrm>
              <a:off x="6757560" y="3027240"/>
              <a:ext cx="1632600" cy="29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DCEBC47-8E9D-5C46-AB80-5FADDD66D9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1720" y="2963880"/>
                <a:ext cx="1663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E671EBA-9C8C-3214-1F78-CF6A338B10BD}"/>
                  </a:ext>
                </a:extLst>
              </p14:cNvPr>
              <p14:cNvContentPartPr/>
              <p14:nvPr/>
            </p14:nvContentPartPr>
            <p14:xfrm>
              <a:off x="1122120" y="5665680"/>
              <a:ext cx="4377600" cy="213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E671EBA-9C8C-3214-1F78-CF6A338B10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6280" y="5602320"/>
                <a:ext cx="440892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83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4B6-DEDC-73CF-0482-57B8FD3CB2C4}"/>
              </a:ext>
            </a:extLst>
          </p:cNvPr>
          <p:cNvSpPr txBox="1"/>
          <p:nvPr/>
        </p:nvSpPr>
        <p:spPr>
          <a:xfrm>
            <a:off x="746110" y="1090371"/>
            <a:ext cx="110339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elvetica" pitchFamily="2" charset="0"/>
                <a:ea typeface="Malgun Gothic" panose="020B0503020000020004" pitchFamily="34" charset="-127"/>
              </a:rPr>
              <a:t>Maji et al. SPA </a:t>
            </a:r>
            <a:r>
              <a:rPr lang="ko-KR" altLang="en-US" b="1" dirty="0">
                <a:latin typeface="Helvetica" pitchFamily="2" charset="0"/>
                <a:ea typeface="Malgun Gothic" panose="020B0503020000020004" pitchFamily="34" charset="-127"/>
              </a:rPr>
              <a:t>입출력 값 및 파라미터 복구</a:t>
            </a:r>
            <a:endParaRPr lang="en-US" altLang="ko-KR" b="1" dirty="0">
              <a:latin typeface="Helvetica" pitchFamily="2" charset="0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elvetica" pitchFamily="2" charset="0"/>
              </a:rPr>
              <a:t>그레이 박스 환경에서 </a:t>
            </a:r>
            <a:r>
              <a:rPr lang="en-US" altLang="ko-KR" b="1" dirty="0">
                <a:latin typeface="Helvetica" pitchFamily="2" charset="0"/>
              </a:rPr>
              <a:t>CNN</a:t>
            </a:r>
            <a:r>
              <a:rPr lang="ko-KR" altLang="en-US" b="1" dirty="0">
                <a:latin typeface="Helvetica" pitchFamily="2" charset="0"/>
              </a:rPr>
              <a:t>과 </a:t>
            </a:r>
            <a:r>
              <a:rPr lang="en-US" altLang="ko-KR" b="1" dirty="0">
                <a:latin typeface="Helvetica" pitchFamily="2" charset="0"/>
              </a:rPr>
              <a:t>BNN </a:t>
            </a:r>
            <a:r>
              <a:rPr lang="ko-KR" altLang="en-US" b="1" dirty="0">
                <a:latin typeface="Helvetica" pitchFamily="2" charset="0"/>
              </a:rPr>
              <a:t>모델의 </a:t>
            </a:r>
            <a:r>
              <a:rPr lang="ko-KR" altLang="en-US" b="1" dirty="0">
                <a:solidFill>
                  <a:srgbClr val="0070C0"/>
                </a:solidFill>
                <a:latin typeface="Helvetica" pitchFamily="2" charset="0"/>
              </a:rPr>
              <a:t>가중치</a:t>
            </a:r>
            <a:r>
              <a:rPr lang="en-US" altLang="ko-KR" b="1" dirty="0">
                <a:solidFill>
                  <a:srgbClr val="0070C0"/>
                </a:solidFill>
                <a:latin typeface="Helvetica" pitchFamily="2" charset="0"/>
              </a:rPr>
              <a:t>,</a:t>
            </a:r>
            <a:r>
              <a:rPr lang="ko-KR" altLang="en-US" b="1" dirty="0">
                <a:solidFill>
                  <a:srgbClr val="0070C0"/>
                </a:solidFill>
                <a:latin typeface="Helvetica" pitchFamily="2" charset="0"/>
              </a:rPr>
              <a:t> 편향</a:t>
            </a:r>
            <a:r>
              <a:rPr lang="en-US" altLang="ko-KR" b="1" dirty="0">
                <a:solidFill>
                  <a:srgbClr val="0070C0"/>
                </a:solidFill>
                <a:latin typeface="Helvetica" pitchFamily="2" charset="0"/>
              </a:rPr>
              <a:t>,</a:t>
            </a:r>
            <a:r>
              <a:rPr lang="ko-KR" altLang="en-US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" pitchFamily="2" charset="0"/>
              </a:rPr>
              <a:t>입력값</a:t>
            </a:r>
            <a:r>
              <a:rPr lang="ko-KR" altLang="en-US" b="1" dirty="0" err="1">
                <a:latin typeface="Helvetica" pitchFamily="2" charset="0"/>
              </a:rPr>
              <a:t>을</a:t>
            </a:r>
            <a:r>
              <a:rPr lang="ko-KR" altLang="en-US" b="1" dirty="0">
                <a:latin typeface="Helvetica" pitchFamily="2" charset="0"/>
              </a:rPr>
              <a:t> 복구하는 기술을 제안</a:t>
            </a:r>
            <a:endParaRPr lang="en-US" altLang="ko-KR" b="1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elvetica" pitchFamily="2" charset="0"/>
              </a:rPr>
              <a:t>ARM, RISC-V</a:t>
            </a:r>
            <a:r>
              <a:rPr lang="ko-KR" altLang="en-US" dirty="0">
                <a:latin typeface="Helvetica" pitchFamily="2" charset="0"/>
              </a:rPr>
              <a:t> 프로세서를 사용  </a:t>
            </a:r>
            <a:endParaRPr lang="en-US" altLang="ko-KR" dirty="0">
              <a:latin typeface="Helvetica" pitchFamily="2" charset="0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dirty="0">
                <a:latin typeface="Helvetica" pitchFamily="2" charset="0"/>
                <a:sym typeface="Wingdings" pitchFamily="2" charset="2"/>
              </a:rPr>
              <a:t>측정된 파형의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SNR(signal to noise ratio)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및 모델의 복잡성을 최소화할 수 있음</a:t>
            </a:r>
            <a:endParaRPr lang="en-US" altLang="ko-KR" dirty="0">
              <a:latin typeface="Helvetica" pitchFamily="2" charset="0"/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Helvetica" pitchFamily="2" charset="0"/>
                <a:sym typeface="Wingdings" pitchFamily="2" charset="2"/>
              </a:rPr>
              <a:t>사용된 프로세서에 따라 동일 연산도 다른 파형을 가짐</a:t>
            </a:r>
            <a:endParaRPr lang="en-US" altLang="ko-KR" dirty="0">
              <a:latin typeface="Helvetica" pitchFamily="2" charset="0"/>
              <a:sym typeface="Wingdings" pitchFamily="2" charset="2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딥러닝</a:t>
            </a:r>
            <a:r>
              <a:rPr kumimoji="1" lang="ko-KR" altLang="en-US" dirty="0"/>
              <a:t> 네트워크에 대한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 기법</a:t>
            </a:r>
            <a:endParaRPr kumimoji="1" lang="ko-Kore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6DE53D4-F871-A116-99CE-82CE056434CB}"/>
              </a:ext>
            </a:extLst>
          </p:cNvPr>
          <p:cNvGrpSpPr/>
          <p:nvPr/>
        </p:nvGrpSpPr>
        <p:grpSpPr>
          <a:xfrm>
            <a:off x="1368178" y="2710376"/>
            <a:ext cx="9789831" cy="3855768"/>
            <a:chOff x="746110" y="2433377"/>
            <a:chExt cx="9789831" cy="3855768"/>
          </a:xfrm>
        </p:grpSpPr>
        <p:pic>
          <p:nvPicPr>
            <p:cNvPr id="98" name="그림 97" descr="텍스트, 라인, 도표, 번호이(가) 표시된 사진&#10;&#10;자동 생성된 설명">
              <a:extLst>
                <a:ext uri="{FF2B5EF4-FFF2-40B4-BE49-F238E27FC236}">
                  <a16:creationId xmlns:a16="http://schemas.microsoft.com/office/drawing/2014/main" id="{D4BFAE6A-8546-3120-39AF-A6221E4AD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478827"/>
              <a:ext cx="4439941" cy="3810317"/>
            </a:xfrm>
            <a:prstGeom prst="rect">
              <a:avLst/>
            </a:prstGeom>
          </p:spPr>
        </p:pic>
        <p:pic>
          <p:nvPicPr>
            <p:cNvPr id="100" name="그림 99" descr="텍스트, 도표, 라인, 번호이(가) 표시된 사진&#10;&#10;자동 생성된 설명">
              <a:extLst>
                <a:ext uri="{FF2B5EF4-FFF2-40B4-BE49-F238E27FC236}">
                  <a16:creationId xmlns:a16="http://schemas.microsoft.com/office/drawing/2014/main" id="{4A035BF3-4CBC-738E-EA87-4A47C8304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"/>
            <a:stretch/>
          </p:blipFill>
          <p:spPr>
            <a:xfrm>
              <a:off x="746110" y="2433377"/>
              <a:ext cx="4589397" cy="3855768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466F6FA-953D-CF05-F6B9-9F7D8EB9382A}"/>
              </a:ext>
            </a:extLst>
          </p:cNvPr>
          <p:cNvSpPr txBox="1"/>
          <p:nvPr/>
        </p:nvSpPr>
        <p:spPr>
          <a:xfrm>
            <a:off x="2845337" y="6480976"/>
            <a:ext cx="163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ARM</a:t>
            </a:r>
            <a:endParaRPr kumimoji="1" lang="ko-Kore-KR" alt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5D50F5-79CC-BD4F-216C-12D8C915FFE0}"/>
              </a:ext>
            </a:extLst>
          </p:cNvPr>
          <p:cNvSpPr txBox="1"/>
          <p:nvPr/>
        </p:nvSpPr>
        <p:spPr>
          <a:xfrm>
            <a:off x="8270381" y="6480976"/>
            <a:ext cx="163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RISC-V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464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4B6-DEDC-73CF-0482-57B8FD3CB2C4}"/>
              </a:ext>
            </a:extLst>
          </p:cNvPr>
          <p:cNvSpPr txBox="1"/>
          <p:nvPr/>
        </p:nvSpPr>
        <p:spPr>
          <a:xfrm>
            <a:off x="746110" y="1090371"/>
            <a:ext cx="110339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b="1" dirty="0">
                <a:effectLst/>
                <a:latin typeface="Helvetica" pitchFamily="2" charset="0"/>
              </a:rPr>
              <a:t>Yoshida et al. </a:t>
            </a:r>
            <a:r>
              <a:rPr lang="en-US" altLang="ko-KR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Chain CPA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일반적으로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시스톨릭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배열의 곱셈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누산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연산 구조를 사용하며 연산이 곱셈으로만 된 경우보다 곱셈과 덧셈으로 구성된 경우 더 정확도가 높음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시스톨릭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배열의 요소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첫번째 연산에서 곱셈과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영덧셈이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연산되기 때문에 정확도가 낮고 두번째 연산부터 첫번째 연산의 결과를 레지스터에 저장하고 곱셈에 더해주기때문에 정확도가 높아짐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Chain CPA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일반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두번째 연산에서 가장 높은 상관관계를 갖는 선택 예를 들어 아래 그림의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개로 추려서 일반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CPA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계산 비용을 몇배는 줄일 수 있음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3" name="그림 92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EB2ABFAD-D51C-2B78-AD44-3F59652BF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58" y="2617753"/>
            <a:ext cx="4381883" cy="14837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딥러닝</a:t>
            </a:r>
            <a:r>
              <a:rPr kumimoji="1" lang="ko-KR" altLang="en-US" dirty="0"/>
              <a:t> 네트워크에 대한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 기법</a:t>
            </a:r>
            <a:endParaRPr kumimoji="1" lang="ko-Kore-KR" altLang="en-US" dirty="0"/>
          </a:p>
        </p:txBody>
      </p:sp>
      <p:pic>
        <p:nvPicPr>
          <p:cNvPr id="96" name="그림 9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718D31B3-03D4-705E-50AC-82A38BC8F3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b="9427"/>
          <a:stretch/>
        </p:blipFill>
        <p:spPr>
          <a:xfrm>
            <a:off x="4447141" y="4775514"/>
            <a:ext cx="3297716" cy="1988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1056534-1338-DF2A-2A88-59E433856387}"/>
                  </a:ext>
                </a:extLst>
              </p14:cNvPr>
              <p14:cNvContentPartPr/>
              <p14:nvPr/>
            </p14:nvContentPartPr>
            <p14:xfrm>
              <a:off x="6069960" y="2697120"/>
              <a:ext cx="306720" cy="249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1056534-1338-DF2A-2A88-59E4338563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4120" y="2633760"/>
                <a:ext cx="338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7EE83FF-BD5D-5FBC-DE31-57A436A047E6}"/>
                  </a:ext>
                </a:extLst>
              </p14:cNvPr>
              <p14:cNvContentPartPr/>
              <p14:nvPr/>
            </p14:nvContentPartPr>
            <p14:xfrm>
              <a:off x="6169680" y="3125160"/>
              <a:ext cx="579600" cy="103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7EE83FF-BD5D-5FBC-DE31-57A436A047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53840" y="3061800"/>
                <a:ext cx="61092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8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딥러닝</a:t>
            </a:r>
            <a:r>
              <a:rPr kumimoji="1" lang="ko-KR" altLang="en-US" dirty="0"/>
              <a:t> 네트워크에 대한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 대응 기술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6486D-D722-02F6-F748-778712728D56}"/>
              </a:ext>
            </a:extLst>
          </p:cNvPr>
          <p:cNvSpPr txBox="1"/>
          <p:nvPr/>
        </p:nvSpPr>
        <p:spPr>
          <a:xfrm>
            <a:off x="257419" y="1720840"/>
            <a:ext cx="116771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elvetica" pitchFamily="2" charset="0"/>
              </a:rPr>
              <a:t>딥러닝 네트워크에 대한 </a:t>
            </a:r>
            <a:r>
              <a:rPr lang="ko-KR" altLang="en-US" b="1" dirty="0" err="1">
                <a:latin typeface="Helvetica" pitchFamily="2" charset="0"/>
              </a:rPr>
              <a:t>부채널</a:t>
            </a:r>
            <a:r>
              <a:rPr lang="ko-KR" altLang="en-US" b="1" dirty="0">
                <a:latin typeface="Helvetica" pitchFamily="2" charset="0"/>
              </a:rPr>
              <a:t> 공격 대응 기술의 대표적인 예로 </a:t>
            </a:r>
            <a:r>
              <a:rPr lang="ko-KR" altLang="en-US" b="1" dirty="0" err="1">
                <a:solidFill>
                  <a:srgbClr val="0070C0"/>
                </a:solidFill>
                <a:latin typeface="Helvetica" pitchFamily="2" charset="0"/>
              </a:rPr>
              <a:t>셔플링</a:t>
            </a:r>
            <a:r>
              <a:rPr lang="en-US" altLang="ko-KR" b="1" dirty="0">
                <a:solidFill>
                  <a:srgbClr val="0070C0"/>
                </a:solidFill>
                <a:latin typeface="Helvetica" pitchFamily="2" charset="0"/>
              </a:rPr>
              <a:t>(Shuffling)</a:t>
            </a:r>
            <a:r>
              <a:rPr lang="ko-KR" altLang="en-US" b="1" dirty="0">
                <a:latin typeface="Helvetica" pitchFamily="2" charset="0"/>
              </a:rPr>
              <a:t>과 </a:t>
            </a:r>
            <a:r>
              <a:rPr lang="ko-KR" altLang="en-US" b="1" dirty="0" err="1">
                <a:solidFill>
                  <a:srgbClr val="0070C0"/>
                </a:solidFill>
                <a:latin typeface="Helvetica" pitchFamily="2" charset="0"/>
              </a:rPr>
              <a:t>마스킹</a:t>
            </a:r>
            <a:r>
              <a:rPr lang="en-US" altLang="ko-KR" b="1" dirty="0">
                <a:solidFill>
                  <a:srgbClr val="0070C0"/>
                </a:solidFill>
                <a:latin typeface="Helvetica" pitchFamily="2" charset="0"/>
              </a:rPr>
              <a:t>(Masking)</a:t>
            </a:r>
            <a:r>
              <a:rPr lang="ko-KR" altLang="en-US" b="1" dirty="0">
                <a:latin typeface="Helvetica" pitchFamily="2" charset="0"/>
              </a:rPr>
              <a:t> 기법</a:t>
            </a:r>
            <a:r>
              <a:rPr lang="en-US" altLang="ko-KR" b="1" dirty="0">
                <a:latin typeface="Helvetica" pitchFamily="2" charset="0"/>
              </a:rPr>
              <a:t> </a:t>
            </a:r>
            <a:r>
              <a:rPr lang="ko-KR" altLang="en-US" b="1" dirty="0">
                <a:latin typeface="Helvetica" pitchFamily="2" charset="0"/>
              </a:rPr>
              <a:t>존재</a:t>
            </a:r>
            <a:endParaRPr lang="en-US" altLang="ko-KR" b="1" dirty="0">
              <a:latin typeface="Helvetica" pitchFamily="2" charset="0"/>
            </a:endParaRPr>
          </a:p>
          <a:p>
            <a:pPr algn="just"/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Helvetica" pitchFamily="2" charset="0"/>
              </a:rPr>
              <a:t>셔플링</a:t>
            </a:r>
            <a:r>
              <a:rPr lang="en-US" altLang="ko-KR" b="1" dirty="0">
                <a:latin typeface="Helvetica" pitchFamily="2" charset="0"/>
              </a:rPr>
              <a:t>(Shuffling)</a:t>
            </a:r>
          </a:p>
          <a:p>
            <a:pPr algn="just"/>
            <a:r>
              <a:rPr lang="ko-KR" altLang="en-US" dirty="0">
                <a:latin typeface="Helvetica" pitchFamily="2" charset="0"/>
                <a:sym typeface="Wingdings" pitchFamily="2" charset="2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네트워크를 형성하는 </a:t>
            </a:r>
            <a:r>
              <a:rPr lang="ko-KR" altLang="en-US" dirty="0" err="1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입력값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가중치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활성함수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등 다양한 요소 대상</a:t>
            </a:r>
            <a:endParaRPr lang="en-US" altLang="ko-KR" dirty="0">
              <a:latin typeface="Helvetica" pitchFamily="2" charset="0"/>
              <a:sym typeface="Wingdings" pitchFamily="2" charset="2"/>
            </a:endParaRPr>
          </a:p>
          <a:p>
            <a:pPr algn="just"/>
            <a:r>
              <a:rPr lang="ko-KR" altLang="en-US" dirty="0">
                <a:latin typeface="Helvetica" pitchFamily="2" charset="0"/>
                <a:sym typeface="Wingdings" pitchFamily="2" charset="2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딥러닝 네트워크에 대한 </a:t>
            </a:r>
            <a:r>
              <a:rPr lang="ko-KR" altLang="en-US" dirty="0" err="1">
                <a:latin typeface="Helvetica" pitchFamily="2" charset="0"/>
                <a:sym typeface="Wingdings" pitchFamily="2" charset="2"/>
              </a:rPr>
              <a:t>부채널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공격 대응기술의 대표적인 기술로 데이터나 가중치 등 패턴을 무작위로 섞어</a:t>
            </a:r>
            <a:br>
              <a:rPr lang="en-US" altLang="ko-KR" dirty="0">
                <a:latin typeface="Helvetica" pitchFamily="2" charset="0"/>
                <a:sym typeface="Wingdings" pitchFamily="2" charset="2"/>
              </a:rPr>
            </a:br>
            <a:r>
              <a:rPr lang="en-US" altLang="ko-KR" dirty="0">
                <a:latin typeface="Helvetica" pitchFamily="2" charset="0"/>
                <a:sym typeface="Wingdings" pitchFamily="2" charset="2"/>
              </a:rPr>
              <a:t>        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공격자가 모델의 내부 정보를 추출하기 어렵게 함</a:t>
            </a:r>
            <a:endParaRPr lang="en-US" altLang="ko-KR" dirty="0">
              <a:latin typeface="Helvetica" pitchFamily="2" charset="0"/>
            </a:endParaRPr>
          </a:p>
          <a:p>
            <a:pPr algn="just"/>
            <a:endParaRPr lang="en-US" altLang="ko-KR" dirty="0">
              <a:latin typeface="Helvetica" pitchFamily="2" charset="0"/>
            </a:endParaRPr>
          </a:p>
          <a:p>
            <a:pPr algn="just"/>
            <a:endParaRPr lang="en-US" altLang="ko-KR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Helvetica" pitchFamily="2" charset="0"/>
              </a:rPr>
              <a:t>마스킹</a:t>
            </a:r>
            <a:r>
              <a:rPr lang="en-US" altLang="ko-KR" b="1" dirty="0">
                <a:latin typeface="Helvetica" pitchFamily="2" charset="0"/>
              </a:rPr>
              <a:t>(Masking)</a:t>
            </a:r>
          </a:p>
          <a:p>
            <a:pPr algn="just"/>
            <a:r>
              <a:rPr lang="ko-KR" altLang="en-US" dirty="0">
                <a:latin typeface="Helvetica" pitchFamily="2" charset="0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네트워크 층의 수</a:t>
            </a:r>
            <a:r>
              <a:rPr lang="en-US" altLang="ko-KR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 뉴런의 수 등 요소 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대상</a:t>
            </a:r>
            <a:endParaRPr lang="en-US" altLang="ko-KR" dirty="0">
              <a:latin typeface="Helvetica" pitchFamily="2" charset="0"/>
              <a:sym typeface="Wingdings" pitchFamily="2" charset="2"/>
            </a:endParaRPr>
          </a:p>
          <a:p>
            <a:pPr algn="just"/>
            <a:r>
              <a:rPr lang="ko-KR" altLang="en-US" dirty="0">
                <a:latin typeface="Helvetica" pitchFamily="2" charset="0"/>
                <a:sym typeface="Wingdings" pitchFamily="2" charset="2"/>
              </a:rPr>
              <a:t>    </a:t>
            </a:r>
            <a:r>
              <a:rPr lang="en-US" altLang="ko-KR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latin typeface="Helvetica" pitchFamily="2" charset="0"/>
                <a:sym typeface="Wingdings" pitchFamily="2" charset="2"/>
              </a:rPr>
              <a:t> 신경망의 파라미터와 중간 계산 결과에 임의성을 추가하여 공격자가 내부 정보를 추출하기 어렵게 만듦</a:t>
            </a:r>
            <a:endParaRPr lang="en-US" altLang="ko-KR" dirty="0">
              <a:latin typeface="Helvetica" pitchFamily="2" charset="0"/>
            </a:endParaRPr>
          </a:p>
          <a:p>
            <a:pPr algn="just"/>
            <a:endParaRPr lang="en-US" altLang="ko-K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3834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14296</TotalTime>
  <Words>883</Words>
  <Application>Microsoft Macintosh PowerPoint</Application>
  <PresentationFormat>와이드스크린</PresentationFormat>
  <Paragraphs>138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맑은 고딕</vt:lpstr>
      <vt:lpstr>맑은 고딕</vt:lpstr>
      <vt:lpstr>Arial</vt:lpstr>
      <vt:lpstr>Cambria Math</vt:lpstr>
      <vt:lpstr>Georgia</vt:lpstr>
      <vt:lpstr>Helvetica</vt:lpstr>
      <vt:lpstr>Wingdings</vt:lpstr>
      <vt:lpstr>제목 테마</vt:lpstr>
      <vt:lpstr>부채널 분석을 이용한 딥러닝 네트워크 공격 동향 https://www.youtube.com/watch?v=D6LfOIECdLc</vt:lpstr>
      <vt:lpstr>부채널 분석을 이용한 딥러닝 네트워크 공격 동향</vt:lpstr>
      <vt:lpstr>딥러닝(Deep Learning)</vt:lpstr>
      <vt:lpstr>부채널 분석(Side Channel Analysis)</vt:lpstr>
      <vt:lpstr>딥러닝 네트워크에 대한 부채널 공격 기법</vt:lpstr>
      <vt:lpstr>내부 파라미터 복원</vt:lpstr>
      <vt:lpstr>딥러닝 네트워크에 대한 부채널 공격 기법</vt:lpstr>
      <vt:lpstr>딥러닝 네트워크에 대한 부채널 공격 기법</vt:lpstr>
      <vt:lpstr>딥러닝 네트워크에 대한 부채널 공격 대응 기술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김덕영</cp:lastModifiedBy>
  <cp:revision>269</cp:revision>
  <dcterms:created xsi:type="dcterms:W3CDTF">2019-03-05T04:29:07Z</dcterms:created>
  <dcterms:modified xsi:type="dcterms:W3CDTF">2024-04-04T01:42:36Z</dcterms:modified>
</cp:coreProperties>
</file>