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4" r:id="rId1"/>
  </p:sldMasterIdLst>
  <p:notesMasterIdLst>
    <p:notesMasterId r:id="rId20"/>
  </p:notesMasterIdLst>
  <p:handoutMasterIdLst>
    <p:handoutMasterId r:id="rId21"/>
  </p:handoutMasterIdLst>
  <p:sldIdLst>
    <p:sldId id="281" r:id="rId2"/>
    <p:sldId id="313" r:id="rId3"/>
    <p:sldId id="369" r:id="rId4"/>
    <p:sldId id="371" r:id="rId5"/>
    <p:sldId id="367" r:id="rId6"/>
    <p:sldId id="362" r:id="rId7"/>
    <p:sldId id="370" r:id="rId8"/>
    <p:sldId id="373" r:id="rId9"/>
    <p:sldId id="363" r:id="rId10"/>
    <p:sldId id="372" r:id="rId11"/>
    <p:sldId id="374" r:id="rId12"/>
    <p:sldId id="376" r:id="rId13"/>
    <p:sldId id="377" r:id="rId14"/>
    <p:sldId id="378" r:id="rId15"/>
    <p:sldId id="380" r:id="rId16"/>
    <p:sldId id="379" r:id="rId17"/>
    <p:sldId id="274" r:id="rId18"/>
    <p:sldId id="368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5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CCFF"/>
    <a:srgbClr val="2E75B6"/>
    <a:srgbClr val="9999D9"/>
    <a:srgbClr val="1E1E1E"/>
    <a:srgbClr val="300924"/>
    <a:srgbClr val="FFFFFF"/>
    <a:srgbClr val="FFB2FF"/>
    <a:srgbClr val="FFC7FF"/>
    <a:srgbClr val="B4B4FF"/>
    <a:srgbClr val="909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16" autoAdjust="0"/>
    <p:restoredTop sz="82809" autoAdjust="0"/>
  </p:normalViewPr>
  <p:slideViewPr>
    <p:cSldViewPr snapToGrid="0">
      <p:cViewPr varScale="1">
        <p:scale>
          <a:sx n="94" d="100"/>
          <a:sy n="94" d="100"/>
        </p:scale>
        <p:origin x="940" y="60"/>
      </p:cViewPr>
      <p:guideLst>
        <p:guide orient="horz" pos="125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2023-08-23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2023-08-23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002C913-610E-4BF0-B55F-9CE65BBA65D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05173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002C913-610E-4BF0-B55F-9CE65BBA65D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23921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002C913-610E-4BF0-B55F-9CE65BBA65D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42442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002C913-610E-4BF0-B55F-9CE65BBA65D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11371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002C913-610E-4BF0-B55F-9CE65BBA65D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869221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002C913-610E-4BF0-B55F-9CE65BBA65D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08251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002C913-610E-4BF0-B55F-9CE65BBA65D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18918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002C913-610E-4BF0-B55F-9CE65BBA65D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57466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002C913-610E-4BF0-B55F-9CE65BBA65D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040481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002C913-610E-4BF0-B55F-9CE65BBA65D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39794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002C913-610E-4BF0-B55F-9CE65BBA65D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471716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002C913-610E-4BF0-B55F-9CE65BBA65D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702763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002C913-610E-4BF0-B55F-9CE65BBA65D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21002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자바스크립트 바인딩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002C913-610E-4BF0-B55F-9CE65BBA65D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38825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002C913-610E-4BF0-B55F-9CE65BBA65D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23066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002C913-610E-4BF0-B55F-9CE65BBA65D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083371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6" y="6195047"/>
            <a:ext cx="3026852" cy="64278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0202" y="6215220"/>
            <a:ext cx="1311798" cy="64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>
            <a:cxnSpLocks/>
          </p:cNvCxnSpPr>
          <p:nvPr userDrawn="1"/>
        </p:nvCxnSpPr>
        <p:spPr>
          <a:xfrm>
            <a:off x="4863597" y="2208981"/>
            <a:ext cx="199407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055592" y="1691017"/>
            <a:ext cx="1007185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1055592" y="2606858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1055592" y="3526039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1055593" y="4441880"/>
            <a:ext cx="10071849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1" name="모서리가 둥근 직사각형 19">
            <a:extLst>
              <a:ext uri="{FF2B5EF4-FFF2-40B4-BE49-F238E27FC236}">
                <a16:creationId xmlns:a16="http://schemas.microsoft.com/office/drawing/2014/main" id="{9A1001AF-7C71-4701-94B0-3772F84D3418}"/>
              </a:ext>
            </a:extLst>
          </p:cNvPr>
          <p:cNvSpPr/>
          <p:nvPr userDrawn="1"/>
        </p:nvSpPr>
        <p:spPr>
          <a:xfrm>
            <a:off x="1064556" y="1691018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9">
            <a:extLst>
              <a:ext uri="{FF2B5EF4-FFF2-40B4-BE49-F238E27FC236}">
                <a16:creationId xmlns:a16="http://schemas.microsoft.com/office/drawing/2014/main" id="{D9E18A4C-9D39-4312-9D41-EA0FA0703DAD}"/>
              </a:ext>
            </a:extLst>
          </p:cNvPr>
          <p:cNvSpPr/>
          <p:nvPr userDrawn="1"/>
        </p:nvSpPr>
        <p:spPr>
          <a:xfrm>
            <a:off x="1064556" y="26036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9">
            <a:extLst>
              <a:ext uri="{FF2B5EF4-FFF2-40B4-BE49-F238E27FC236}">
                <a16:creationId xmlns:a16="http://schemas.microsoft.com/office/drawing/2014/main" id="{DD43020D-DDFD-4ED7-A112-51545002358E}"/>
              </a:ext>
            </a:extLst>
          </p:cNvPr>
          <p:cNvSpPr/>
          <p:nvPr userDrawn="1"/>
        </p:nvSpPr>
        <p:spPr>
          <a:xfrm>
            <a:off x="1064556" y="3532617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9">
            <a:extLst>
              <a:ext uri="{FF2B5EF4-FFF2-40B4-BE49-F238E27FC236}">
                <a16:creationId xmlns:a16="http://schemas.microsoft.com/office/drawing/2014/main" id="{7B5C337D-B310-4C62-8229-6DD25DC8C899}"/>
              </a:ext>
            </a:extLst>
          </p:cNvPr>
          <p:cNvSpPr/>
          <p:nvPr userDrawn="1"/>
        </p:nvSpPr>
        <p:spPr>
          <a:xfrm>
            <a:off x="1064556" y="44452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2749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  <p:sldLayoutId id="2147483670" r:id="rId4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velog.io/@ikkoun/Ubuntu-22.04.-%EC%84%A4%EC%B9%98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2" y="1407271"/>
            <a:ext cx="12192000" cy="23876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4800" dirty="0">
                <a:latin typeface="서울남산체 EB" panose="02020503020101020101" pitchFamily="18" charset="-127"/>
                <a:ea typeface="서울남산체 EB" panose="02020503020101020101" pitchFamily="18" charset="-127"/>
              </a:rPr>
              <a:t>Frida</a:t>
            </a:r>
            <a:r>
              <a:rPr lang="ko-KR" altLang="en-US" sz="4800" dirty="0">
                <a:latin typeface="서울남산체 EB" panose="02020503020101020101" pitchFamily="18" charset="-127"/>
                <a:ea typeface="서울남산체 EB" panose="02020503020101020101" pitchFamily="18" charset="-127"/>
              </a:rPr>
              <a:t> 기본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dirty="0">
                <a:latin typeface="서울남산체 EB" panose="02020503020101020101" pitchFamily="18" charset="-127"/>
                <a:ea typeface="서울남산체 EB" panose="02020503020101020101" pitchFamily="18" charset="-127"/>
              </a:rPr>
              <a:t>발표자</a:t>
            </a:r>
            <a:r>
              <a:rPr lang="en-US" altLang="ko-KR" dirty="0">
                <a:latin typeface="서울남산체 EB" panose="02020503020101020101" pitchFamily="18" charset="-127"/>
                <a:ea typeface="서울남산체 EB" panose="02020503020101020101" pitchFamily="18" charset="-127"/>
              </a:rPr>
              <a:t>: </a:t>
            </a:r>
            <a:r>
              <a:rPr lang="ko-KR" altLang="en-US" dirty="0">
                <a:latin typeface="서울남산체 EB" panose="02020503020101020101" pitchFamily="18" charset="-127"/>
                <a:ea typeface="서울남산체 EB" panose="02020503020101020101" pitchFamily="18" charset="-127"/>
              </a:rPr>
              <a:t>양유진</a:t>
            </a:r>
            <a:endParaRPr lang="en-US" altLang="ko-KR" dirty="0">
              <a:latin typeface="서울남산체 EB" panose="02020503020101020101" pitchFamily="18" charset="-127"/>
              <a:ea typeface="서울남산체 EB" panose="02020503020101020101" pitchFamily="18" charset="-127"/>
            </a:endParaRPr>
          </a:p>
          <a:p>
            <a:pPr>
              <a:lnSpc>
                <a:spcPct val="100000"/>
              </a:lnSpc>
            </a:pPr>
            <a:r>
              <a:rPr lang="ko-KR" altLang="en-US" dirty="0">
                <a:latin typeface="서울남산체 EB" panose="02020503020101020101" pitchFamily="18" charset="-127"/>
                <a:ea typeface="서울남산체 EB" panose="02020503020101020101" pitchFamily="18" charset="-127"/>
              </a:rPr>
              <a:t>링크</a:t>
            </a:r>
            <a:r>
              <a:rPr lang="en-US" altLang="ko-KR" dirty="0">
                <a:latin typeface="서울남산체 EB" panose="02020503020101020101" pitchFamily="18" charset="-127"/>
                <a:ea typeface="서울남산체 EB" panose="02020503020101020101" pitchFamily="18" charset="-127"/>
              </a:rPr>
              <a:t>: https://youtu.be/XHUPVvsw6_Q</a:t>
            </a:r>
            <a:endParaRPr lang="ko-KR" altLang="en-US" dirty="0">
              <a:latin typeface="서울남산체 EB" panose="02020503020101020101" pitchFamily="18" charset="-127"/>
              <a:ea typeface="서울남산체 EB" panose="02020503020101020101" pitchFamily="18" charset="-127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1A04FDF8-9CE5-4CC1-9819-D6E34DA37276}"/>
              </a:ext>
            </a:extLst>
          </p:cNvPr>
          <p:cNvSpPr/>
          <p:nvPr/>
        </p:nvSpPr>
        <p:spPr>
          <a:xfrm>
            <a:off x="4522877" y="2492882"/>
            <a:ext cx="3114675" cy="358268"/>
          </a:xfrm>
          <a:prstGeom prst="roundRect">
            <a:avLst>
              <a:gd name="adj" fmla="val 30503"/>
            </a:avLst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1040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4. Frida </a:t>
            </a:r>
            <a:r>
              <a:rPr lang="ko-KR" altLang="en-US" sz="3200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실습</a:t>
            </a:r>
            <a:r>
              <a:rPr lang="en-US" altLang="ko-KR" sz="3200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2</a:t>
            </a:r>
            <a:r>
              <a:rPr lang="ko-KR" altLang="en-US" sz="3200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 </a:t>
            </a:r>
            <a:r>
              <a:rPr lang="en-US" altLang="ko-KR" sz="3200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–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B" panose="02020503020101020101" pitchFamily="18" charset="-127"/>
                <a:ea typeface="서울남산체 B" panose="02020503020101020101" pitchFamily="18" charset="-127"/>
                <a:cs typeface="+mj-cs"/>
              </a:rPr>
              <a:t>함수 인수 </a:t>
            </a:r>
            <a:r>
              <a:rPr lang="ko-KR" altLang="en-US" sz="2400" dirty="0">
                <a:solidFill>
                  <a:prstClr val="black"/>
                </a:solidFill>
                <a:latin typeface="서울남산체 B" panose="02020503020101020101" pitchFamily="18" charset="-127"/>
                <a:ea typeface="서울남산체 B" panose="02020503020101020101" pitchFamily="18" charset="-127"/>
              </a:rPr>
              <a:t>변조</a:t>
            </a:r>
            <a:endParaRPr lang="ko-KR" altLang="en-US" sz="3200" dirty="0">
              <a:latin typeface="서울남산체 B" panose="02020503020101020101" pitchFamily="18" charset="-127"/>
              <a:ea typeface="서울남산체 B" panose="020205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D3CDF0-73A0-CFF9-8206-FBE272336A47}"/>
              </a:ext>
            </a:extLst>
          </p:cNvPr>
          <p:cNvSpPr txBox="1"/>
          <p:nvPr/>
        </p:nvSpPr>
        <p:spPr>
          <a:xfrm>
            <a:off x="4713331" y="1351024"/>
            <a:ext cx="179705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6200" algn="ctr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ts val="1600"/>
            </a:pPr>
            <a:r>
              <a:rPr lang="en-US" altLang="ko-KR" sz="2000" b="1" dirty="0" err="1">
                <a:solidFill>
                  <a:schemeClr val="dk1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modify.py</a:t>
            </a:r>
            <a:endParaRPr lang="ko-KR" altLang="en-US" sz="2000" b="1" dirty="0">
              <a:solidFill>
                <a:srgbClr val="2E75B6"/>
              </a:solidFill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0A9E1F-A17A-1BB7-CFD7-59E6EFAC1008}"/>
              </a:ext>
            </a:extLst>
          </p:cNvPr>
          <p:cNvSpPr txBox="1"/>
          <p:nvPr/>
        </p:nvSpPr>
        <p:spPr>
          <a:xfrm>
            <a:off x="3702304" y="5990566"/>
            <a:ext cx="3819103" cy="3754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600" b="1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호출되는 함수의 인수 변조하는 </a:t>
            </a:r>
            <a:endParaRPr lang="ko-KR" altLang="en-US" sz="1600" dirty="0">
              <a:latin typeface="서울남산체 L" panose="02020503020101020101" pitchFamily="18" charset="-127"/>
              <a:ea typeface="서울남산체 L" panose="020205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AF1C1EE-D36A-E34C-31CD-4D3B7C4E54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2003" y="1991124"/>
            <a:ext cx="5029200" cy="3530600"/>
          </a:xfrm>
          <a:prstGeom prst="rect">
            <a:avLst/>
          </a:prstGeom>
        </p:spPr>
      </p:pic>
      <p:cxnSp>
        <p:nvCxnSpPr>
          <p:cNvPr id="6" name="꺾인 연결선[E] 5">
            <a:extLst>
              <a:ext uri="{FF2B5EF4-FFF2-40B4-BE49-F238E27FC236}">
                <a16:creationId xmlns:a16="http://schemas.microsoft.com/office/drawing/2014/main" id="{8FFA5FE4-FFFD-6F1C-0E29-05541054D5CA}"/>
              </a:ext>
            </a:extLst>
          </p:cNvPr>
          <p:cNvCxnSpPr>
            <a:cxnSpLocks/>
          </p:cNvCxnSpPr>
          <p:nvPr/>
        </p:nvCxnSpPr>
        <p:spPr>
          <a:xfrm>
            <a:off x="7728156" y="3151813"/>
            <a:ext cx="4917" cy="1260000"/>
          </a:xfrm>
          <a:prstGeom prst="bentConnector3">
            <a:avLst>
              <a:gd name="adj1" fmla="val 4749176"/>
            </a:avLst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D915429-C3C5-DFAA-8CF7-C804CA705610}"/>
              </a:ext>
            </a:extLst>
          </p:cNvPr>
          <p:cNvSpPr txBox="1"/>
          <p:nvPr/>
        </p:nvSpPr>
        <p:spPr>
          <a:xfrm>
            <a:off x="7118555" y="3429000"/>
            <a:ext cx="507344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solidFill>
                  <a:srgbClr val="0070C0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(</a:t>
            </a:r>
            <a:r>
              <a:rPr lang="ko-KR" altLang="en-US" b="1" dirty="0">
                <a:solidFill>
                  <a:srgbClr val="0070C0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시작주소</a:t>
            </a:r>
            <a:r>
              <a:rPr lang="en-US" altLang="ko-KR" b="1" dirty="0">
                <a:solidFill>
                  <a:srgbClr val="0070C0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, </a:t>
            </a:r>
            <a:r>
              <a:rPr lang="ko-KR" altLang="en-US" b="1" dirty="0">
                <a:solidFill>
                  <a:srgbClr val="0070C0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실행할 실제 코드</a:t>
            </a:r>
            <a:r>
              <a:rPr lang="en-US" altLang="ko-KR" b="1" dirty="0">
                <a:solidFill>
                  <a:srgbClr val="0070C0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)</a:t>
            </a:r>
          </a:p>
          <a:p>
            <a:pPr algn="ctr"/>
            <a:r>
              <a:rPr lang="ko-KR" altLang="en-US" b="1" dirty="0">
                <a:solidFill>
                  <a:srgbClr val="0070C0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함수 </a:t>
            </a:r>
            <a:r>
              <a:rPr lang="ko-KR" altLang="en-US" b="1" dirty="0" err="1">
                <a:solidFill>
                  <a:srgbClr val="0070C0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인수값</a:t>
            </a:r>
            <a:r>
              <a:rPr lang="ko-KR" altLang="en-US" b="1" dirty="0">
                <a:solidFill>
                  <a:srgbClr val="0070C0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 </a:t>
            </a:r>
            <a:r>
              <a:rPr lang="en-US" altLang="ko-KR" b="1" dirty="0">
                <a:solidFill>
                  <a:srgbClr val="0070C0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”1998”</a:t>
            </a:r>
            <a:r>
              <a:rPr lang="ko-KR" altLang="en-US" b="1" dirty="0">
                <a:solidFill>
                  <a:srgbClr val="0070C0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로 변조</a:t>
            </a:r>
            <a:endParaRPr lang="en-US" altLang="ko-KR" b="1" dirty="0">
              <a:solidFill>
                <a:srgbClr val="0070C0"/>
              </a:solidFill>
              <a:latin typeface="서울남산체 L" panose="02020503020101020101" pitchFamily="18" charset="-127"/>
              <a:ea typeface="서울남산체 L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858596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4. Frida </a:t>
            </a:r>
            <a:r>
              <a:rPr lang="ko-KR" altLang="en-US" sz="3200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실습</a:t>
            </a:r>
            <a:r>
              <a:rPr lang="en-US" altLang="ko-KR" sz="3200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2</a:t>
            </a:r>
            <a:r>
              <a:rPr lang="ko-KR" altLang="en-US" sz="3200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 </a:t>
            </a:r>
            <a:r>
              <a:rPr lang="en-US" altLang="ko-KR" sz="3200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–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B" panose="02020503020101020101" pitchFamily="18" charset="-127"/>
                <a:ea typeface="서울남산체 B" panose="02020503020101020101" pitchFamily="18" charset="-127"/>
                <a:cs typeface="+mj-cs"/>
              </a:rPr>
              <a:t>함수 인수 </a:t>
            </a:r>
            <a:r>
              <a:rPr lang="ko-KR" altLang="en-US" sz="2400" dirty="0">
                <a:solidFill>
                  <a:prstClr val="black"/>
                </a:solidFill>
                <a:latin typeface="서울남산체 B" panose="02020503020101020101" pitchFamily="18" charset="-127"/>
                <a:ea typeface="서울남산체 B" panose="02020503020101020101" pitchFamily="18" charset="-127"/>
              </a:rPr>
              <a:t>변조</a:t>
            </a:r>
            <a:endParaRPr lang="ko-KR" altLang="en-US" sz="3200" dirty="0">
              <a:latin typeface="서울남산체 B" panose="02020503020101020101" pitchFamily="18" charset="-127"/>
              <a:ea typeface="서울남산체 B" panose="0202050302010102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38D7293-59B0-A5D3-447F-9A170702BCBA}"/>
              </a:ext>
            </a:extLst>
          </p:cNvPr>
          <p:cNvSpPr txBox="1"/>
          <p:nvPr/>
        </p:nvSpPr>
        <p:spPr>
          <a:xfrm>
            <a:off x="765883" y="2542197"/>
            <a:ext cx="451404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620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ts val="1600"/>
            </a:pPr>
            <a:r>
              <a:rPr lang="en-US" altLang="ko-KR" sz="2000" b="1" dirty="0">
                <a:solidFill>
                  <a:schemeClr val="dk1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2) </a:t>
            </a:r>
            <a:r>
              <a:rPr lang="ko-KR" altLang="en-US" sz="2000" b="1" dirty="0">
                <a:solidFill>
                  <a:schemeClr val="dk1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변조한 인수 출력</a:t>
            </a:r>
            <a:endParaRPr lang="ko-KR" altLang="en-US" sz="2000" b="1" dirty="0">
              <a:solidFill>
                <a:srgbClr val="2E75B6"/>
              </a:solidFill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</p:txBody>
      </p:sp>
      <p:sp>
        <p:nvSpPr>
          <p:cNvPr id="17" name="Google Shape;339;p41">
            <a:extLst>
              <a:ext uri="{FF2B5EF4-FFF2-40B4-BE49-F238E27FC236}">
                <a16:creationId xmlns:a16="http://schemas.microsoft.com/office/drawing/2014/main" id="{60394309-967D-021E-59AE-1ACE71A51ECA}"/>
              </a:ext>
            </a:extLst>
          </p:cNvPr>
          <p:cNvSpPr/>
          <p:nvPr/>
        </p:nvSpPr>
        <p:spPr>
          <a:xfrm>
            <a:off x="6347210" y="5221977"/>
            <a:ext cx="1783675" cy="360000"/>
          </a:xfrm>
          <a:prstGeom prst="rect">
            <a:avLst/>
          </a:prstGeom>
          <a:noFill/>
          <a:ln w="2857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F2CA867-C97A-9287-7A98-664D7569B2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8697" y="1799024"/>
            <a:ext cx="6969600" cy="396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38E3A14-21B9-59EB-F0D7-8395B98406CE}"/>
              </a:ext>
            </a:extLst>
          </p:cNvPr>
          <p:cNvSpPr txBox="1"/>
          <p:nvPr/>
        </p:nvSpPr>
        <p:spPr>
          <a:xfrm>
            <a:off x="765883" y="1285132"/>
            <a:ext cx="786192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620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ts val="1600"/>
            </a:pPr>
            <a:r>
              <a:rPr lang="en-US" altLang="ko-KR" sz="2000" b="1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1) </a:t>
            </a:r>
            <a:r>
              <a:rPr lang="en-US" altLang="ko-KR" sz="2000" b="1" dirty="0" err="1">
                <a:latin typeface="서울남산체 M" panose="02020503020101020101" pitchFamily="18" charset="-127"/>
                <a:ea typeface="서울남산체 M" panose="02020503020101020101" pitchFamily="18" charset="-127"/>
              </a:rPr>
              <a:t>send_hello</a:t>
            </a:r>
            <a:r>
              <a:rPr lang="en-US" altLang="ko-KR" sz="2000" b="1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 </a:t>
            </a:r>
            <a:r>
              <a:rPr lang="ko-KR" altLang="en-US" sz="2000" b="1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프로세스 실행하고</a:t>
            </a:r>
            <a:r>
              <a:rPr lang="en-US" altLang="ko-KR" sz="2000" b="1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, </a:t>
            </a:r>
            <a:r>
              <a:rPr lang="ko-KR" altLang="en-US" sz="2000" b="1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다른 터미널에서 </a:t>
            </a:r>
            <a:r>
              <a:rPr lang="ko-KR" altLang="en-US" sz="2000" b="1" dirty="0" err="1">
                <a:latin typeface="서울남산체 M" panose="02020503020101020101" pitchFamily="18" charset="-127"/>
                <a:ea typeface="서울남산체 M" panose="02020503020101020101" pitchFamily="18" charset="-127"/>
              </a:rPr>
              <a:t>후킹</a:t>
            </a:r>
            <a:r>
              <a:rPr lang="ko-KR" altLang="en-US" sz="2000" b="1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 시작</a:t>
            </a:r>
          </a:p>
        </p:txBody>
      </p:sp>
      <p:sp>
        <p:nvSpPr>
          <p:cNvPr id="18" name="Google Shape;339;p41">
            <a:extLst>
              <a:ext uri="{FF2B5EF4-FFF2-40B4-BE49-F238E27FC236}">
                <a16:creationId xmlns:a16="http://schemas.microsoft.com/office/drawing/2014/main" id="{C4001251-9B33-F7BC-FB3A-81371FB7ACA9}"/>
              </a:ext>
            </a:extLst>
          </p:cNvPr>
          <p:cNvSpPr/>
          <p:nvPr/>
        </p:nvSpPr>
        <p:spPr>
          <a:xfrm>
            <a:off x="6434622" y="1817024"/>
            <a:ext cx="1783675" cy="360000"/>
          </a:xfrm>
          <a:prstGeom prst="rect">
            <a:avLst/>
          </a:prstGeom>
          <a:noFill/>
          <a:ln w="2857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AB457D7-2B6B-D58D-8CA3-FBB6B86669B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4" t="50000" r="-174" b="-368"/>
          <a:stretch/>
        </p:blipFill>
        <p:spPr>
          <a:xfrm>
            <a:off x="5706850" y="3082525"/>
            <a:ext cx="4094625" cy="3318272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2AEF05F1-0220-C66E-BF91-409028EDD87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0190"/>
          <a:stretch/>
        </p:blipFill>
        <p:spPr>
          <a:xfrm>
            <a:off x="1193587" y="3082524"/>
            <a:ext cx="4094625" cy="3281512"/>
          </a:xfrm>
          <a:prstGeom prst="rect">
            <a:avLst/>
          </a:prstGeom>
        </p:spPr>
      </p:pic>
      <p:sp>
        <p:nvSpPr>
          <p:cNvPr id="19" name="Google Shape;339;p41">
            <a:extLst>
              <a:ext uri="{FF2B5EF4-FFF2-40B4-BE49-F238E27FC236}">
                <a16:creationId xmlns:a16="http://schemas.microsoft.com/office/drawing/2014/main" id="{AF9CE4CE-AA84-6FFA-1CA1-001586FBC59D}"/>
              </a:ext>
            </a:extLst>
          </p:cNvPr>
          <p:cNvSpPr/>
          <p:nvPr/>
        </p:nvSpPr>
        <p:spPr>
          <a:xfrm>
            <a:off x="2177256" y="3407561"/>
            <a:ext cx="1613079" cy="279536"/>
          </a:xfrm>
          <a:prstGeom prst="rect">
            <a:avLst/>
          </a:prstGeom>
          <a:noFill/>
          <a:ln w="2857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Google Shape;339;p41">
            <a:extLst>
              <a:ext uri="{FF2B5EF4-FFF2-40B4-BE49-F238E27FC236}">
                <a16:creationId xmlns:a16="http://schemas.microsoft.com/office/drawing/2014/main" id="{AB432CA6-7803-351E-52F9-C58FDA0A747B}"/>
              </a:ext>
            </a:extLst>
          </p:cNvPr>
          <p:cNvSpPr/>
          <p:nvPr/>
        </p:nvSpPr>
        <p:spPr>
          <a:xfrm>
            <a:off x="5699709" y="5796116"/>
            <a:ext cx="1320523" cy="553171"/>
          </a:xfrm>
          <a:prstGeom prst="rect">
            <a:avLst/>
          </a:prstGeom>
          <a:noFill/>
          <a:ln w="2857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080421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E9079CC-85CC-684D-2254-1B31EC9CFC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1921641"/>
            <a:ext cx="7620000" cy="29591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4. Frida </a:t>
            </a:r>
            <a:r>
              <a:rPr lang="ko-KR" altLang="en-US" sz="3200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실습</a:t>
            </a:r>
            <a:r>
              <a:rPr lang="en-US" altLang="ko-KR" sz="3200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3</a:t>
            </a:r>
            <a:r>
              <a:rPr lang="ko-KR" altLang="en-US" sz="3200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 </a:t>
            </a:r>
            <a:r>
              <a:rPr lang="en-US" altLang="ko-KR" sz="3200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- </a:t>
            </a:r>
            <a:r>
              <a:rPr lang="ko-KR" altLang="en-US" sz="2400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정수 </a:t>
            </a:r>
            <a:r>
              <a:rPr lang="ko-KR" altLang="en-US" sz="2400" dirty="0" err="1">
                <a:latin typeface="서울남산체 B" panose="02020503020101020101" pitchFamily="18" charset="-127"/>
                <a:ea typeface="서울남산체 B" panose="02020503020101020101" pitchFamily="18" charset="-127"/>
              </a:rPr>
              <a:t>인젝션</a:t>
            </a:r>
            <a:r>
              <a:rPr lang="ko-KR" altLang="en-US" sz="2400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 및 함수호출</a:t>
            </a:r>
            <a:endParaRPr lang="ko-KR" altLang="en-US" sz="3200" dirty="0">
              <a:latin typeface="서울남산체 B" panose="02020503020101020101" pitchFamily="18" charset="-127"/>
              <a:ea typeface="서울남산체 B" panose="020205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D3CDF0-73A0-CFF9-8206-FBE272336A47}"/>
              </a:ext>
            </a:extLst>
          </p:cNvPr>
          <p:cNvSpPr txBox="1"/>
          <p:nvPr/>
        </p:nvSpPr>
        <p:spPr>
          <a:xfrm>
            <a:off x="5197475" y="1402258"/>
            <a:ext cx="179705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6200" algn="ctr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ts val="1600"/>
            </a:pPr>
            <a:r>
              <a:rPr lang="en-US" altLang="ko-KR" sz="2000" b="1" dirty="0" err="1">
                <a:solidFill>
                  <a:schemeClr val="dk1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call.py</a:t>
            </a:r>
            <a:endParaRPr lang="ko-KR" altLang="en-US" sz="2000" b="1" dirty="0">
              <a:solidFill>
                <a:srgbClr val="2E75B6"/>
              </a:solidFill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BD6FA2-C236-E8E7-6D0F-8F57FE562491}"/>
              </a:ext>
            </a:extLst>
          </p:cNvPr>
          <p:cNvSpPr txBox="1"/>
          <p:nvPr/>
        </p:nvSpPr>
        <p:spPr>
          <a:xfrm>
            <a:off x="2490019" y="5212104"/>
            <a:ext cx="721196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b="1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첫 번째 인수</a:t>
            </a:r>
            <a:r>
              <a:rPr lang="en-US" altLang="ko-KR" b="1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(</a:t>
            </a:r>
            <a:r>
              <a:rPr lang="ko-KR" altLang="en-US" b="1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시작주소</a:t>
            </a:r>
            <a:r>
              <a:rPr lang="en-US" altLang="ko-KR" b="1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)</a:t>
            </a:r>
            <a:r>
              <a:rPr lang="ko-KR" altLang="en-US" b="1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에 위치한 함수를 호출하는 </a:t>
            </a:r>
            <a:r>
              <a:rPr lang="en-US" altLang="ko-KR" b="1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native </a:t>
            </a:r>
            <a:r>
              <a:rPr lang="ko-KR" altLang="en-US" b="1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함수 생성</a:t>
            </a:r>
            <a:endParaRPr lang="en-US" altLang="ko-KR" b="1" dirty="0">
              <a:latin typeface="서울남산체 L" panose="02020503020101020101" pitchFamily="18" charset="-127"/>
              <a:ea typeface="서울남산체 L" panose="0202050302010102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b="1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h</a:t>
            </a:r>
            <a:r>
              <a:rPr lang="ko-KR" altLang="en-US" b="1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에 함수가 저장되고</a:t>
            </a:r>
            <a:r>
              <a:rPr lang="en-US" altLang="ko-KR" b="1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, </a:t>
            </a:r>
            <a:r>
              <a:rPr lang="ko-KR" altLang="en-US" b="1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이는 바로 </a:t>
            </a:r>
            <a:r>
              <a:rPr lang="en-US" altLang="ko-KR" b="1" dirty="0" err="1">
                <a:latin typeface="서울남산체 L" panose="02020503020101020101" pitchFamily="18" charset="-127"/>
                <a:ea typeface="서울남산체 L" panose="02020503020101020101" pitchFamily="18" charset="-127"/>
              </a:rPr>
              <a:t>hello.c</a:t>
            </a:r>
            <a:r>
              <a:rPr lang="ko-KR" altLang="en-US" b="1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의 </a:t>
            </a:r>
            <a:r>
              <a:rPr lang="en-US" altLang="ko-KR" b="1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f()</a:t>
            </a:r>
            <a:r>
              <a:rPr lang="ko-KR" altLang="en-US" b="1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가 됨</a:t>
            </a:r>
            <a:endParaRPr lang="en-US" altLang="ko-KR" b="1" dirty="0">
              <a:latin typeface="서울남산체 L" panose="02020503020101020101" pitchFamily="18" charset="-127"/>
              <a:ea typeface="서울남산체 L" panose="0202050302010102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b="1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script</a:t>
            </a:r>
            <a:r>
              <a:rPr lang="ko-KR" altLang="en-US" b="1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에서 </a:t>
            </a:r>
            <a:r>
              <a:rPr lang="en-US" altLang="ko-KR" b="1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h()</a:t>
            </a:r>
            <a:r>
              <a:rPr lang="ko-KR" altLang="en-US" b="1" dirty="0" err="1">
                <a:latin typeface="서울남산체 L" panose="02020503020101020101" pitchFamily="18" charset="-127"/>
                <a:ea typeface="서울남산체 L" panose="02020503020101020101" pitchFamily="18" charset="-127"/>
              </a:rPr>
              <a:t>를</a:t>
            </a:r>
            <a:r>
              <a:rPr lang="ko-KR" altLang="en-US" b="1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 호출한 만큼 출력됨</a:t>
            </a:r>
            <a:endParaRPr lang="en-US" altLang="ko-KR" b="1" dirty="0">
              <a:latin typeface="서울남산체 L" panose="02020503020101020101" pitchFamily="18" charset="-127"/>
              <a:ea typeface="서울남산체 L" panose="02020503020101020101" pitchFamily="18" charset="-127"/>
            </a:endParaRPr>
          </a:p>
        </p:txBody>
      </p:sp>
      <p:sp>
        <p:nvSpPr>
          <p:cNvPr id="10" name="Google Shape;339;p41">
            <a:extLst>
              <a:ext uri="{FF2B5EF4-FFF2-40B4-BE49-F238E27FC236}">
                <a16:creationId xmlns:a16="http://schemas.microsoft.com/office/drawing/2014/main" id="{45E8EBCE-7876-B70F-FDB3-9BA3C97B68B3}"/>
              </a:ext>
            </a:extLst>
          </p:cNvPr>
          <p:cNvSpPr/>
          <p:nvPr/>
        </p:nvSpPr>
        <p:spPr>
          <a:xfrm>
            <a:off x="2286000" y="3257341"/>
            <a:ext cx="7506929" cy="282268"/>
          </a:xfrm>
          <a:prstGeom prst="rect">
            <a:avLst/>
          </a:prstGeom>
          <a:noFill/>
          <a:ln w="2857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1351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86FD7CB8-14A3-A77A-11F7-6B3B8FE524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3587" y="2593077"/>
            <a:ext cx="7061539" cy="360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4. Frida </a:t>
            </a:r>
            <a:r>
              <a:rPr lang="ko-KR" altLang="en-US" sz="3200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실습</a:t>
            </a:r>
            <a:r>
              <a:rPr lang="en-US" altLang="ko-KR" sz="3200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3</a:t>
            </a:r>
            <a:r>
              <a:rPr lang="ko-KR" altLang="en-US" sz="3200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 </a:t>
            </a:r>
            <a:r>
              <a:rPr lang="en-US" altLang="ko-KR" sz="3200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- </a:t>
            </a:r>
            <a:r>
              <a:rPr lang="ko-KR" altLang="en-US" sz="2400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정수 주입 및 함수호출</a:t>
            </a:r>
            <a:endParaRPr lang="ko-KR" altLang="en-US" sz="3200" dirty="0">
              <a:latin typeface="서울남산체 B" panose="02020503020101020101" pitchFamily="18" charset="-127"/>
              <a:ea typeface="서울남산체 B" panose="0202050302010102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38D7293-59B0-A5D3-447F-9A170702BCBA}"/>
              </a:ext>
            </a:extLst>
          </p:cNvPr>
          <p:cNvSpPr txBox="1"/>
          <p:nvPr/>
        </p:nvSpPr>
        <p:spPr>
          <a:xfrm>
            <a:off x="765883" y="3323861"/>
            <a:ext cx="451404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620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ts val="1600"/>
            </a:pPr>
            <a:r>
              <a:rPr lang="en-US" altLang="ko-KR" sz="2000" b="1" dirty="0">
                <a:solidFill>
                  <a:schemeClr val="dk1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2) </a:t>
            </a:r>
            <a:r>
              <a:rPr lang="ko-KR" altLang="en-US" sz="2000" b="1" dirty="0">
                <a:solidFill>
                  <a:schemeClr val="dk1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실행결과</a:t>
            </a:r>
            <a:endParaRPr lang="ko-KR" altLang="en-US" sz="2000" b="1" dirty="0">
              <a:solidFill>
                <a:srgbClr val="2E75B6"/>
              </a:solidFill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8E3A14-21B9-59EB-F0D7-8395B98406CE}"/>
              </a:ext>
            </a:extLst>
          </p:cNvPr>
          <p:cNvSpPr txBox="1"/>
          <p:nvPr/>
        </p:nvSpPr>
        <p:spPr>
          <a:xfrm>
            <a:off x="765883" y="1285132"/>
            <a:ext cx="786192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620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ts val="1600"/>
            </a:pPr>
            <a:r>
              <a:rPr lang="en-US" altLang="ko-KR" sz="2000" b="1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1) </a:t>
            </a:r>
            <a:r>
              <a:rPr lang="en-US" altLang="ko-KR" sz="2000" b="1" dirty="0" err="1">
                <a:latin typeface="서울남산체 M" panose="02020503020101020101" pitchFamily="18" charset="-127"/>
                <a:ea typeface="서울남산체 M" panose="02020503020101020101" pitchFamily="18" charset="-127"/>
              </a:rPr>
              <a:t>send_hello</a:t>
            </a:r>
            <a:r>
              <a:rPr lang="en-US" altLang="ko-KR" sz="2000" b="1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 </a:t>
            </a:r>
            <a:r>
              <a:rPr lang="ko-KR" altLang="en-US" sz="2000" b="1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프로세스 실행하고</a:t>
            </a:r>
            <a:r>
              <a:rPr lang="en-US" altLang="ko-KR" sz="2000" b="1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, </a:t>
            </a:r>
            <a:r>
              <a:rPr lang="ko-KR" altLang="en-US" sz="2000" b="1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다른 터미널에서 </a:t>
            </a:r>
            <a:r>
              <a:rPr lang="ko-KR" altLang="en-US" sz="2000" b="1" dirty="0" err="1">
                <a:latin typeface="서울남산체 M" panose="02020503020101020101" pitchFamily="18" charset="-127"/>
                <a:ea typeface="서울남산체 M" panose="02020503020101020101" pitchFamily="18" charset="-127"/>
              </a:rPr>
              <a:t>후킹</a:t>
            </a:r>
            <a:r>
              <a:rPr lang="ko-KR" altLang="en-US" sz="2000" b="1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 시작</a:t>
            </a:r>
          </a:p>
        </p:txBody>
      </p:sp>
      <p:sp>
        <p:nvSpPr>
          <p:cNvPr id="18" name="Google Shape;339;p41">
            <a:extLst>
              <a:ext uri="{FF2B5EF4-FFF2-40B4-BE49-F238E27FC236}">
                <a16:creationId xmlns:a16="http://schemas.microsoft.com/office/drawing/2014/main" id="{C4001251-9B33-F7BC-FB3A-81371FB7ACA9}"/>
              </a:ext>
            </a:extLst>
          </p:cNvPr>
          <p:cNvSpPr/>
          <p:nvPr/>
        </p:nvSpPr>
        <p:spPr>
          <a:xfrm>
            <a:off x="6434622" y="2598688"/>
            <a:ext cx="1783675" cy="360000"/>
          </a:xfrm>
          <a:prstGeom prst="rect">
            <a:avLst/>
          </a:prstGeom>
          <a:noFill/>
          <a:ln w="2857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02016732-7F41-2B96-BBC0-0CFD3E8D9A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3587" y="1748551"/>
            <a:ext cx="4605750" cy="828000"/>
          </a:xfrm>
          <a:prstGeom prst="rect">
            <a:avLst/>
          </a:prstGeom>
        </p:spPr>
      </p:pic>
      <p:sp>
        <p:nvSpPr>
          <p:cNvPr id="20" name="Google Shape;339;p41">
            <a:extLst>
              <a:ext uri="{FF2B5EF4-FFF2-40B4-BE49-F238E27FC236}">
                <a16:creationId xmlns:a16="http://schemas.microsoft.com/office/drawing/2014/main" id="{4248904F-0FEC-B58D-A33D-17B4246335B4}"/>
              </a:ext>
            </a:extLst>
          </p:cNvPr>
          <p:cNvSpPr/>
          <p:nvPr/>
        </p:nvSpPr>
        <p:spPr>
          <a:xfrm>
            <a:off x="2337074" y="2162988"/>
            <a:ext cx="1783675" cy="360000"/>
          </a:xfrm>
          <a:prstGeom prst="rect">
            <a:avLst/>
          </a:prstGeom>
          <a:noFill/>
          <a:ln w="2857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9678D35C-F866-14A2-4FEF-6A7A38D299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3587" y="3723971"/>
            <a:ext cx="1887743" cy="2808000"/>
          </a:xfrm>
          <a:prstGeom prst="rect">
            <a:avLst/>
          </a:prstGeom>
        </p:spPr>
      </p:pic>
      <p:sp>
        <p:nvSpPr>
          <p:cNvPr id="21" name="Google Shape;339;p41">
            <a:extLst>
              <a:ext uri="{FF2B5EF4-FFF2-40B4-BE49-F238E27FC236}">
                <a16:creationId xmlns:a16="http://schemas.microsoft.com/office/drawing/2014/main" id="{AB432CA6-7803-351E-52F9-C58FDA0A747B}"/>
              </a:ext>
            </a:extLst>
          </p:cNvPr>
          <p:cNvSpPr/>
          <p:nvPr/>
        </p:nvSpPr>
        <p:spPr>
          <a:xfrm>
            <a:off x="1193587" y="4650688"/>
            <a:ext cx="1887743" cy="922180"/>
          </a:xfrm>
          <a:prstGeom prst="rect">
            <a:avLst/>
          </a:prstGeom>
          <a:noFill/>
          <a:ln w="2857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911712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4. Frida </a:t>
            </a:r>
            <a:r>
              <a:rPr lang="ko-KR" altLang="en-US" sz="3200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실습</a:t>
            </a:r>
            <a:r>
              <a:rPr lang="en-US" altLang="ko-KR" sz="3200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4</a:t>
            </a:r>
            <a:r>
              <a:rPr lang="ko-KR" altLang="en-US" sz="3200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 </a:t>
            </a:r>
            <a:r>
              <a:rPr lang="en-US" altLang="ko-KR" sz="3200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– </a:t>
            </a:r>
            <a:r>
              <a:rPr lang="ko-KR" altLang="en-US" sz="2400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문자열 </a:t>
            </a:r>
            <a:r>
              <a:rPr lang="ko-KR" altLang="en-US" sz="2400" dirty="0" err="1">
                <a:latin typeface="서울남산체 B" panose="02020503020101020101" pitchFamily="18" charset="-127"/>
                <a:ea typeface="서울남산체 B" panose="02020503020101020101" pitchFamily="18" charset="-127"/>
              </a:rPr>
              <a:t>인젝션</a:t>
            </a:r>
            <a:r>
              <a:rPr lang="ko-KR" altLang="en-US" sz="2400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 및 함수호출</a:t>
            </a:r>
            <a:endParaRPr lang="ko-KR" altLang="en-US" sz="3200" dirty="0">
              <a:latin typeface="서울남산체 B" panose="02020503020101020101" pitchFamily="18" charset="-127"/>
              <a:ea typeface="서울남산체 B" panose="020205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D3CDF0-73A0-CFF9-8206-FBE272336A47}"/>
              </a:ext>
            </a:extLst>
          </p:cNvPr>
          <p:cNvSpPr txBox="1"/>
          <p:nvPr/>
        </p:nvSpPr>
        <p:spPr>
          <a:xfrm>
            <a:off x="4713331" y="1070806"/>
            <a:ext cx="179705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6200" algn="ctr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ts val="1600"/>
            </a:pPr>
            <a:r>
              <a:rPr lang="en-US" altLang="ko-KR" sz="2000" b="1" dirty="0" err="1">
                <a:solidFill>
                  <a:schemeClr val="dk1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hello.c</a:t>
            </a:r>
            <a:endParaRPr lang="ko-KR" altLang="en-US" sz="2000" b="1" dirty="0">
              <a:solidFill>
                <a:srgbClr val="2E75B6"/>
              </a:solidFill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0A9E1F-A17A-1BB7-CFD7-59E6EFAC1008}"/>
              </a:ext>
            </a:extLst>
          </p:cNvPr>
          <p:cNvSpPr txBox="1"/>
          <p:nvPr/>
        </p:nvSpPr>
        <p:spPr>
          <a:xfrm>
            <a:off x="2898381" y="6115163"/>
            <a:ext cx="5426948" cy="3754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600" b="1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1</a:t>
            </a:r>
            <a:r>
              <a:rPr lang="ko-KR" altLang="en-US" sz="1600" b="1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초에 한 번씩 문자열 </a:t>
            </a:r>
            <a:r>
              <a:rPr lang="en-US" altLang="ko-KR" sz="1600" b="1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”String: Testing!”</a:t>
            </a:r>
            <a:r>
              <a:rPr lang="ko-KR" altLang="en-US" sz="1600" b="1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을 출력하는 코드</a:t>
            </a:r>
            <a:endParaRPr lang="ko-KR" altLang="en-US" sz="1600" dirty="0">
              <a:latin typeface="서울남산체 L" panose="02020503020101020101" pitchFamily="18" charset="-127"/>
              <a:ea typeface="서울남산체 L" panose="020205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D5704AA-E9EE-C8F9-E043-0EA4664695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9526" y="1534614"/>
            <a:ext cx="4044658" cy="4451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3210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4. Frida </a:t>
            </a:r>
            <a:r>
              <a:rPr lang="ko-KR" altLang="en-US" sz="3200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실습</a:t>
            </a:r>
            <a:r>
              <a:rPr lang="en-US" altLang="ko-KR" sz="3200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4</a:t>
            </a:r>
            <a:r>
              <a:rPr lang="ko-KR" altLang="en-US" sz="3200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 </a:t>
            </a:r>
            <a:r>
              <a:rPr lang="en-US" altLang="ko-KR" sz="3200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– </a:t>
            </a:r>
            <a:r>
              <a:rPr lang="ko-KR" altLang="en-US" sz="2400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문자열 </a:t>
            </a:r>
            <a:r>
              <a:rPr lang="ko-KR" altLang="en-US" sz="2400" dirty="0" err="1">
                <a:latin typeface="서울남산체 B" panose="02020503020101020101" pitchFamily="18" charset="-127"/>
                <a:ea typeface="서울남산체 B" panose="02020503020101020101" pitchFamily="18" charset="-127"/>
              </a:rPr>
              <a:t>인젝션</a:t>
            </a:r>
            <a:r>
              <a:rPr lang="ko-KR" altLang="en-US" sz="2400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 및 함수호출</a:t>
            </a:r>
            <a:endParaRPr lang="ko-KR" altLang="en-US" sz="3200" dirty="0">
              <a:latin typeface="서울남산체 B" panose="02020503020101020101" pitchFamily="18" charset="-127"/>
              <a:ea typeface="서울남산체 B" panose="020205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D3CDF0-73A0-CFF9-8206-FBE272336A47}"/>
              </a:ext>
            </a:extLst>
          </p:cNvPr>
          <p:cNvSpPr txBox="1"/>
          <p:nvPr/>
        </p:nvSpPr>
        <p:spPr>
          <a:xfrm>
            <a:off x="4616179" y="1025864"/>
            <a:ext cx="196768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6200" algn="ctr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ts val="1600"/>
            </a:pPr>
            <a:r>
              <a:rPr lang="en-US" altLang="ko-KR" sz="2000" b="1" dirty="0" err="1">
                <a:solidFill>
                  <a:schemeClr val="dk1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stringhook.py</a:t>
            </a:r>
            <a:endParaRPr lang="ko-KR" altLang="en-US" sz="2000" b="1" dirty="0">
              <a:solidFill>
                <a:srgbClr val="2E75B6"/>
              </a:solidFill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98F52BD-C081-343D-EC3B-8D47F72F54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5009" y="1637433"/>
            <a:ext cx="6605428" cy="358313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90DBEEF-AEE1-78F6-3C49-81AD9E8E4C6F}"/>
              </a:ext>
            </a:extLst>
          </p:cNvPr>
          <p:cNvSpPr txBox="1"/>
          <p:nvPr/>
        </p:nvSpPr>
        <p:spPr>
          <a:xfrm>
            <a:off x="2605533" y="5523911"/>
            <a:ext cx="619446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b="1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메모리에 공간 할당하여 문자열</a:t>
            </a:r>
            <a:r>
              <a:rPr lang="en-US" altLang="ko-KR" b="1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(TESTMEPLZ!)</a:t>
            </a:r>
            <a:r>
              <a:rPr lang="ko-KR" altLang="en-US" b="1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을 저장하고</a:t>
            </a:r>
            <a:r>
              <a:rPr lang="en-US" altLang="ko-KR" b="1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,</a:t>
            </a:r>
            <a:r>
              <a:rPr lang="ko-KR" altLang="en-US" b="1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 이 문자열을 참조하는 </a:t>
            </a:r>
            <a:r>
              <a:rPr lang="en-US" altLang="ko-KR" b="1" dirty="0" err="1">
                <a:latin typeface="서울남산체 L" panose="02020503020101020101" pitchFamily="18" charset="-127"/>
                <a:ea typeface="서울남산체 L" panose="02020503020101020101" pitchFamily="18" charset="-127"/>
              </a:rPr>
              <a:t>NativePointer</a:t>
            </a:r>
            <a:r>
              <a:rPr lang="en-US" altLang="ko-KR" b="1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 </a:t>
            </a:r>
            <a:r>
              <a:rPr lang="ko-KR" altLang="en-US" b="1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객체를 반환함</a:t>
            </a:r>
            <a:endParaRPr lang="en-US" altLang="ko-KR" b="1" dirty="0">
              <a:latin typeface="서울남산체 L" panose="02020503020101020101" pitchFamily="18" charset="-127"/>
              <a:ea typeface="서울남산체 L" panose="0202050302010102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b="1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함수를 호출하는 </a:t>
            </a:r>
            <a:r>
              <a:rPr lang="en-US" altLang="ko-KR" b="1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native </a:t>
            </a:r>
            <a:r>
              <a:rPr lang="ko-KR" altLang="en-US" b="1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함수 생성해서 문자열 주소 할당 </a:t>
            </a:r>
            <a:endParaRPr lang="en-US" altLang="ko-KR" b="1" dirty="0">
              <a:latin typeface="서울남산체 L" panose="02020503020101020101" pitchFamily="18" charset="-127"/>
              <a:ea typeface="서울남산체 L" panose="02020503020101020101" pitchFamily="18" charset="-127"/>
            </a:endParaRPr>
          </a:p>
        </p:txBody>
      </p:sp>
      <p:sp>
        <p:nvSpPr>
          <p:cNvPr id="5" name="Google Shape;339;p41">
            <a:extLst>
              <a:ext uri="{FF2B5EF4-FFF2-40B4-BE49-F238E27FC236}">
                <a16:creationId xmlns:a16="http://schemas.microsoft.com/office/drawing/2014/main" id="{08BEF096-1184-71C4-1581-635A43704FDA}"/>
              </a:ext>
            </a:extLst>
          </p:cNvPr>
          <p:cNvSpPr/>
          <p:nvPr/>
        </p:nvSpPr>
        <p:spPr>
          <a:xfrm>
            <a:off x="2405009" y="3206009"/>
            <a:ext cx="6605427" cy="222991"/>
          </a:xfrm>
          <a:prstGeom prst="rect">
            <a:avLst/>
          </a:prstGeom>
          <a:noFill/>
          <a:ln w="2857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85146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B169E089-516D-2C88-63E8-8567ADD559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7547" y="5221977"/>
            <a:ext cx="7251700" cy="4064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C6EAD44-6450-3E27-D8D6-20224DAB0F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7547" y="2759191"/>
            <a:ext cx="3937000" cy="17018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4. Frida </a:t>
            </a:r>
            <a:r>
              <a:rPr lang="ko-KR" altLang="en-US" sz="3200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실습</a:t>
            </a:r>
            <a:r>
              <a:rPr lang="en-US" altLang="ko-KR" sz="3200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4</a:t>
            </a:r>
            <a:r>
              <a:rPr lang="ko-KR" altLang="en-US" sz="3200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 </a:t>
            </a:r>
            <a:r>
              <a:rPr lang="en-US" altLang="ko-KR" sz="3200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– </a:t>
            </a:r>
            <a:r>
              <a:rPr lang="ko-KR" altLang="en-US" sz="2400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문자열 </a:t>
            </a:r>
            <a:r>
              <a:rPr lang="ko-KR" altLang="en-US" sz="2400" dirty="0" err="1">
                <a:latin typeface="서울남산체 B" panose="02020503020101020101" pitchFamily="18" charset="-127"/>
                <a:ea typeface="서울남산체 B" panose="02020503020101020101" pitchFamily="18" charset="-127"/>
              </a:rPr>
              <a:t>인젝션</a:t>
            </a:r>
            <a:r>
              <a:rPr lang="ko-KR" altLang="en-US" sz="2400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 및 함수호출</a:t>
            </a:r>
            <a:endParaRPr lang="ko-KR" altLang="en-US" sz="3200" dirty="0">
              <a:latin typeface="서울남산체 B" panose="02020503020101020101" pitchFamily="18" charset="-127"/>
              <a:ea typeface="서울남산체 B" panose="020205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BBECF6-FFA9-5B20-153E-1BBCB865660A}"/>
              </a:ext>
            </a:extLst>
          </p:cNvPr>
          <p:cNvSpPr txBox="1"/>
          <p:nvPr/>
        </p:nvSpPr>
        <p:spPr>
          <a:xfrm>
            <a:off x="765883" y="1285132"/>
            <a:ext cx="390453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620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ts val="1600"/>
            </a:pPr>
            <a:r>
              <a:rPr lang="en-US" altLang="ko-KR" sz="2000" b="1" dirty="0">
                <a:solidFill>
                  <a:schemeClr val="dk1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1) </a:t>
            </a:r>
            <a:r>
              <a:rPr lang="en-US" altLang="ko-KR" sz="2000" b="1" dirty="0" err="1">
                <a:solidFill>
                  <a:schemeClr val="dk1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hi.c</a:t>
            </a:r>
            <a:r>
              <a:rPr lang="en-US" altLang="ko-KR" sz="2000" b="1" dirty="0">
                <a:solidFill>
                  <a:schemeClr val="dk1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 </a:t>
            </a:r>
            <a:r>
              <a:rPr lang="ko-KR" altLang="en-US" sz="2000" b="1" dirty="0">
                <a:solidFill>
                  <a:schemeClr val="dk1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출력 코드 컴파일</a:t>
            </a:r>
            <a:endParaRPr lang="ko-KR" altLang="en-US" sz="2000" b="1" dirty="0">
              <a:solidFill>
                <a:srgbClr val="2E75B6"/>
              </a:solidFill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38D7293-59B0-A5D3-447F-9A170702BCBA}"/>
              </a:ext>
            </a:extLst>
          </p:cNvPr>
          <p:cNvSpPr txBox="1"/>
          <p:nvPr/>
        </p:nvSpPr>
        <p:spPr>
          <a:xfrm>
            <a:off x="765883" y="2303046"/>
            <a:ext cx="451404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620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ts val="1600"/>
            </a:pPr>
            <a:r>
              <a:rPr lang="en-US" altLang="ko-KR" sz="2000" b="1" dirty="0">
                <a:solidFill>
                  <a:schemeClr val="dk1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2) </a:t>
            </a:r>
            <a:r>
              <a:rPr lang="ko-KR" altLang="en-US" sz="2000" b="1" dirty="0">
                <a:solidFill>
                  <a:schemeClr val="dk1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컴파일한 파일</a:t>
            </a:r>
            <a:r>
              <a:rPr lang="en-US" altLang="ko-KR" sz="2000" b="1" dirty="0">
                <a:solidFill>
                  <a:schemeClr val="dk1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(hi) </a:t>
            </a:r>
            <a:r>
              <a:rPr lang="ko-KR" altLang="en-US" sz="2000" b="1" dirty="0">
                <a:solidFill>
                  <a:schemeClr val="dk1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실행</a:t>
            </a:r>
            <a:endParaRPr lang="ko-KR" altLang="en-US" sz="2000" b="1" dirty="0">
              <a:solidFill>
                <a:srgbClr val="2E75B6"/>
              </a:solidFill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4D723C3-E018-9BC1-FBD9-82416F50E3E7}"/>
              </a:ext>
            </a:extLst>
          </p:cNvPr>
          <p:cNvSpPr txBox="1"/>
          <p:nvPr/>
        </p:nvSpPr>
        <p:spPr>
          <a:xfrm>
            <a:off x="765883" y="4731781"/>
            <a:ext cx="451404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620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ts val="1600"/>
            </a:pPr>
            <a:r>
              <a:rPr lang="en-US" altLang="ko-KR" sz="2000" b="1" dirty="0">
                <a:solidFill>
                  <a:schemeClr val="dk1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3) </a:t>
            </a:r>
            <a:r>
              <a:rPr lang="ko-KR" altLang="en-US" sz="2000" b="1" dirty="0">
                <a:solidFill>
                  <a:schemeClr val="dk1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새로운 터미널 열고 </a:t>
            </a:r>
            <a:r>
              <a:rPr lang="ko-KR" altLang="en-US" sz="2000" b="1" dirty="0" err="1">
                <a:solidFill>
                  <a:schemeClr val="dk1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후킹</a:t>
            </a:r>
            <a:r>
              <a:rPr lang="ko-KR" altLang="en-US" sz="2000" b="1" dirty="0">
                <a:solidFill>
                  <a:schemeClr val="dk1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 시작</a:t>
            </a:r>
            <a:endParaRPr lang="ko-KR" altLang="en-US" sz="2000" b="1" dirty="0">
              <a:solidFill>
                <a:srgbClr val="2E75B6"/>
              </a:solidFill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</p:txBody>
      </p:sp>
      <p:sp>
        <p:nvSpPr>
          <p:cNvPr id="17" name="Google Shape;339;p41">
            <a:extLst>
              <a:ext uri="{FF2B5EF4-FFF2-40B4-BE49-F238E27FC236}">
                <a16:creationId xmlns:a16="http://schemas.microsoft.com/office/drawing/2014/main" id="{60394309-967D-021E-59AE-1ACE71A51ECA}"/>
              </a:ext>
            </a:extLst>
          </p:cNvPr>
          <p:cNvSpPr/>
          <p:nvPr/>
        </p:nvSpPr>
        <p:spPr>
          <a:xfrm>
            <a:off x="6695572" y="5234903"/>
            <a:ext cx="1783675" cy="360000"/>
          </a:xfrm>
          <a:prstGeom prst="rect">
            <a:avLst/>
          </a:prstGeom>
          <a:noFill/>
          <a:ln w="2857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Google Shape;339;p41">
            <a:extLst>
              <a:ext uri="{FF2B5EF4-FFF2-40B4-BE49-F238E27FC236}">
                <a16:creationId xmlns:a16="http://schemas.microsoft.com/office/drawing/2014/main" id="{C4001251-9B33-F7BC-FB3A-81371FB7ACA9}"/>
              </a:ext>
            </a:extLst>
          </p:cNvPr>
          <p:cNvSpPr/>
          <p:nvPr/>
        </p:nvSpPr>
        <p:spPr>
          <a:xfrm>
            <a:off x="3380872" y="3112371"/>
            <a:ext cx="1783675" cy="360000"/>
          </a:xfrm>
          <a:prstGeom prst="rect">
            <a:avLst/>
          </a:prstGeom>
          <a:noFill/>
          <a:ln w="2857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0" name="꺾인 연결선[E] 19">
            <a:extLst>
              <a:ext uri="{FF2B5EF4-FFF2-40B4-BE49-F238E27FC236}">
                <a16:creationId xmlns:a16="http://schemas.microsoft.com/office/drawing/2014/main" id="{FA80B8E6-86E7-52A7-2BC1-34BF8A87C540}"/>
              </a:ext>
            </a:extLst>
          </p:cNvPr>
          <p:cNvCxnSpPr>
            <a:cxnSpLocks/>
            <a:stCxn id="18" idx="3"/>
            <a:endCxn id="17" idx="0"/>
          </p:cNvCxnSpPr>
          <p:nvPr/>
        </p:nvCxnSpPr>
        <p:spPr>
          <a:xfrm>
            <a:off x="5164547" y="3292371"/>
            <a:ext cx="2422863" cy="1942532"/>
          </a:xfrm>
          <a:prstGeom prst="bentConnector2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9EB27EAF-0355-8FA1-4009-91660777FB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7547" y="1757864"/>
            <a:ext cx="5524500" cy="39370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9AACA784-AA08-3CCD-3BD4-7E021E4D510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51533" y="1865448"/>
            <a:ext cx="3350732" cy="2460990"/>
          </a:xfrm>
          <a:prstGeom prst="rect">
            <a:avLst/>
          </a:prstGeom>
        </p:spPr>
      </p:pic>
      <p:sp>
        <p:nvSpPr>
          <p:cNvPr id="25" name="Google Shape;339;p41">
            <a:extLst>
              <a:ext uri="{FF2B5EF4-FFF2-40B4-BE49-F238E27FC236}">
                <a16:creationId xmlns:a16="http://schemas.microsoft.com/office/drawing/2014/main" id="{8C1E6721-26FD-1551-5A4F-20D2BAD5D9F0}"/>
              </a:ext>
            </a:extLst>
          </p:cNvPr>
          <p:cNvSpPr/>
          <p:nvPr/>
        </p:nvSpPr>
        <p:spPr>
          <a:xfrm>
            <a:off x="8351533" y="2825678"/>
            <a:ext cx="3350732" cy="486390"/>
          </a:xfrm>
          <a:prstGeom prst="rect">
            <a:avLst/>
          </a:prstGeom>
          <a:noFill/>
          <a:ln w="2857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535C3E9-BBC1-44FA-4EFC-2C9206D7890A}"/>
              </a:ext>
            </a:extLst>
          </p:cNvPr>
          <p:cNvSpPr txBox="1"/>
          <p:nvPr/>
        </p:nvSpPr>
        <p:spPr>
          <a:xfrm>
            <a:off x="8074632" y="1291396"/>
            <a:ext cx="390453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620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ts val="1600"/>
            </a:pPr>
            <a:r>
              <a:rPr lang="en-US" altLang="ko-KR" sz="2000" b="1" dirty="0">
                <a:solidFill>
                  <a:schemeClr val="dk1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4) </a:t>
            </a:r>
            <a:r>
              <a:rPr lang="ko-KR" altLang="en-US" sz="2000" b="1" dirty="0">
                <a:solidFill>
                  <a:schemeClr val="dk1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실행 결과</a:t>
            </a:r>
            <a:endParaRPr lang="ko-KR" altLang="en-US" sz="2000" b="1" dirty="0">
              <a:solidFill>
                <a:srgbClr val="2E75B6"/>
              </a:solidFill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550086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487F363F-CAD5-4060-8199-F4BDFB1EEF4E}"/>
              </a:ext>
            </a:extLst>
          </p:cNvPr>
          <p:cNvSpPr/>
          <p:nvPr/>
        </p:nvSpPr>
        <p:spPr>
          <a:xfrm>
            <a:off x="2534733" y="2756916"/>
            <a:ext cx="7702296" cy="134416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서울남산체 EB" panose="02020503020101020101" pitchFamily="18" charset="-127"/>
              <a:ea typeface="서울남산체 EB" panose="02020503020101020101" pitchFamily="18" charset="-127"/>
              <a:cs typeface="+mn-cs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BAE01FEB-F256-4C9D-B2A8-BC59F9BC6453}"/>
              </a:ext>
            </a:extLst>
          </p:cNvPr>
          <p:cNvSpPr txBox="1">
            <a:spLocks/>
          </p:cNvSpPr>
          <p:nvPr/>
        </p:nvSpPr>
        <p:spPr>
          <a:xfrm>
            <a:off x="4096181" y="2913887"/>
            <a:ext cx="4579400" cy="180393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B" panose="02020503020101020101" pitchFamily="18" charset="-127"/>
                <a:ea typeface="서울남산체 B" panose="02020503020101020101" pitchFamily="18" charset="-127"/>
                <a:cs typeface="+mj-cs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3. </a:t>
            </a:r>
            <a:r>
              <a:rPr lang="ko-KR" altLang="en-US" sz="3200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실습 환경 구성 </a:t>
            </a:r>
            <a:r>
              <a:rPr lang="en-US" altLang="ko-KR" sz="3200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– macOS</a:t>
            </a:r>
            <a:r>
              <a:rPr lang="ko-KR" altLang="en-US" sz="3200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 환경 구성</a:t>
            </a:r>
            <a:endParaRPr lang="ko-KR" altLang="en-US" sz="2400" dirty="0">
              <a:latin typeface="서울남산체 B" panose="02020503020101020101" pitchFamily="18" charset="-127"/>
              <a:ea typeface="서울남산체 B" panose="020205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88E90D-878B-D4AE-83CE-2A9A6B63E3D4}"/>
              </a:ext>
            </a:extLst>
          </p:cNvPr>
          <p:cNvSpPr txBox="1"/>
          <p:nvPr/>
        </p:nvSpPr>
        <p:spPr>
          <a:xfrm>
            <a:off x="826374" y="1268169"/>
            <a:ext cx="5885025" cy="5155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000" b="1" dirty="0">
                <a:solidFill>
                  <a:schemeClr val="bg1">
                    <a:lumMod val="50000"/>
                  </a:schemeClr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1) homebrew </a:t>
            </a:r>
            <a:r>
              <a:rPr lang="ko-KR" altLang="en-US" sz="2000" b="1" dirty="0">
                <a:solidFill>
                  <a:schemeClr val="bg1">
                    <a:lumMod val="50000"/>
                  </a:schemeClr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설치</a:t>
            </a:r>
            <a:r>
              <a:rPr lang="en-US" altLang="ko-KR" sz="2000" b="1" dirty="0">
                <a:solidFill>
                  <a:schemeClr val="bg1">
                    <a:lumMod val="50000"/>
                  </a:schemeClr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 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CB942747-106C-90C5-80D6-AB1255EE6951}"/>
              </a:ext>
            </a:extLst>
          </p:cNvPr>
          <p:cNvSpPr/>
          <p:nvPr/>
        </p:nvSpPr>
        <p:spPr>
          <a:xfrm>
            <a:off x="3783200" y="555142"/>
            <a:ext cx="2988000" cy="131160"/>
          </a:xfrm>
          <a:prstGeom prst="roundRect">
            <a:avLst>
              <a:gd name="adj" fmla="val 50000"/>
            </a:avLst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121C6003-7521-AEB3-91BD-713CE37FBD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6337" y="2912405"/>
            <a:ext cx="2597569" cy="27831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7FD68B9-1858-2718-F77B-D734381E4FA9}"/>
              </a:ext>
            </a:extLst>
          </p:cNvPr>
          <p:cNvSpPr txBox="1"/>
          <p:nvPr/>
        </p:nvSpPr>
        <p:spPr>
          <a:xfrm>
            <a:off x="1206338" y="1783695"/>
            <a:ext cx="61007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>
                <a:solidFill>
                  <a:schemeClr val="bg1">
                    <a:lumMod val="50000"/>
                  </a:schemeClr>
                </a:solidFill>
              </a:rPr>
              <a:t>https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://</a:t>
            </a:r>
            <a:r>
              <a:rPr lang="ko-KR" altLang="en-US" dirty="0" err="1">
                <a:solidFill>
                  <a:schemeClr val="bg1">
                    <a:lumMod val="50000"/>
                  </a:schemeClr>
                </a:solidFill>
              </a:rPr>
              <a:t>brew.sh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ko-KR" altLang="en-US" dirty="0" err="1">
                <a:solidFill>
                  <a:schemeClr val="bg1">
                    <a:lumMod val="50000"/>
                  </a:schemeClr>
                </a:solidFill>
              </a:rPr>
              <a:t>index_ko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F5C1C10-DCAD-B62D-D28C-6F9EFD46E209}"/>
              </a:ext>
            </a:extLst>
          </p:cNvPr>
          <p:cNvSpPr txBox="1"/>
          <p:nvPr/>
        </p:nvSpPr>
        <p:spPr>
          <a:xfrm>
            <a:off x="826373" y="2299221"/>
            <a:ext cx="5885025" cy="5155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000" b="1" dirty="0">
                <a:solidFill>
                  <a:schemeClr val="bg1">
                    <a:lumMod val="50000"/>
                  </a:schemeClr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2) python 3.x </a:t>
            </a:r>
            <a:r>
              <a:rPr lang="ko-KR" altLang="en-US" sz="2000" b="1" dirty="0">
                <a:solidFill>
                  <a:schemeClr val="bg1">
                    <a:lumMod val="50000"/>
                  </a:schemeClr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설치 </a:t>
            </a:r>
            <a:r>
              <a:rPr lang="en-US" altLang="ko-KR" sz="2000" b="1" dirty="0">
                <a:solidFill>
                  <a:schemeClr val="bg1">
                    <a:lumMod val="50000"/>
                  </a:schemeClr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(python2 </a:t>
            </a:r>
            <a:r>
              <a:rPr lang="ko-KR" altLang="en-US" sz="2000" b="1" dirty="0">
                <a:solidFill>
                  <a:schemeClr val="bg1">
                    <a:lumMod val="50000"/>
                  </a:schemeClr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사용 불가</a:t>
            </a:r>
            <a:r>
              <a:rPr lang="en-US" altLang="ko-KR" sz="2000" b="1" dirty="0">
                <a:solidFill>
                  <a:schemeClr val="bg1">
                    <a:lumMod val="50000"/>
                  </a:schemeClr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E5CE119-1428-C2AA-18A2-4C817ED718DC}"/>
              </a:ext>
            </a:extLst>
          </p:cNvPr>
          <p:cNvSpPr txBox="1"/>
          <p:nvPr/>
        </p:nvSpPr>
        <p:spPr>
          <a:xfrm>
            <a:off x="826372" y="4691483"/>
            <a:ext cx="5885025" cy="5155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000" b="1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4) </a:t>
            </a:r>
            <a:r>
              <a:rPr lang="en-US" altLang="ko-KR" sz="2000" b="1" dirty="0" err="1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frida</a:t>
            </a:r>
            <a:r>
              <a:rPr lang="en-US" altLang="ko-KR" sz="2000" b="1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 </a:t>
            </a:r>
            <a:r>
              <a:rPr lang="ko-KR" altLang="en-US" sz="2000" b="1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설치</a:t>
            </a:r>
            <a:endParaRPr lang="en-US" altLang="ko-KR" sz="2000" b="1" dirty="0">
              <a:solidFill>
                <a:prstClr val="black"/>
              </a:solidFill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D4BEE4D0-A619-24FD-B535-20CA4B19DA0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290"/>
          <a:stretch/>
        </p:blipFill>
        <p:spPr>
          <a:xfrm>
            <a:off x="1206337" y="5267439"/>
            <a:ext cx="2655160" cy="32400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0D809F75-1D1F-A32F-EE8F-76F28469A6E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192" t="9344" b="-1"/>
          <a:stretch/>
        </p:blipFill>
        <p:spPr>
          <a:xfrm>
            <a:off x="1152996" y="3939591"/>
            <a:ext cx="3344409" cy="25200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CFF76A0B-DD8D-A8B5-0E70-F16990EED7A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06337" y="4325533"/>
            <a:ext cx="3927273" cy="1800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91AA57D7-AA76-DC89-C786-BA9BA76F68B4}"/>
              </a:ext>
            </a:extLst>
          </p:cNvPr>
          <p:cNvSpPr txBox="1"/>
          <p:nvPr/>
        </p:nvSpPr>
        <p:spPr>
          <a:xfrm>
            <a:off x="813509" y="3330273"/>
            <a:ext cx="5885025" cy="5155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000" b="1" dirty="0">
                <a:solidFill>
                  <a:schemeClr val="bg1">
                    <a:lumMod val="50000"/>
                  </a:schemeClr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3) pip3 version upgrade (23.2.1 </a:t>
            </a:r>
            <a:r>
              <a:rPr lang="ko-KR" altLang="en-US" sz="2000" b="1" dirty="0">
                <a:solidFill>
                  <a:schemeClr val="bg1">
                    <a:lumMod val="50000"/>
                  </a:schemeClr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가능</a:t>
            </a:r>
            <a:r>
              <a:rPr lang="en-US" altLang="ko-KR" sz="2000" b="1" dirty="0">
                <a:solidFill>
                  <a:schemeClr val="bg1">
                    <a:lumMod val="50000"/>
                  </a:schemeClr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52224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1. DBI</a:t>
            </a:r>
            <a:r>
              <a:rPr lang="ko-KR" altLang="en-US" sz="3200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란</a:t>
            </a:r>
            <a:r>
              <a:rPr lang="en-US" altLang="ko-KR" sz="3200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?</a:t>
            </a:r>
            <a:endParaRPr lang="ko-KR" altLang="en-US" sz="3200" dirty="0">
              <a:latin typeface="서울남산체 B" panose="02020503020101020101" pitchFamily="18" charset="-127"/>
              <a:ea typeface="서울남산체 B" panose="020205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8D7268-D5B6-3BB3-E3FA-280BDD1516C3}"/>
              </a:ext>
            </a:extLst>
          </p:cNvPr>
          <p:cNvSpPr txBox="1"/>
          <p:nvPr/>
        </p:nvSpPr>
        <p:spPr>
          <a:xfrm>
            <a:off x="2128804" y="2201741"/>
            <a:ext cx="7934385" cy="37048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200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바이너리를 동적으로 실행하면서 분석하는 행위</a:t>
            </a:r>
            <a:r>
              <a:rPr lang="en-US" altLang="ko-KR" sz="2200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/</a:t>
            </a:r>
            <a:r>
              <a:rPr lang="ko-KR" altLang="en-US" sz="2200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도구를 의미함</a:t>
            </a:r>
            <a:endParaRPr lang="en-US" altLang="ko-KR" sz="2200" dirty="0">
              <a:solidFill>
                <a:prstClr val="black"/>
              </a:solidFill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endParaRPr lang="en-US" altLang="ko-KR" sz="1000" dirty="0">
              <a:solidFill>
                <a:prstClr val="black"/>
              </a:solidFill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200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다양한 </a:t>
            </a:r>
            <a:r>
              <a:rPr lang="en-US" altLang="ko-KR" sz="2200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DBI </a:t>
            </a:r>
            <a:r>
              <a:rPr lang="ko-KR" altLang="en-US" sz="2200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구현 방법이 있음</a:t>
            </a:r>
            <a:endParaRPr lang="en-US" altLang="ko-KR" sz="2200" dirty="0">
              <a:solidFill>
                <a:prstClr val="black"/>
              </a:solidFill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800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Debugger Script</a:t>
            </a:r>
            <a:r>
              <a:rPr lang="ko-KR" altLang="en-US" sz="1800" dirty="0" err="1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를</a:t>
            </a:r>
            <a:r>
              <a:rPr lang="ko-KR" altLang="en-US" sz="1800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 이용하는 방법</a:t>
            </a:r>
            <a:endParaRPr lang="en-US" altLang="ko-KR" sz="1800" dirty="0">
              <a:solidFill>
                <a:prstClr val="black"/>
              </a:solidFill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b="1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Hooking</a:t>
            </a:r>
            <a:r>
              <a:rPr lang="ko-KR" altLang="en-US" b="1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을 이용하는 방법</a:t>
            </a:r>
            <a:endParaRPr lang="en-US" altLang="ko-KR" b="1" dirty="0">
              <a:solidFill>
                <a:prstClr val="black"/>
              </a:solidFill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dirty="0" err="1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코드캐쉬와</a:t>
            </a:r>
            <a:r>
              <a:rPr lang="ko-KR" altLang="en-US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 </a:t>
            </a:r>
            <a:r>
              <a:rPr lang="en-US" altLang="ko-KR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CPU </a:t>
            </a:r>
            <a:r>
              <a:rPr lang="ko-KR" altLang="en-US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가상화를 이용한 </a:t>
            </a:r>
            <a:r>
              <a:rPr lang="ko-KR" altLang="en-US" dirty="0" err="1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에뮬레이팅</a:t>
            </a:r>
            <a:endParaRPr lang="en-US" altLang="ko-KR" dirty="0">
              <a:solidFill>
                <a:prstClr val="black"/>
              </a:solidFill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endParaRPr lang="en-US" altLang="ko-KR" sz="1000" dirty="0">
              <a:solidFill>
                <a:prstClr val="black"/>
              </a:solidFill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200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다양한 </a:t>
            </a:r>
            <a:r>
              <a:rPr lang="en-US" altLang="ko-KR" sz="2200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DBI Framework </a:t>
            </a:r>
            <a:r>
              <a:rPr lang="ko-KR" altLang="en-US" sz="2200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존재</a:t>
            </a:r>
            <a:endParaRPr lang="en-US" altLang="ko-KR" sz="2200" dirty="0">
              <a:solidFill>
                <a:prstClr val="black"/>
              </a:solidFill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800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Intel PIN, FRIDA, </a:t>
            </a:r>
            <a:r>
              <a:rPr lang="en-US" altLang="ko-KR" sz="1800" dirty="0" err="1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Valgrind</a:t>
            </a:r>
            <a:r>
              <a:rPr lang="en-US" altLang="ko-KR" sz="1800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 </a:t>
            </a:r>
            <a:r>
              <a:rPr lang="ko-KR" altLang="en-US" sz="1800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등이 있음</a:t>
            </a:r>
            <a:endParaRPr lang="en-US" altLang="ko-KR" sz="1800" dirty="0">
              <a:solidFill>
                <a:prstClr val="black"/>
              </a:solidFill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D1A9B4-6726-A661-5F78-6477657924B4}"/>
              </a:ext>
            </a:extLst>
          </p:cNvPr>
          <p:cNvSpPr txBox="1"/>
          <p:nvPr/>
        </p:nvSpPr>
        <p:spPr>
          <a:xfrm>
            <a:off x="1162786" y="1307866"/>
            <a:ext cx="9866423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2400" b="1" dirty="0">
                <a:solidFill>
                  <a:srgbClr val="C00000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D</a:t>
            </a:r>
            <a:r>
              <a:rPr lang="en-US" altLang="ko-KR" sz="2400" b="1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ynamic </a:t>
            </a:r>
            <a:r>
              <a:rPr lang="en-US" altLang="ko-KR" sz="2400" b="1" dirty="0">
                <a:solidFill>
                  <a:srgbClr val="C00000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B</a:t>
            </a:r>
            <a:r>
              <a:rPr lang="en-US" altLang="ko-KR" sz="2400" b="1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inary </a:t>
            </a:r>
            <a:r>
              <a:rPr lang="en-US" altLang="ko-KR" sz="2400" b="1" dirty="0">
                <a:solidFill>
                  <a:srgbClr val="C00000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I</a:t>
            </a:r>
            <a:r>
              <a:rPr lang="en-US" altLang="ko-KR" sz="2400" b="1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nstrumentation</a:t>
            </a:r>
          </a:p>
        </p:txBody>
      </p:sp>
    </p:spTree>
    <p:extLst>
      <p:ext uri="{BB962C8B-B14F-4D97-AF65-F5344CB8AC3E}">
        <p14:creationId xmlns:p14="http://schemas.microsoft.com/office/powerpoint/2010/main" val="1684650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2. Frida</a:t>
            </a:r>
            <a:r>
              <a:rPr lang="ko-KR" altLang="en-US" sz="3200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란</a:t>
            </a:r>
            <a:r>
              <a:rPr lang="en-US" altLang="ko-KR" sz="3200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?</a:t>
            </a:r>
            <a:endParaRPr lang="ko-KR" altLang="en-US" sz="3200" dirty="0">
              <a:latin typeface="서울남산체 B" panose="02020503020101020101" pitchFamily="18" charset="-127"/>
              <a:ea typeface="서울남산체 B" panose="0202050302010102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1E9292-EEED-3E53-CB1B-9EE76B55C576}"/>
              </a:ext>
            </a:extLst>
          </p:cNvPr>
          <p:cNvSpPr txBox="1"/>
          <p:nvPr/>
        </p:nvSpPr>
        <p:spPr>
          <a:xfrm>
            <a:off x="820994" y="1500854"/>
            <a:ext cx="11195061" cy="47666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2100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Ole André </a:t>
            </a:r>
            <a:r>
              <a:rPr lang="en-US" altLang="ko-KR" sz="2100" dirty="0" err="1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Vadla</a:t>
            </a:r>
            <a:r>
              <a:rPr lang="en-US" altLang="ko-KR" sz="2100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 </a:t>
            </a:r>
            <a:r>
              <a:rPr lang="en-US" altLang="ko-KR" sz="2100" dirty="0" err="1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Ravnås</a:t>
            </a:r>
            <a:r>
              <a:rPr lang="ko-KR" altLang="en-US" sz="2100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가 개발한 오픈소스 </a:t>
            </a:r>
            <a:r>
              <a:rPr lang="en-US" altLang="ko-KR" sz="2100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DBI Framework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무료로 설치 가능하고</a:t>
            </a:r>
            <a:r>
              <a:rPr lang="en-US" altLang="ko-KR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, </a:t>
            </a:r>
            <a:r>
              <a:rPr lang="ko-KR" altLang="en-US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설치 후 실행 단계가 간단함</a:t>
            </a:r>
            <a:endParaRPr lang="en-US" altLang="ko-KR" dirty="0">
              <a:solidFill>
                <a:prstClr val="black"/>
              </a:solidFill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endParaRPr lang="en-US" altLang="ko-KR" sz="1000" dirty="0">
              <a:solidFill>
                <a:prstClr val="black"/>
              </a:solidFill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2100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Python </a:t>
            </a:r>
            <a:r>
              <a:rPr lang="ko-KR" altLang="en-US" sz="2100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기반의 라이브러리로 구성되었으며</a:t>
            </a:r>
            <a:r>
              <a:rPr lang="en-US" altLang="ko-KR" sz="2100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 </a:t>
            </a:r>
            <a:r>
              <a:rPr lang="ko-KR" altLang="en-US" sz="2100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다양한 </a:t>
            </a:r>
            <a:r>
              <a:rPr lang="en-US" altLang="ko-KR" sz="2100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Frida API</a:t>
            </a:r>
            <a:r>
              <a:rPr kumimoji="0" lang="en-US" altLang="ko-KR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M" panose="02020503020101020101" pitchFamily="18" charset="-127"/>
                <a:ea typeface="서울남산체 M" panose="02020503020101020101" pitchFamily="18" charset="-127"/>
                <a:cs typeface="+mn-cs"/>
              </a:rPr>
              <a:t> (</a:t>
            </a:r>
            <a:r>
              <a:rPr kumimoji="0" lang="en-US" altLang="ko-KR" sz="2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M" panose="02020503020101020101" pitchFamily="18" charset="-127"/>
                <a:ea typeface="서울남산체 M" panose="02020503020101020101" pitchFamily="18" charset="-127"/>
                <a:cs typeface="+mn-cs"/>
              </a:rPr>
              <a:t>JavaScript</a:t>
            </a:r>
            <a:r>
              <a:rPr kumimoji="0" lang="en-US" altLang="ko-KR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M" panose="02020503020101020101" pitchFamily="18" charset="-127"/>
                <a:ea typeface="서울남산체 M" panose="02020503020101020101" pitchFamily="18" charset="-127"/>
                <a:cs typeface="+mn-cs"/>
              </a:rPr>
              <a:t>, C, Swift)</a:t>
            </a:r>
            <a:r>
              <a:rPr lang="en-US" altLang="ko-KR" sz="2100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 </a:t>
            </a:r>
            <a:r>
              <a:rPr lang="ko-KR" altLang="en-US" sz="2100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제공</a:t>
            </a:r>
            <a:endParaRPr lang="en-US" altLang="ko-KR" sz="2100" dirty="0">
              <a:solidFill>
                <a:prstClr val="black"/>
              </a:solidFill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000" dirty="0">
              <a:solidFill>
                <a:prstClr val="black"/>
              </a:solidFill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2100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Script</a:t>
            </a:r>
            <a:r>
              <a:rPr lang="ko-KR" altLang="en-US" sz="2100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와 함께 사용하여 실행 중인 프로그램 동작의 모니터링</a:t>
            </a:r>
            <a:r>
              <a:rPr lang="en-US" altLang="ko-KR" sz="2100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/</a:t>
            </a:r>
            <a:r>
              <a:rPr lang="ko-KR" altLang="en-US" sz="2100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수정</a:t>
            </a:r>
            <a:r>
              <a:rPr lang="en-US" altLang="ko-KR" sz="2100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/</a:t>
            </a:r>
            <a:r>
              <a:rPr lang="ko-KR" altLang="en-US" sz="2100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기록 가능</a:t>
            </a:r>
            <a:endParaRPr lang="en-US" altLang="ko-KR" sz="2100" dirty="0">
              <a:solidFill>
                <a:prstClr val="black"/>
              </a:solidFill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script</a:t>
            </a:r>
            <a:r>
              <a:rPr lang="ko-KR" altLang="en-US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 작성 시 다양한 언어를 사용할 수 있으며 주로 </a:t>
            </a:r>
            <a:r>
              <a:rPr lang="en-US" altLang="ko-KR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Python</a:t>
            </a:r>
            <a:r>
              <a:rPr lang="ko-KR" altLang="en-US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과 </a:t>
            </a:r>
            <a:r>
              <a:rPr lang="en-US" altLang="ko-KR" dirty="0" err="1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node.js</a:t>
            </a:r>
            <a:r>
              <a:rPr lang="ko-KR" altLang="en-US" dirty="0" err="1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를</a:t>
            </a:r>
            <a:r>
              <a:rPr lang="ko-KR" altLang="en-US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 많이 사용함</a:t>
            </a:r>
            <a:endParaRPr lang="en-US" altLang="ko-KR" dirty="0">
              <a:solidFill>
                <a:prstClr val="black"/>
              </a:solidFill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스크립트 언어이기 때문에 </a:t>
            </a:r>
            <a:r>
              <a:rPr lang="en-US" altLang="ko-KR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PIN</a:t>
            </a:r>
            <a:r>
              <a:rPr lang="ko-KR" altLang="en-US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과 달리 컴파일 없이 작성</a:t>
            </a:r>
            <a:r>
              <a:rPr lang="en-US" altLang="ko-KR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/</a:t>
            </a:r>
            <a:r>
              <a:rPr lang="ko-KR" altLang="en-US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수정 가능하고</a:t>
            </a:r>
            <a:r>
              <a:rPr lang="en-US" altLang="ko-KR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, </a:t>
            </a:r>
            <a:r>
              <a:rPr lang="ko-KR" altLang="en-US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실행 속도가 빠름</a:t>
            </a:r>
            <a:endParaRPr lang="en-US" altLang="ko-KR" dirty="0">
              <a:solidFill>
                <a:prstClr val="black"/>
              </a:solidFill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  <a:p>
            <a:pPr lvl="1">
              <a:lnSpc>
                <a:spcPct val="150000"/>
              </a:lnSpc>
              <a:defRPr/>
            </a:pPr>
            <a:endParaRPr lang="en-US" altLang="ko-KR" sz="1000" dirty="0">
              <a:solidFill>
                <a:prstClr val="black"/>
              </a:solidFill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2100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기본적으로 </a:t>
            </a:r>
            <a:r>
              <a:rPr lang="en-US" altLang="ko-KR" sz="2100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C/S </a:t>
            </a:r>
            <a:r>
              <a:rPr lang="ko-KR" altLang="en-US" sz="2100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구조로 동작하며 내부적으로 동작할 수도 있음</a:t>
            </a:r>
            <a:endParaRPr lang="en-US" altLang="ko-KR" sz="2100" dirty="0">
              <a:solidFill>
                <a:prstClr val="black"/>
              </a:solidFill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바이너리에 </a:t>
            </a:r>
            <a:r>
              <a:rPr lang="en-US" altLang="ko-KR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Framework library</a:t>
            </a:r>
            <a:r>
              <a:rPr lang="ko-KR" altLang="en-US" dirty="0" err="1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를</a:t>
            </a:r>
            <a:r>
              <a:rPr lang="ko-KR" altLang="en-US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 </a:t>
            </a:r>
            <a:r>
              <a:rPr lang="ko-KR" altLang="en-US" dirty="0" err="1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인젝션하여</a:t>
            </a:r>
            <a:r>
              <a:rPr lang="ko-KR" altLang="en-US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 파이프를 만들어 놓고</a:t>
            </a:r>
            <a:r>
              <a:rPr lang="en-US" altLang="ko-KR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,</a:t>
            </a:r>
            <a:r>
              <a:rPr lang="ko-KR" altLang="en-US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 이 파이프를 이용해 명령을 주고 받으며 바이너리 조사 가능</a:t>
            </a:r>
            <a:endParaRPr lang="en-US" altLang="ko-KR" dirty="0">
              <a:solidFill>
                <a:prstClr val="black"/>
              </a:solidFill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5904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2. Frida</a:t>
            </a:r>
            <a:r>
              <a:rPr lang="ko-KR" altLang="en-US" sz="3200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란</a:t>
            </a:r>
            <a:r>
              <a:rPr lang="en-US" altLang="ko-KR" sz="3200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?</a:t>
            </a:r>
            <a:endParaRPr lang="ko-KR" altLang="en-US" sz="3200" dirty="0">
              <a:latin typeface="서울남산체 B" panose="02020503020101020101" pitchFamily="18" charset="-127"/>
              <a:ea typeface="서울남산체 B" panose="0202050302010102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1E9292-EEED-3E53-CB1B-9EE76B55C576}"/>
              </a:ext>
            </a:extLst>
          </p:cNvPr>
          <p:cNvSpPr txBox="1"/>
          <p:nvPr/>
        </p:nvSpPr>
        <p:spPr>
          <a:xfrm>
            <a:off x="762000" y="1722078"/>
            <a:ext cx="11195061" cy="40511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2100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다양한 운영체제</a:t>
            </a:r>
            <a:r>
              <a:rPr lang="en-US" altLang="ko-KR" sz="2100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/</a:t>
            </a:r>
            <a:r>
              <a:rPr lang="ko-KR" altLang="en-US" sz="2100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플랫폼을 지원하여 큰 확장성을 가짐</a:t>
            </a:r>
            <a:endParaRPr lang="en-US" altLang="ko-KR" sz="2100" dirty="0">
              <a:solidFill>
                <a:prstClr val="black"/>
              </a:solidFill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Windows, macOS, Linux, iOS, Android, </a:t>
            </a:r>
            <a:r>
              <a:rPr lang="en-US" altLang="ko-KR" dirty="0" err="1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watchOS</a:t>
            </a:r>
            <a:r>
              <a:rPr lang="en-US" altLang="ko-KR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 </a:t>
            </a:r>
            <a:r>
              <a:rPr lang="ko-KR" altLang="en-US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등 지원함 </a:t>
            </a:r>
            <a:r>
              <a:rPr lang="en-US" altLang="ko-KR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(</a:t>
            </a:r>
            <a:r>
              <a:rPr lang="ko-KR" altLang="en-US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모바일 앱 분석에 자주 사용하는 걸로 보임</a:t>
            </a:r>
            <a:r>
              <a:rPr lang="en-US" altLang="ko-KR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)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Intel </a:t>
            </a:r>
            <a:r>
              <a:rPr lang="ko-KR" altLang="en-US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아키텍처만 지원하는 </a:t>
            </a:r>
            <a:r>
              <a:rPr lang="en-US" altLang="ko-KR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PIN</a:t>
            </a:r>
            <a:r>
              <a:rPr lang="ko-KR" altLang="en-US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과 달리 </a:t>
            </a:r>
            <a:r>
              <a:rPr lang="en-US" altLang="ko-KR" b="1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ARM </a:t>
            </a:r>
            <a:r>
              <a:rPr lang="ko-KR" altLang="en-US" b="1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아키텍처</a:t>
            </a:r>
            <a:r>
              <a:rPr lang="ko-KR" altLang="en-US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를 지원함</a:t>
            </a:r>
            <a:endParaRPr lang="en-US" altLang="ko-KR" dirty="0">
              <a:solidFill>
                <a:prstClr val="black"/>
              </a:solidFill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  <a:defRPr/>
            </a:pPr>
            <a:endParaRPr lang="en-US" altLang="ko-KR" sz="500" dirty="0">
              <a:solidFill>
                <a:prstClr val="black"/>
              </a:solidFill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  <a:p>
            <a:pPr marL="342900" marR="0" lvl="0" indent="-34290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sz="2100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Frida </a:t>
            </a:r>
            <a:r>
              <a:rPr lang="ko-KR" altLang="en-US" sz="2100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주요기능</a:t>
            </a:r>
            <a:endParaRPr lang="en-US" altLang="ko-KR" sz="2100" dirty="0">
              <a:solidFill>
                <a:prstClr val="black"/>
              </a:solidFill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애플리케이션 디버깅 가능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탈옥</a:t>
            </a:r>
            <a:r>
              <a:rPr lang="en-US" altLang="ko-KR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/</a:t>
            </a:r>
            <a:r>
              <a:rPr lang="ko-KR" altLang="en-US" dirty="0" err="1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루팅되지</a:t>
            </a:r>
            <a:r>
              <a:rPr lang="ko-KR" altLang="en-US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 않은 단말기에서도 사용 가능</a:t>
            </a:r>
            <a:endParaRPr lang="en-US" altLang="ko-KR" dirty="0">
              <a:solidFill>
                <a:prstClr val="black"/>
              </a:solidFill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함수 </a:t>
            </a:r>
            <a:r>
              <a:rPr lang="ko-KR" altLang="en-US" dirty="0" err="1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후킹</a:t>
            </a:r>
            <a:r>
              <a:rPr lang="ko-KR" altLang="en-US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 가능</a:t>
            </a:r>
            <a:r>
              <a:rPr lang="en-US" altLang="ko-KR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 (</a:t>
            </a:r>
            <a:r>
              <a:rPr lang="ko-KR" altLang="en-US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함수 재</a:t>
            </a:r>
            <a:r>
              <a:rPr lang="en-US" altLang="ko-KR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 </a:t>
            </a:r>
            <a:r>
              <a:rPr lang="ko-KR" altLang="en-US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작성</a:t>
            </a:r>
            <a:r>
              <a:rPr lang="en-US" altLang="ko-KR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, </a:t>
            </a:r>
            <a:r>
              <a:rPr lang="ko-KR" altLang="en-US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특정 함수에 연결하여 반환 값 변경 등</a:t>
            </a:r>
            <a:r>
              <a:rPr lang="en-US" altLang="ko-KR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)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실시간 트래픽 </a:t>
            </a:r>
            <a:r>
              <a:rPr lang="ko-KR" altLang="en-US" dirty="0" err="1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스니핑</a:t>
            </a:r>
            <a:r>
              <a:rPr lang="ko-KR" altLang="en-US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 가능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암호 해독 가능</a:t>
            </a:r>
          </a:p>
        </p:txBody>
      </p:sp>
    </p:spTree>
    <p:extLst>
      <p:ext uri="{BB962C8B-B14F-4D97-AF65-F5344CB8AC3E}">
        <p14:creationId xmlns:p14="http://schemas.microsoft.com/office/powerpoint/2010/main" val="2330208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3. </a:t>
            </a:r>
            <a:r>
              <a:rPr lang="ko-KR" altLang="en-US" sz="3200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실습 환경 구성 </a:t>
            </a:r>
            <a:r>
              <a:rPr lang="en-US" altLang="ko-KR" sz="3200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– </a:t>
            </a:r>
            <a:r>
              <a:rPr lang="ko-KR" altLang="en-US" sz="3200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우분투 환경 구성</a:t>
            </a:r>
            <a:endParaRPr lang="ko-KR" altLang="en-US" sz="2400" dirty="0">
              <a:latin typeface="서울남산체 B" panose="02020503020101020101" pitchFamily="18" charset="-127"/>
              <a:ea typeface="서울남산체 B" panose="02020503020101020101" pitchFamily="18" charset="-127"/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CB942747-106C-90C5-80D6-AB1255EE6951}"/>
              </a:ext>
            </a:extLst>
          </p:cNvPr>
          <p:cNvSpPr/>
          <p:nvPr/>
        </p:nvSpPr>
        <p:spPr>
          <a:xfrm>
            <a:off x="3783200" y="555142"/>
            <a:ext cx="2880000" cy="131160"/>
          </a:xfrm>
          <a:prstGeom prst="roundRect">
            <a:avLst>
              <a:gd name="adj" fmla="val 50000"/>
            </a:avLst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BF2CED-7A5B-276C-6A0C-B59D96EE4076}"/>
              </a:ext>
            </a:extLst>
          </p:cNvPr>
          <p:cNvSpPr txBox="1"/>
          <p:nvPr/>
        </p:nvSpPr>
        <p:spPr>
          <a:xfrm>
            <a:off x="778175" y="1568273"/>
            <a:ext cx="5885025" cy="8887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ko-KR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Ubuntu Linux 22.04 LTS</a:t>
            </a:r>
          </a:p>
          <a:p>
            <a:pPr marL="285750" marR="0" lvl="0" indent="-28575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가상머신 </a:t>
            </a:r>
            <a:r>
              <a:rPr lang="en-US" altLang="ko-KR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Oracle Virtual box / VMware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406D32-059D-68C6-3CF0-4D64987F94E8}"/>
              </a:ext>
            </a:extLst>
          </p:cNvPr>
          <p:cNvSpPr txBox="1"/>
          <p:nvPr/>
        </p:nvSpPr>
        <p:spPr>
          <a:xfrm>
            <a:off x="751545" y="1033697"/>
            <a:ext cx="2406650" cy="5155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(</a:t>
            </a:r>
            <a:r>
              <a:rPr lang="ko-KR" altLang="en-US" sz="2000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가상머신 사용시</a:t>
            </a:r>
            <a:r>
              <a:rPr lang="en-US" altLang="ko-KR" sz="2000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)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서울남산체 M" panose="02020503020101020101" pitchFamily="18" charset="-127"/>
              <a:ea typeface="서울남산체 M" panose="02020503020101020101" pitchFamily="18" charset="-127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763952-BF47-7CDD-D40C-2433F9265EC9}"/>
              </a:ext>
            </a:extLst>
          </p:cNvPr>
          <p:cNvSpPr txBox="1"/>
          <p:nvPr/>
        </p:nvSpPr>
        <p:spPr>
          <a:xfrm>
            <a:off x="5156306" y="2084518"/>
            <a:ext cx="8699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3"/>
              </a:rPr>
              <a:t>설치</a:t>
            </a:r>
            <a:endParaRPr lang="ko-KR" altLang="en-US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255ED3E8-B026-256B-E3DA-62E2CA08A408}"/>
              </a:ext>
            </a:extLst>
          </p:cNvPr>
          <p:cNvSpPr/>
          <p:nvPr/>
        </p:nvSpPr>
        <p:spPr>
          <a:xfrm>
            <a:off x="914861" y="1291460"/>
            <a:ext cx="1771650" cy="131160"/>
          </a:xfrm>
          <a:prstGeom prst="roundRect">
            <a:avLst>
              <a:gd name="adj" fmla="val 50000"/>
            </a:avLst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C405BAFB-59CE-6455-984F-29CF7E4751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1757" y="3318581"/>
            <a:ext cx="6295057" cy="41234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4663A9D-19A1-6EFD-E843-0A768B44817D}"/>
              </a:ext>
            </a:extLst>
          </p:cNvPr>
          <p:cNvSpPr txBox="1"/>
          <p:nvPr/>
        </p:nvSpPr>
        <p:spPr>
          <a:xfrm>
            <a:off x="751545" y="2611554"/>
            <a:ext cx="5885025" cy="5155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000" b="1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1) </a:t>
            </a:r>
            <a:r>
              <a:rPr lang="en-US" altLang="ko-KR" sz="2000" b="1" dirty="0" err="1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frida</a:t>
            </a:r>
            <a:r>
              <a:rPr lang="en-US" altLang="ko-KR" sz="2000" b="1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 </a:t>
            </a:r>
            <a:r>
              <a:rPr lang="ko-KR" altLang="en-US" sz="2000" b="1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설치</a:t>
            </a:r>
            <a:endParaRPr lang="en-US" altLang="ko-KR" sz="2000" b="1" dirty="0">
              <a:solidFill>
                <a:prstClr val="black"/>
              </a:solidFill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F2813107-8892-72DA-CCC9-632EB187FF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1757" y="4554749"/>
            <a:ext cx="7056000" cy="3600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8B0DB50-C00A-D16E-D550-88336865B883}"/>
              </a:ext>
            </a:extLst>
          </p:cNvPr>
          <p:cNvSpPr txBox="1"/>
          <p:nvPr/>
        </p:nvSpPr>
        <p:spPr>
          <a:xfrm>
            <a:off x="751544" y="3897894"/>
            <a:ext cx="5885025" cy="5155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000" b="1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2) </a:t>
            </a:r>
            <a:r>
              <a:rPr lang="ko-KR" altLang="en-US" sz="2000" b="1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리눅스 커널 설정</a:t>
            </a:r>
            <a:r>
              <a:rPr lang="en-US" altLang="ko-KR" sz="2000" b="1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 (</a:t>
            </a:r>
            <a:r>
              <a:rPr lang="ko-KR" altLang="en-US" sz="2000" b="1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커널 파라미터 변경</a:t>
            </a:r>
            <a:r>
              <a:rPr lang="en-US" altLang="ko-KR" sz="2000" b="1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A70EA64-484B-376C-5C20-5BCDAD58BA72}"/>
              </a:ext>
            </a:extLst>
          </p:cNvPr>
          <p:cNvSpPr txBox="1"/>
          <p:nvPr/>
        </p:nvSpPr>
        <p:spPr>
          <a:xfrm>
            <a:off x="1151757" y="5107591"/>
            <a:ext cx="61007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SeoulNamsan L" panose="02020403020101020101" pitchFamily="18" charset="-127"/>
                <a:ea typeface="SeoulNamsan L" panose="02020403020101020101" pitchFamily="18" charset="-127"/>
              </a:rPr>
              <a:t>하위 프로세스가 아닌 프로세스도 추적할 수 있게 </a:t>
            </a:r>
            <a:r>
              <a:rPr lang="ko-KR" altLang="en-US" dirty="0" err="1">
                <a:latin typeface="SeoulNamsan L" panose="02020403020101020101" pitchFamily="18" charset="-127"/>
                <a:ea typeface="SeoulNamsan L" panose="02020403020101020101" pitchFamily="18" charset="-127"/>
              </a:rPr>
              <a:t>해줌</a:t>
            </a:r>
            <a:r>
              <a:rPr lang="en-US" altLang="ko-KR" dirty="0">
                <a:latin typeface="SeoulNamsan L" panose="02020403020101020101" pitchFamily="18" charset="-127"/>
                <a:ea typeface="SeoulNamsan L" panose="02020403020101020101" pitchFamily="18" charset="-127"/>
              </a:rPr>
              <a:t>.</a:t>
            </a:r>
            <a:endParaRPr lang="ko-KR" altLang="en-US" dirty="0">
              <a:latin typeface="SeoulNamsan L" panose="02020403020101020101" pitchFamily="18" charset="-127"/>
              <a:ea typeface="SeoulNamsan L" panose="020204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89525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D9DEC1C-A760-5BC8-7595-4C20D66595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6897" y="1922659"/>
            <a:ext cx="4191000" cy="40386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4. Frida </a:t>
            </a:r>
            <a:r>
              <a:rPr lang="ko-KR" altLang="en-US" sz="3200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실습</a:t>
            </a:r>
            <a:r>
              <a:rPr lang="en-US" altLang="ko-KR" sz="3200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1</a:t>
            </a:r>
            <a:r>
              <a:rPr lang="ko-KR" altLang="en-US" sz="3200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 </a:t>
            </a:r>
            <a:r>
              <a:rPr lang="en-US" altLang="ko-KR" sz="3200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- </a:t>
            </a:r>
            <a:r>
              <a:rPr lang="ko-KR" altLang="en-US" sz="2400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출력</a:t>
            </a:r>
            <a:r>
              <a:rPr lang="en-US" altLang="ko-KR" sz="2400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 Hooking</a:t>
            </a:r>
            <a:endParaRPr lang="ko-KR" altLang="en-US" sz="3200" dirty="0">
              <a:latin typeface="서울남산체 B" panose="02020503020101020101" pitchFamily="18" charset="-127"/>
              <a:ea typeface="서울남산체 B" panose="020205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D3CDF0-73A0-CFF9-8206-FBE272336A47}"/>
              </a:ext>
            </a:extLst>
          </p:cNvPr>
          <p:cNvSpPr txBox="1"/>
          <p:nvPr/>
        </p:nvSpPr>
        <p:spPr>
          <a:xfrm>
            <a:off x="4713331" y="1336276"/>
            <a:ext cx="179705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6200" algn="ctr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ts val="1600"/>
            </a:pPr>
            <a:r>
              <a:rPr lang="en-US" altLang="ko-KR" sz="2000" b="1" dirty="0" err="1">
                <a:solidFill>
                  <a:schemeClr val="dk1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hello.c</a:t>
            </a:r>
            <a:endParaRPr lang="ko-KR" altLang="en-US" sz="2000" b="1" dirty="0">
              <a:solidFill>
                <a:srgbClr val="2E75B6"/>
              </a:solidFill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0A9E1F-A17A-1BB7-CFD7-59E6EFAC1008}"/>
              </a:ext>
            </a:extLst>
          </p:cNvPr>
          <p:cNvSpPr txBox="1"/>
          <p:nvPr/>
        </p:nvSpPr>
        <p:spPr>
          <a:xfrm>
            <a:off x="3702304" y="5990566"/>
            <a:ext cx="3819103" cy="3754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600" b="1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1</a:t>
            </a:r>
            <a:r>
              <a:rPr lang="ko-KR" altLang="en-US" sz="1600" b="1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초에 한 번씩 </a:t>
            </a:r>
            <a:r>
              <a:rPr lang="en-US" altLang="ko-KR" sz="1600" b="1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+1</a:t>
            </a:r>
            <a:r>
              <a:rPr lang="ko-KR" altLang="en-US" sz="1600" b="1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 한 숫자 출력하는 코드</a:t>
            </a:r>
            <a:endParaRPr lang="ko-KR" altLang="en-US" sz="1600" dirty="0">
              <a:latin typeface="서울남산체 L" panose="02020503020101020101" pitchFamily="18" charset="-127"/>
              <a:ea typeface="서울남산체 L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23466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4. Frida </a:t>
            </a:r>
            <a:r>
              <a:rPr lang="ko-KR" altLang="en-US" sz="3200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실습</a:t>
            </a:r>
            <a:r>
              <a:rPr lang="en-US" altLang="ko-KR" sz="3200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1</a:t>
            </a:r>
            <a:r>
              <a:rPr lang="ko-KR" altLang="en-US" sz="3200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 </a:t>
            </a:r>
            <a:r>
              <a:rPr lang="en-US" altLang="ko-KR" sz="3200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- </a:t>
            </a:r>
            <a:r>
              <a:rPr lang="ko-KR" altLang="en-US" sz="2400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출력</a:t>
            </a:r>
            <a:r>
              <a:rPr lang="en-US" altLang="ko-KR" sz="2400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 Hooking</a:t>
            </a:r>
            <a:endParaRPr lang="ko-KR" altLang="en-US" sz="3200" dirty="0">
              <a:latin typeface="서울남산체 B" panose="02020503020101020101" pitchFamily="18" charset="-127"/>
              <a:ea typeface="서울남산체 B" panose="020205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D3CDF0-73A0-CFF9-8206-FBE272336A47}"/>
              </a:ext>
            </a:extLst>
          </p:cNvPr>
          <p:cNvSpPr txBox="1"/>
          <p:nvPr/>
        </p:nvSpPr>
        <p:spPr>
          <a:xfrm>
            <a:off x="4772327" y="1144547"/>
            <a:ext cx="179705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6200" algn="ctr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ts val="1600"/>
            </a:pPr>
            <a:r>
              <a:rPr lang="en-US" altLang="ko-KR" sz="2000" b="1" dirty="0" err="1">
                <a:solidFill>
                  <a:schemeClr val="dk1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hook.py</a:t>
            </a:r>
            <a:endParaRPr lang="ko-KR" altLang="en-US" sz="2000" b="1" dirty="0">
              <a:solidFill>
                <a:srgbClr val="2E75B6"/>
              </a:solidFill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0A9E1F-A17A-1BB7-CFD7-59E6EFAC1008}"/>
              </a:ext>
            </a:extLst>
          </p:cNvPr>
          <p:cNvSpPr txBox="1"/>
          <p:nvPr/>
        </p:nvSpPr>
        <p:spPr>
          <a:xfrm>
            <a:off x="3117086" y="5966619"/>
            <a:ext cx="5107531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2000" b="1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호출되는 함수를 </a:t>
            </a:r>
            <a:r>
              <a:rPr lang="ko-KR" altLang="en-US" sz="2000" b="1" dirty="0" err="1">
                <a:latin typeface="서울남산체 L" panose="02020503020101020101" pitchFamily="18" charset="-127"/>
                <a:ea typeface="서울남산체 L" panose="02020503020101020101" pitchFamily="18" charset="-127"/>
              </a:rPr>
              <a:t>후킹하여</a:t>
            </a:r>
            <a:r>
              <a:rPr lang="ko-KR" altLang="en-US" sz="2000" b="1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 출력하는 스크립트</a:t>
            </a:r>
            <a:endParaRPr lang="ko-KR" altLang="en-US" sz="2000" dirty="0">
              <a:latin typeface="서울남산체 L" panose="02020503020101020101" pitchFamily="18" charset="-127"/>
              <a:ea typeface="서울남산체 L" panose="020205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008DD26-3B7D-F8D4-982B-CBEFBAD843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8314" y="1706890"/>
            <a:ext cx="4526321" cy="4070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157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339;p41">
            <a:extLst>
              <a:ext uri="{FF2B5EF4-FFF2-40B4-BE49-F238E27FC236}">
                <a16:creationId xmlns:a16="http://schemas.microsoft.com/office/drawing/2014/main" id="{FFFEADC8-C9D8-75DE-3162-32D78D3E683B}"/>
              </a:ext>
            </a:extLst>
          </p:cNvPr>
          <p:cNvSpPr/>
          <p:nvPr/>
        </p:nvSpPr>
        <p:spPr>
          <a:xfrm>
            <a:off x="3824750" y="4429742"/>
            <a:ext cx="1578078" cy="265153"/>
          </a:xfrm>
          <a:prstGeom prst="rect">
            <a:avLst/>
          </a:prstGeom>
          <a:noFill/>
          <a:ln w="2857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Google Shape;339;p41">
            <a:extLst>
              <a:ext uri="{FF2B5EF4-FFF2-40B4-BE49-F238E27FC236}">
                <a16:creationId xmlns:a16="http://schemas.microsoft.com/office/drawing/2014/main" id="{D2F8DE08-BAE8-B723-899A-F5E9AC812CCF}"/>
              </a:ext>
            </a:extLst>
          </p:cNvPr>
          <p:cNvSpPr/>
          <p:nvPr/>
        </p:nvSpPr>
        <p:spPr>
          <a:xfrm>
            <a:off x="3819833" y="2915998"/>
            <a:ext cx="1578078" cy="265153"/>
          </a:xfrm>
          <a:prstGeom prst="rect">
            <a:avLst/>
          </a:prstGeom>
          <a:noFill/>
          <a:ln w="2857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008DD26-3B7D-F8D4-982B-CBEFBAD843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640" y="1543880"/>
            <a:ext cx="5514460" cy="4958949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4. Frida </a:t>
            </a:r>
            <a:r>
              <a:rPr lang="ko-KR" altLang="en-US" sz="3200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실습</a:t>
            </a:r>
            <a:r>
              <a:rPr lang="en-US" altLang="ko-KR" sz="3200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1</a:t>
            </a:r>
            <a:r>
              <a:rPr lang="ko-KR" altLang="en-US" sz="3200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 </a:t>
            </a:r>
            <a:r>
              <a:rPr lang="en-US" altLang="ko-KR" sz="3200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- </a:t>
            </a:r>
            <a:r>
              <a:rPr lang="ko-KR" altLang="en-US" sz="2400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출력</a:t>
            </a:r>
            <a:r>
              <a:rPr lang="en-US" altLang="ko-KR" sz="2400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 Hooking</a:t>
            </a:r>
            <a:endParaRPr lang="ko-KR" altLang="en-US" sz="3200" dirty="0">
              <a:latin typeface="서울남산체 B" panose="02020503020101020101" pitchFamily="18" charset="-127"/>
              <a:ea typeface="서울남산체 B" panose="020205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D3CDF0-73A0-CFF9-8206-FBE272336A47}"/>
              </a:ext>
            </a:extLst>
          </p:cNvPr>
          <p:cNvSpPr txBox="1"/>
          <p:nvPr/>
        </p:nvSpPr>
        <p:spPr>
          <a:xfrm>
            <a:off x="1940640" y="1129796"/>
            <a:ext cx="179705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6200" algn="ctr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ts val="1600"/>
            </a:pPr>
            <a:r>
              <a:rPr lang="en-US" altLang="ko-KR" sz="2000" b="1" dirty="0" err="1">
                <a:solidFill>
                  <a:schemeClr val="dk1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hook.py</a:t>
            </a:r>
            <a:endParaRPr lang="ko-KR" altLang="en-US" sz="2000" b="1" dirty="0">
              <a:solidFill>
                <a:srgbClr val="2E75B6"/>
              </a:solidFill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</p:txBody>
      </p:sp>
      <p:sp>
        <p:nvSpPr>
          <p:cNvPr id="6" name="Google Shape;339;p41">
            <a:extLst>
              <a:ext uri="{FF2B5EF4-FFF2-40B4-BE49-F238E27FC236}">
                <a16:creationId xmlns:a16="http://schemas.microsoft.com/office/drawing/2014/main" id="{9A5B4892-D4E2-6036-3886-1FEB21C41EE4}"/>
              </a:ext>
            </a:extLst>
          </p:cNvPr>
          <p:cNvSpPr/>
          <p:nvPr/>
        </p:nvSpPr>
        <p:spPr>
          <a:xfrm>
            <a:off x="3701848" y="2669768"/>
            <a:ext cx="1744701" cy="289425"/>
          </a:xfrm>
          <a:prstGeom prst="rect">
            <a:avLst/>
          </a:prstGeom>
          <a:noFill/>
          <a:ln w="2857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C6FDDC-D9A1-32B8-602F-A45ADA0962E4}"/>
              </a:ext>
            </a:extLst>
          </p:cNvPr>
          <p:cNvSpPr txBox="1"/>
          <p:nvPr/>
        </p:nvSpPr>
        <p:spPr>
          <a:xfrm>
            <a:off x="3265372" y="2363698"/>
            <a:ext cx="27077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b="1" dirty="0">
                <a:solidFill>
                  <a:srgbClr val="C00000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프로세스 이름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F64AE1-AE63-C8AE-E01D-D1DDD61FDA02}"/>
              </a:ext>
            </a:extLst>
          </p:cNvPr>
          <p:cNvSpPr txBox="1"/>
          <p:nvPr/>
        </p:nvSpPr>
        <p:spPr>
          <a:xfrm>
            <a:off x="5771014" y="3011752"/>
            <a:ext cx="50734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- Frida</a:t>
            </a:r>
            <a:r>
              <a:rPr lang="ko-KR" altLang="en-US" b="1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에서 사용할 수 있도록 </a:t>
            </a:r>
            <a:r>
              <a:rPr lang="en-US" altLang="ko-KR" b="1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script</a:t>
            </a:r>
            <a:r>
              <a:rPr lang="ko-KR" altLang="en-US" b="1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코드 생성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D0D9BD-38A3-AB2F-4DCC-A41A185F807C}"/>
              </a:ext>
            </a:extLst>
          </p:cNvPr>
          <p:cNvSpPr txBox="1"/>
          <p:nvPr/>
        </p:nvSpPr>
        <p:spPr>
          <a:xfrm>
            <a:off x="5992240" y="2623462"/>
            <a:ext cx="50734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- Frida </a:t>
            </a:r>
            <a:r>
              <a:rPr lang="ko-KR" altLang="en-US" b="1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시작 및 프로세스 연결</a:t>
            </a:r>
            <a:endParaRPr lang="ko-KR" altLang="en-US" dirty="0"/>
          </a:p>
        </p:txBody>
      </p:sp>
      <p:cxnSp>
        <p:nvCxnSpPr>
          <p:cNvPr id="14" name="꺾인 연결선[E] 13">
            <a:extLst>
              <a:ext uri="{FF2B5EF4-FFF2-40B4-BE49-F238E27FC236}">
                <a16:creationId xmlns:a16="http://schemas.microsoft.com/office/drawing/2014/main" id="{4B95ECAE-B2F8-3A9F-8A84-D80F92D58035}"/>
              </a:ext>
            </a:extLst>
          </p:cNvPr>
          <p:cNvCxnSpPr>
            <a:cxnSpLocks/>
            <a:stCxn id="12" idx="3"/>
            <a:endCxn id="11" idx="3"/>
          </p:cNvCxnSpPr>
          <p:nvPr/>
        </p:nvCxnSpPr>
        <p:spPr>
          <a:xfrm>
            <a:off x="5397911" y="3048575"/>
            <a:ext cx="4917" cy="1513744"/>
          </a:xfrm>
          <a:prstGeom prst="bentConnector3">
            <a:avLst>
              <a:gd name="adj1" fmla="val 4749176"/>
            </a:avLst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56AC3EE-5DD7-C3E0-E89E-AD03804206F9}"/>
              </a:ext>
            </a:extLst>
          </p:cNvPr>
          <p:cNvSpPr txBox="1"/>
          <p:nvPr/>
        </p:nvSpPr>
        <p:spPr>
          <a:xfrm>
            <a:off x="5992239" y="5807048"/>
            <a:ext cx="50734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- </a:t>
            </a:r>
            <a:r>
              <a:rPr lang="ko-KR" altLang="en-US" b="1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생성한 </a:t>
            </a:r>
            <a:r>
              <a:rPr lang="en-US" altLang="ko-KR" b="1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script </a:t>
            </a:r>
            <a:r>
              <a:rPr lang="ko-KR" altLang="en-US" b="1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코드 로드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284F060-33EF-1D45-B144-4249931493B2}"/>
              </a:ext>
            </a:extLst>
          </p:cNvPr>
          <p:cNvSpPr txBox="1"/>
          <p:nvPr/>
        </p:nvSpPr>
        <p:spPr>
          <a:xfrm>
            <a:off x="5874256" y="5491857"/>
            <a:ext cx="62975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- Frida script</a:t>
            </a:r>
            <a:r>
              <a:rPr lang="ko-KR" altLang="en-US" b="1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에서 보낸 메시지를 처리할</a:t>
            </a:r>
            <a:r>
              <a:rPr lang="en-US" altLang="ko-KR" b="1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 callback</a:t>
            </a:r>
            <a:r>
              <a:rPr lang="ko-KR" altLang="en-US" b="1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 함수 설정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231DED7-87C9-E07A-C078-34CDD5BD04F2}"/>
              </a:ext>
            </a:extLst>
          </p:cNvPr>
          <p:cNvSpPr txBox="1"/>
          <p:nvPr/>
        </p:nvSpPr>
        <p:spPr>
          <a:xfrm>
            <a:off x="5992240" y="4896456"/>
            <a:ext cx="62975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- handler</a:t>
            </a:r>
            <a:r>
              <a:rPr lang="ko-KR" altLang="en-US" b="1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 정의 </a:t>
            </a:r>
            <a:r>
              <a:rPr lang="en-US" altLang="ko-KR" b="1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(message </a:t>
            </a:r>
            <a:r>
              <a:rPr lang="ko-KR" altLang="en-US" b="1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매개 변수 </a:t>
            </a:r>
            <a:r>
              <a:rPr lang="en-US" altLang="ko-KR" b="1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console</a:t>
            </a:r>
            <a:r>
              <a:rPr lang="ko-KR" altLang="en-US" b="1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에 출력</a:t>
            </a:r>
            <a:r>
              <a:rPr lang="en-US" altLang="ko-KR" b="1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)</a:t>
            </a:r>
            <a:endParaRPr lang="ko-KR" altLang="en-US" b="1" dirty="0">
              <a:latin typeface="서울남산체 L" panose="02020503020101020101" pitchFamily="18" charset="-127"/>
              <a:ea typeface="서울남산체 L" panose="02020503020101020101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06EC81-76E2-60BE-50E6-3922C197C369}"/>
              </a:ext>
            </a:extLst>
          </p:cNvPr>
          <p:cNvSpPr txBox="1"/>
          <p:nvPr/>
        </p:nvSpPr>
        <p:spPr>
          <a:xfrm>
            <a:off x="5992239" y="6119133"/>
            <a:ext cx="50734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- script</a:t>
            </a:r>
            <a:r>
              <a:rPr lang="ko-KR" altLang="en-US" b="1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가</a:t>
            </a:r>
            <a:r>
              <a:rPr lang="en-US" altLang="ko-KR" b="1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 </a:t>
            </a:r>
            <a:r>
              <a:rPr lang="ko-KR" altLang="en-US" b="1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동작되기 전에 종료되는 문제 예방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FE8B10-6986-99E4-69A8-E04A238131D8}"/>
              </a:ext>
            </a:extLst>
          </p:cNvPr>
          <p:cNvSpPr txBox="1"/>
          <p:nvPr/>
        </p:nvSpPr>
        <p:spPr>
          <a:xfrm>
            <a:off x="5973100" y="3483226"/>
            <a:ext cx="507344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solidFill>
                  <a:srgbClr val="0070C0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(</a:t>
            </a:r>
            <a:r>
              <a:rPr lang="ko-KR" altLang="en-US" b="1" dirty="0">
                <a:solidFill>
                  <a:srgbClr val="0070C0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시작주소</a:t>
            </a:r>
            <a:r>
              <a:rPr lang="en-US" altLang="ko-KR" b="1" dirty="0">
                <a:solidFill>
                  <a:srgbClr val="0070C0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, </a:t>
            </a:r>
            <a:r>
              <a:rPr lang="ko-KR" altLang="en-US" b="1" dirty="0">
                <a:solidFill>
                  <a:srgbClr val="0070C0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실행할 실제 코드</a:t>
            </a:r>
            <a:r>
              <a:rPr lang="en-US" altLang="ko-KR" b="1" dirty="0">
                <a:solidFill>
                  <a:srgbClr val="0070C0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)</a:t>
            </a:r>
          </a:p>
          <a:p>
            <a:pPr algn="ctr"/>
            <a:r>
              <a:rPr lang="en-US" altLang="ko-KR" b="1" dirty="0">
                <a:solidFill>
                  <a:srgbClr val="0070C0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hooking </a:t>
            </a:r>
            <a:r>
              <a:rPr lang="ko-KR" altLang="en-US" b="1" dirty="0">
                <a:solidFill>
                  <a:srgbClr val="0070C0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함수의 시작 주소를 가져와</a:t>
            </a:r>
            <a:endParaRPr lang="en-US" altLang="ko-KR" b="1" dirty="0">
              <a:solidFill>
                <a:srgbClr val="0070C0"/>
              </a:solidFill>
              <a:latin typeface="서울남산체 L" panose="02020503020101020101" pitchFamily="18" charset="-127"/>
              <a:ea typeface="서울남산체 L" panose="02020503020101020101" pitchFamily="18" charset="-127"/>
            </a:endParaRPr>
          </a:p>
          <a:p>
            <a:pPr algn="ctr"/>
            <a:r>
              <a:rPr lang="ko-KR" altLang="en-US" b="1" dirty="0">
                <a:solidFill>
                  <a:srgbClr val="0070C0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함수의 인수 출력</a:t>
            </a:r>
            <a:endParaRPr lang="ko-KR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25922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4. Frida </a:t>
            </a:r>
            <a:r>
              <a:rPr lang="ko-KR" altLang="en-US" sz="3200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실습</a:t>
            </a:r>
            <a:r>
              <a:rPr lang="en-US" altLang="ko-KR" sz="3200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1</a:t>
            </a:r>
            <a:r>
              <a:rPr lang="ko-KR" altLang="en-US" sz="3200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 </a:t>
            </a:r>
            <a:r>
              <a:rPr lang="en-US" altLang="ko-KR" sz="3200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- </a:t>
            </a:r>
            <a:r>
              <a:rPr lang="ko-KR" altLang="en-US" sz="2400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출력</a:t>
            </a:r>
            <a:r>
              <a:rPr lang="en-US" altLang="ko-KR" sz="2400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 Hooking</a:t>
            </a:r>
            <a:endParaRPr lang="ko-KR" altLang="en-US" sz="3200" dirty="0">
              <a:latin typeface="서울남산체 B" panose="02020503020101020101" pitchFamily="18" charset="-127"/>
              <a:ea typeface="서울남산체 B" panose="020205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BBECF6-FFA9-5B20-153E-1BBCB865660A}"/>
              </a:ext>
            </a:extLst>
          </p:cNvPr>
          <p:cNvSpPr txBox="1"/>
          <p:nvPr/>
        </p:nvSpPr>
        <p:spPr>
          <a:xfrm>
            <a:off x="765883" y="1285132"/>
            <a:ext cx="390453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620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ts val="1600"/>
            </a:pPr>
            <a:r>
              <a:rPr lang="en-US" altLang="ko-KR" sz="2000" b="1" dirty="0">
                <a:solidFill>
                  <a:schemeClr val="dk1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1) </a:t>
            </a:r>
            <a:r>
              <a:rPr lang="en-US" altLang="ko-KR" sz="2000" b="1" dirty="0" err="1">
                <a:solidFill>
                  <a:schemeClr val="dk1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hello.c</a:t>
            </a:r>
            <a:r>
              <a:rPr lang="en-US" altLang="ko-KR" sz="2000" b="1" dirty="0">
                <a:solidFill>
                  <a:schemeClr val="dk1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 </a:t>
            </a:r>
            <a:r>
              <a:rPr lang="ko-KR" altLang="en-US" sz="2000" b="1" dirty="0">
                <a:solidFill>
                  <a:schemeClr val="dk1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출력 코드 컴파일</a:t>
            </a:r>
            <a:endParaRPr lang="ko-KR" altLang="en-US" sz="2000" b="1" dirty="0">
              <a:solidFill>
                <a:srgbClr val="2E75B6"/>
              </a:solidFill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4DC62A7-36F5-A754-D1D9-8E92D4F64A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60" y="1779438"/>
            <a:ext cx="8844000" cy="3960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56147304-0F51-6015-CFBC-F432B93C1BE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61534"/>
          <a:stretch/>
        </p:blipFill>
        <p:spPr>
          <a:xfrm>
            <a:off x="1600260" y="2826493"/>
            <a:ext cx="4746950" cy="174481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38D7293-59B0-A5D3-447F-9A170702BCBA}"/>
              </a:ext>
            </a:extLst>
          </p:cNvPr>
          <p:cNvSpPr txBox="1"/>
          <p:nvPr/>
        </p:nvSpPr>
        <p:spPr>
          <a:xfrm>
            <a:off x="765883" y="2303046"/>
            <a:ext cx="451404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620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ts val="1600"/>
            </a:pPr>
            <a:r>
              <a:rPr lang="en-US" altLang="ko-KR" sz="2000" b="1" dirty="0">
                <a:solidFill>
                  <a:schemeClr val="dk1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2) </a:t>
            </a:r>
            <a:r>
              <a:rPr lang="ko-KR" altLang="en-US" sz="2000" b="1" dirty="0">
                <a:solidFill>
                  <a:schemeClr val="dk1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컴파일한 파일</a:t>
            </a:r>
            <a:r>
              <a:rPr lang="en-US" altLang="ko-KR" sz="2000" b="1" dirty="0">
                <a:solidFill>
                  <a:schemeClr val="dk1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(</a:t>
            </a:r>
            <a:r>
              <a:rPr lang="en-US" altLang="ko-KR" sz="2000" b="1" dirty="0" err="1">
                <a:solidFill>
                  <a:schemeClr val="dk1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send_hello</a:t>
            </a:r>
            <a:r>
              <a:rPr lang="en-US" altLang="ko-KR" sz="2000" b="1" dirty="0">
                <a:solidFill>
                  <a:schemeClr val="dk1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) </a:t>
            </a:r>
            <a:r>
              <a:rPr lang="ko-KR" altLang="en-US" sz="2000" b="1" dirty="0">
                <a:solidFill>
                  <a:schemeClr val="dk1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실행</a:t>
            </a:r>
            <a:endParaRPr lang="ko-KR" altLang="en-US" sz="2000" b="1" dirty="0">
              <a:solidFill>
                <a:srgbClr val="2E75B6"/>
              </a:solidFill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40B235F0-8ADA-8C2B-F905-802B0A05527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39979"/>
          <a:stretch/>
        </p:blipFill>
        <p:spPr>
          <a:xfrm>
            <a:off x="1600260" y="5221977"/>
            <a:ext cx="6530625" cy="97234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4D723C3-E018-9BC1-FBD9-82416F50E3E7}"/>
              </a:ext>
            </a:extLst>
          </p:cNvPr>
          <p:cNvSpPr txBox="1"/>
          <p:nvPr/>
        </p:nvSpPr>
        <p:spPr>
          <a:xfrm>
            <a:off x="765883" y="4731781"/>
            <a:ext cx="451404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620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ts val="1600"/>
            </a:pPr>
            <a:r>
              <a:rPr lang="en-US" altLang="ko-KR" sz="2000" b="1" dirty="0">
                <a:solidFill>
                  <a:schemeClr val="dk1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3) </a:t>
            </a:r>
            <a:r>
              <a:rPr lang="ko-KR" altLang="en-US" sz="2000" b="1" dirty="0">
                <a:solidFill>
                  <a:schemeClr val="dk1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새로운 터미널 열고 </a:t>
            </a:r>
            <a:r>
              <a:rPr lang="ko-KR" altLang="en-US" sz="2000" b="1" dirty="0" err="1">
                <a:solidFill>
                  <a:schemeClr val="dk1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후킹</a:t>
            </a:r>
            <a:r>
              <a:rPr lang="ko-KR" altLang="en-US" sz="2000" b="1" dirty="0">
                <a:solidFill>
                  <a:schemeClr val="dk1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 시작</a:t>
            </a:r>
            <a:endParaRPr lang="ko-KR" altLang="en-US" sz="2000" b="1" dirty="0">
              <a:solidFill>
                <a:srgbClr val="2E75B6"/>
              </a:solidFill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</p:txBody>
      </p:sp>
      <p:sp>
        <p:nvSpPr>
          <p:cNvPr id="17" name="Google Shape;339;p41">
            <a:extLst>
              <a:ext uri="{FF2B5EF4-FFF2-40B4-BE49-F238E27FC236}">
                <a16:creationId xmlns:a16="http://schemas.microsoft.com/office/drawing/2014/main" id="{60394309-967D-021E-59AE-1ACE71A51ECA}"/>
              </a:ext>
            </a:extLst>
          </p:cNvPr>
          <p:cNvSpPr/>
          <p:nvPr/>
        </p:nvSpPr>
        <p:spPr>
          <a:xfrm>
            <a:off x="6347210" y="5221977"/>
            <a:ext cx="1783675" cy="360000"/>
          </a:xfrm>
          <a:prstGeom prst="rect">
            <a:avLst/>
          </a:prstGeom>
          <a:noFill/>
          <a:ln w="2857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Google Shape;339;p41">
            <a:extLst>
              <a:ext uri="{FF2B5EF4-FFF2-40B4-BE49-F238E27FC236}">
                <a16:creationId xmlns:a16="http://schemas.microsoft.com/office/drawing/2014/main" id="{C4001251-9B33-F7BC-FB3A-81371FB7ACA9}"/>
              </a:ext>
            </a:extLst>
          </p:cNvPr>
          <p:cNvSpPr/>
          <p:nvPr/>
        </p:nvSpPr>
        <p:spPr>
          <a:xfrm>
            <a:off x="2747645" y="3159979"/>
            <a:ext cx="1783675" cy="360000"/>
          </a:xfrm>
          <a:prstGeom prst="rect">
            <a:avLst/>
          </a:prstGeom>
          <a:noFill/>
          <a:ln w="2857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0" name="꺾인 연결선[E] 19">
            <a:extLst>
              <a:ext uri="{FF2B5EF4-FFF2-40B4-BE49-F238E27FC236}">
                <a16:creationId xmlns:a16="http://schemas.microsoft.com/office/drawing/2014/main" id="{FA80B8E6-86E7-52A7-2BC1-34BF8A87C540}"/>
              </a:ext>
            </a:extLst>
          </p:cNvPr>
          <p:cNvCxnSpPr>
            <a:cxnSpLocks/>
            <a:stCxn id="18" idx="3"/>
            <a:endCxn id="17" idx="0"/>
          </p:cNvCxnSpPr>
          <p:nvPr/>
        </p:nvCxnSpPr>
        <p:spPr>
          <a:xfrm>
            <a:off x="4531320" y="3339979"/>
            <a:ext cx="2707728" cy="1881998"/>
          </a:xfrm>
          <a:prstGeom prst="bentConnector2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Google Shape;339;p41">
            <a:extLst>
              <a:ext uri="{FF2B5EF4-FFF2-40B4-BE49-F238E27FC236}">
                <a16:creationId xmlns:a16="http://schemas.microsoft.com/office/drawing/2014/main" id="{E78F75B3-89C2-05BE-AE1B-382635BE8D9B}"/>
              </a:ext>
            </a:extLst>
          </p:cNvPr>
          <p:cNvSpPr/>
          <p:nvPr/>
        </p:nvSpPr>
        <p:spPr>
          <a:xfrm>
            <a:off x="6066505" y="1774451"/>
            <a:ext cx="850490" cy="360000"/>
          </a:xfrm>
          <a:prstGeom prst="rect">
            <a:avLst/>
          </a:prstGeom>
          <a:noFill/>
          <a:ln w="2857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6ADE6D1-CB4D-563E-6FA4-688D9F32ED49}"/>
              </a:ext>
            </a:extLst>
          </p:cNvPr>
          <p:cNvSpPr txBox="1"/>
          <p:nvPr/>
        </p:nvSpPr>
        <p:spPr>
          <a:xfrm>
            <a:off x="5137886" y="1373181"/>
            <a:ext cx="27077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800" b="1" dirty="0">
                <a:solidFill>
                  <a:srgbClr val="0070C0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관련 경고를 모두 출력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82EC8C-0F03-59A5-D27E-C63413A0450A}"/>
              </a:ext>
            </a:extLst>
          </p:cNvPr>
          <p:cNvSpPr txBox="1"/>
          <p:nvPr/>
        </p:nvSpPr>
        <p:spPr>
          <a:xfrm>
            <a:off x="6777021" y="3339979"/>
            <a:ext cx="27077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b="1" dirty="0">
                <a:solidFill>
                  <a:srgbClr val="C00000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함수 시작주소</a:t>
            </a:r>
            <a:endParaRPr lang="ko-KR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6357337"/>
      </p:ext>
    </p:extLst>
  </p:cSld>
  <p:clrMapOvr>
    <a:masterClrMapping/>
  </p:clrMapOvr>
</p:sld>
</file>

<file path=ppt/theme/theme1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21200</TotalTime>
  <Words>751</Words>
  <Application>Microsoft Office PowerPoint</Application>
  <PresentationFormat>와이드스크린</PresentationFormat>
  <Paragraphs>121</Paragraphs>
  <Slides>18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6" baseType="lpstr">
      <vt:lpstr>SeoulNamsan L</vt:lpstr>
      <vt:lpstr>맑은 고딕</vt:lpstr>
      <vt:lpstr>서울남산체 B</vt:lpstr>
      <vt:lpstr>서울남산체 EB</vt:lpstr>
      <vt:lpstr>서울남산체 L</vt:lpstr>
      <vt:lpstr>서울남산체 M</vt:lpstr>
      <vt:lpstr>Arial</vt:lpstr>
      <vt:lpstr>제목 테마</vt:lpstr>
      <vt:lpstr>Frida 기본</vt:lpstr>
      <vt:lpstr>1. DBI란?</vt:lpstr>
      <vt:lpstr>2. Frida란?</vt:lpstr>
      <vt:lpstr>2. Frida란?</vt:lpstr>
      <vt:lpstr>3. 실습 환경 구성 – 우분투 환경 구성</vt:lpstr>
      <vt:lpstr>4. Frida 실습1 - 출력 Hooking</vt:lpstr>
      <vt:lpstr>4. Frida 실습1 - 출력 Hooking</vt:lpstr>
      <vt:lpstr>4. Frida 실습1 - 출력 Hooking</vt:lpstr>
      <vt:lpstr>4. Frida 실습1 - 출력 Hooking</vt:lpstr>
      <vt:lpstr>4. Frida 실습2 – 함수 인수 변조</vt:lpstr>
      <vt:lpstr>4. Frida 실습2 – 함수 인수 변조</vt:lpstr>
      <vt:lpstr>4. Frida 실습3 - 정수 인젝션 및 함수호출</vt:lpstr>
      <vt:lpstr>4. Frida 실습3 - 정수 주입 및 함수호출</vt:lpstr>
      <vt:lpstr>4. Frida 실습4 – 문자열 인젝션 및 함수호출</vt:lpstr>
      <vt:lpstr>4. Frida 실습4 – 문자열 인젝션 및 함수호출</vt:lpstr>
      <vt:lpstr>4. Frida 실습4 – 문자열 인젝션 및 함수호출</vt:lpstr>
      <vt:lpstr>PowerPoint 프레젠테이션</vt:lpstr>
      <vt:lpstr>3. 실습 환경 구성 – macOS 환경 구성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양유진</cp:lastModifiedBy>
  <cp:revision>241</cp:revision>
  <dcterms:created xsi:type="dcterms:W3CDTF">2019-03-05T04:29:07Z</dcterms:created>
  <dcterms:modified xsi:type="dcterms:W3CDTF">2023-08-22T15:30:46Z</dcterms:modified>
</cp:coreProperties>
</file>