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sldIdLst>
    <p:sldId id="269" r:id="rId2"/>
    <p:sldId id="300" r:id="rId3"/>
    <p:sldId id="301" r:id="rId4"/>
    <p:sldId id="304" r:id="rId5"/>
    <p:sldId id="306" r:id="rId6"/>
    <p:sldId id="310" r:id="rId7"/>
    <p:sldId id="307" r:id="rId8"/>
    <p:sldId id="308" r:id="rId9"/>
    <p:sldId id="309" r:id="rId10"/>
    <p:sldId id="311" r:id="rId11"/>
    <p:sldId id="312" r:id="rId12"/>
    <p:sldId id="313" r:id="rId13"/>
    <p:sldId id="317" r:id="rId14"/>
    <p:sldId id="314" r:id="rId15"/>
    <p:sldId id="316" r:id="rId16"/>
    <p:sldId id="321" r:id="rId17"/>
    <p:sldId id="318" r:id="rId18"/>
    <p:sldId id="320" r:id="rId19"/>
    <p:sldId id="319" r:id="rId20"/>
    <p:sldId id="322" r:id="rId21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9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3CD32A-A9BC-8D45-AC31-B1D73BBB17D4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ore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ore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F585E8-673B-E14C-9B6F-225C6295184C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4572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151235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67254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56746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7766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F585E8-673B-E14C-9B6F-225C6295184C}" type="slidenum">
              <a:rPr kumimoji="1" lang="ko-Kore-KR" altLang="en-US" smtClean="0"/>
              <a:t>6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545519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76315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29467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18372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EA30A3-5ACD-EC40-8089-3992EA23B3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0CCDC7-D64A-834F-B070-8EF72E10C3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29674E-A39C-0541-96CB-BA7FE0B1D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B94CCE-D8A1-1242-A8E0-4C08541F3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455698-299C-3740-8599-97C2A6E47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9199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F0EDF7-2C67-7F48-9865-DC44BF3A1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0CAF60C-91A9-564B-9B60-2E7B8041A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643CCD-6E2F-8946-B1CF-DACF1DB86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2E4E52-794F-2E4A-8E18-64D061131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AC8EB-A32F-774E-9E3C-7DA29B33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6201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9A8AD85-E94D-CC43-8F98-7AB6E00E4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7F5367D-FEDE-444F-9F12-F694380C09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499835-61E6-4A4E-8A74-F1E066FFF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17F848-BFE6-7B47-824C-2C06FB6B8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487967-8861-0E4A-A875-EECFC913E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43351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71702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제목 및 내용">
  <p:cSld name="1_제목 및 내용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4"/>
          <p:cNvSpPr txBox="1">
            <a:spLocks noGrp="1"/>
          </p:cNvSpPr>
          <p:nvPr>
            <p:ph type="body" idx="1"/>
          </p:nvPr>
        </p:nvSpPr>
        <p:spPr>
          <a:xfrm>
            <a:off x="411163" y="1152525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/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177681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AEC80-575C-154A-B03C-D5DA13FD5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B349DF-7488-E543-8B4E-8E33157ACA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746877-E856-164A-9B8D-0D2A7B0BF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8819FA-DBAC-604A-99C7-FC5A74F4AE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77F061-0034-7043-BB5E-FA547BF48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3406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98CC59-8D23-F749-826D-A0204DAFE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64309D-0C6E-8742-9047-F6C2831D92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520C15-6A53-BE45-B366-B4AAE8B46B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71BF9E-39F2-B542-BDFC-879ECBA44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62E71C-F38A-A04A-94E9-56A77F292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5373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F6ED5D-0498-6A45-B36E-52FEACD43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7F91950-16CF-034D-AD3F-D101ACFF43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AE6B74-981B-F942-B9F6-1A19054FC5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99F397-8656-B143-98E0-55BD17E59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E4030-4D01-9D40-BFAF-4523B839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09EB011-90AA-614D-9926-42BA054FB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148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6C1A4-6F43-D64A-BE44-BCBA86020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8045EB3-AB2E-F048-BE4F-8F118FAF2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F49055-FF98-F247-BB64-0B05AA0A57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E3E127-F773-0340-8E20-BC1708D5CF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3421B55-2569-D543-B181-3155BB3680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F9A9D1D-90C8-0B4F-9129-1428D42CE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3FF93-A256-CD4E-BE93-57B7D3FA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CCD40DB-F1C2-E54C-9009-CE1118A7A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101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354506-6770-AD4A-B1D1-C6BB21157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B0380-A01C-6B4D-BA1F-D374B9225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167195-4EA3-674F-8030-4F246E902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0F2ADB9-31D0-A14C-B53F-8AFE9FC1D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217690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5DC5655-9D00-EE47-9644-F2EE358D6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74A8D61-9B86-3B40-8349-CDB4121E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61F934-D007-E740-919C-8C8CCD712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08701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E8EF4C-BA0B-434D-9EA7-AC0475191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AB7526E-4DBD-7844-A0FD-9BB7E08AE1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DD798C6-BD77-E44A-9C83-8102B2224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7013A1-22DB-5A47-9BC2-23765356C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760A86-96AE-234C-BC08-B21E608D8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243D01-504F-3245-9A5A-B9288CDFC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92574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28654D-7AF7-B541-9ADC-97251127B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8BFDB0B-7A5F-474E-B521-D654AA9C18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D900E9-78F4-B943-A10F-591A5DE061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38C76EF-F7D1-8148-A318-5D7A4B705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85B871-DA72-284B-8ED4-67842B025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FC4DA1-3278-7C40-9C6E-001BEB6E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1538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4E9FE-8948-204F-A55C-13E97CF6E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DA61E7-C350-2D4D-A42E-7D7AC09D1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221891-E4F3-3540-B191-E53851040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699D-26A5-8C40-92EA-4D80FFF901D7}" type="datetimeFigureOut">
              <a:rPr kumimoji="1" lang="ko-Kore-KR" altLang="en-US" smtClean="0"/>
              <a:t>2021. 6. 21.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4341A2-663E-C044-B64E-51907E367C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0C661-AC69-3643-AEFA-8A14EE141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F6507-1C10-8D48-A736-1C4F354AEA40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2364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749804" y="1492504"/>
            <a:ext cx="9442196" cy="2387600"/>
          </a:xfrm>
        </p:spPr>
        <p:txBody>
          <a:bodyPr>
            <a:normAutofit/>
          </a:bodyPr>
          <a:lstStyle/>
          <a:p>
            <a:r>
              <a:rPr lang="en-US" altLang="ko-KR" sz="3000" dirty="0">
                <a:solidFill>
                  <a:schemeClr val="accent1"/>
                </a:solidFill>
              </a:rPr>
              <a:t>Sparkle + </a:t>
            </a:r>
            <a:r>
              <a:rPr lang="en-US" altLang="ko-KR" sz="3000" dirty="0" err="1">
                <a:solidFill>
                  <a:schemeClr val="accent1"/>
                </a:solidFill>
              </a:rPr>
              <a:t>Xodyack</a:t>
            </a:r>
            <a:r>
              <a:rPr lang="en-US" altLang="ko-KR" sz="3000" dirty="0">
                <a:solidFill>
                  <a:schemeClr val="accent1"/>
                </a:solidFill>
              </a:rPr>
              <a:t> + Photon-Beetle</a:t>
            </a:r>
            <a:endParaRPr lang="ko-KR" altLang="en-US" sz="3000" dirty="0">
              <a:solidFill>
                <a:schemeClr val="accent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E92151C-482F-A440-BF8C-D81F96227012}"/>
              </a:ext>
            </a:extLst>
          </p:cNvPr>
          <p:cNvSpPr/>
          <p:nvPr/>
        </p:nvSpPr>
        <p:spPr>
          <a:xfrm>
            <a:off x="6709156" y="4262194"/>
            <a:ext cx="877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/>
              <a:t>장경배</a:t>
            </a:r>
            <a:endParaRPr lang="ko-Kore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3BB57D-2FCD-594F-AEC6-11D147EF4C2F}"/>
              </a:ext>
            </a:extLst>
          </p:cNvPr>
          <p:cNvSpPr txBox="1"/>
          <p:nvPr/>
        </p:nvSpPr>
        <p:spPr>
          <a:xfrm>
            <a:off x="5590638" y="2442464"/>
            <a:ext cx="31873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LWC Quantum</a:t>
            </a:r>
            <a:endParaRPr kumimoji="1" lang="ko-Kore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3F73A85-2F73-8442-9D6E-666FF00E70B3}"/>
              </a:ext>
            </a:extLst>
          </p:cNvPr>
          <p:cNvSpPr/>
          <p:nvPr/>
        </p:nvSpPr>
        <p:spPr>
          <a:xfrm>
            <a:off x="5538953" y="4830064"/>
            <a:ext cx="31802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ore-KR" altLang="en-US" dirty="0"/>
              <a:t>https://youtu.be/_60Zm4XSuLU</a:t>
            </a:r>
          </a:p>
        </p:txBody>
      </p:sp>
    </p:spTree>
    <p:extLst>
      <p:ext uri="{BB962C8B-B14F-4D97-AF65-F5344CB8AC3E}">
        <p14:creationId xmlns:p14="http://schemas.microsoft.com/office/powerpoint/2010/main" val="4293283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1A7D1BD-D7B7-BB4A-9B1B-F9D89F15B3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325" y="2120850"/>
            <a:ext cx="4408265" cy="343501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80A51555-EE32-2B4A-A5DA-5578D393B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 err="1"/>
              <a:t>Xodyak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9E6AA-D30C-6144-9ECE-0BDE4B73EC6F}"/>
              </a:ext>
            </a:extLst>
          </p:cNvPr>
          <p:cNvSpPr txBox="1"/>
          <p:nvPr/>
        </p:nvSpPr>
        <p:spPr>
          <a:xfrm>
            <a:off x="620486" y="1360714"/>
            <a:ext cx="5886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Sparkle</a:t>
            </a:r>
            <a:r>
              <a:rPr kumimoji="1" lang="ko-KR" altLang="en-US" dirty="0"/>
              <a:t>과 동일하게 </a:t>
            </a:r>
            <a:r>
              <a:rPr kumimoji="1" lang="ko-KR" altLang="en-US" b="1" dirty="0"/>
              <a:t>출력 과정에서 생기는 추가 </a:t>
            </a:r>
            <a:r>
              <a:rPr kumimoji="1" lang="ko-KR" altLang="en-US" b="1" dirty="0" err="1"/>
              <a:t>큐비트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23938949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80A51555-EE32-2B4A-A5DA-5578D393B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 err="1"/>
              <a:t>Xodyak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C9E6AA-D30C-6144-9ECE-0BDE4B73EC6F}"/>
              </a:ext>
            </a:extLst>
          </p:cNvPr>
          <p:cNvSpPr txBox="1"/>
          <p:nvPr/>
        </p:nvSpPr>
        <p:spPr>
          <a:xfrm>
            <a:off x="620486" y="136071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256-bit Input</a:t>
            </a:r>
            <a:r>
              <a:rPr kumimoji="1" lang="ko-KR" altLang="en-US" dirty="0"/>
              <a:t> 기준</a:t>
            </a:r>
            <a:endParaRPr kumimoji="1" lang="ko-Kore-KR" altLang="en-US" b="1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E220D98-24C5-5942-BE1A-8835850778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8428" y="1955071"/>
            <a:ext cx="7570273" cy="106144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7B85890-E4CC-CA45-985C-257F7E90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8222" y="3241537"/>
            <a:ext cx="2535555" cy="28582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A698611-2827-F341-B49F-1E4CDC68C26C}"/>
              </a:ext>
            </a:extLst>
          </p:cNvPr>
          <p:cNvSpPr txBox="1"/>
          <p:nvPr/>
        </p:nvSpPr>
        <p:spPr>
          <a:xfrm>
            <a:off x="5666105" y="6251241"/>
            <a:ext cx="85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X</a:t>
            </a:r>
            <a:r>
              <a:rPr kumimoji="1" lang="en-US" altLang="ko-KR" dirty="0" err="1"/>
              <a:t>odyak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AD75D-638C-7F49-AF96-89ACEC6FE6AC}"/>
              </a:ext>
            </a:extLst>
          </p:cNvPr>
          <p:cNvSpPr txBox="1"/>
          <p:nvPr/>
        </p:nvSpPr>
        <p:spPr>
          <a:xfrm>
            <a:off x="7501813" y="3540008"/>
            <a:ext cx="1276888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대량 </a:t>
            </a:r>
            <a:r>
              <a:rPr kumimoji="1" lang="ko-KR" altLang="en-US" dirty="0" err="1">
                <a:solidFill>
                  <a:srgbClr val="FF0000"/>
                </a:solidFill>
              </a:rPr>
              <a:t>큐빗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ko-KR" altLang="en-US" dirty="0">
                <a:solidFill>
                  <a:schemeClr val="accent1"/>
                </a:solidFill>
              </a:rPr>
              <a:t>낮은 </a:t>
            </a:r>
            <a:r>
              <a:rPr kumimoji="1" lang="en-US" altLang="ko-KR" dirty="0">
                <a:solidFill>
                  <a:schemeClr val="accent1"/>
                </a:solidFill>
              </a:rPr>
              <a:t>Depth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843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28;p16">
            <a:extLst>
              <a:ext uri="{FF2B5EF4-FFF2-40B4-BE49-F238E27FC236}">
                <a16:creationId xmlns:a16="http://schemas.microsoft.com/office/drawing/2014/main" id="{80A51555-EE32-2B4A-A5DA-5578D393B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19F89F5-92E2-CB45-A240-E1F27D344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00" y="1089654"/>
            <a:ext cx="6341058" cy="56677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5F8F6C-52A6-9A4D-B18A-737BA99383A1}"/>
              </a:ext>
            </a:extLst>
          </p:cNvPr>
          <p:cNvSpPr txBox="1"/>
          <p:nvPr/>
        </p:nvSpPr>
        <p:spPr>
          <a:xfrm>
            <a:off x="500858" y="1305025"/>
            <a:ext cx="345511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>
                <a:solidFill>
                  <a:schemeClr val="accent1"/>
                </a:solidFill>
              </a:rPr>
              <a:t>Permutation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b="1" dirty="0" err="1"/>
              <a:t>SBox</a:t>
            </a:r>
            <a:r>
              <a:rPr kumimoji="1" lang="ko-KR" altLang="en-US" b="1" dirty="0"/>
              <a:t> 구현</a:t>
            </a:r>
            <a:r>
              <a:rPr kumimoji="1" lang="ko-KR" altLang="en-US" dirty="0"/>
              <a:t>에는 </a:t>
            </a:r>
            <a:r>
              <a:rPr kumimoji="1" lang="en-US" altLang="ko-KR" b="1" dirty="0"/>
              <a:t>L</a:t>
            </a:r>
            <a:r>
              <a:rPr kumimoji="1" lang="en-US" altLang="ko-Kore-KR" b="1" dirty="0"/>
              <a:t>IGHTER-R </a:t>
            </a:r>
            <a:r>
              <a:rPr kumimoji="1" lang="ko-KR" altLang="en-US" b="1" dirty="0"/>
              <a:t>사용</a:t>
            </a:r>
            <a:endParaRPr kumimoji="1" lang="en-US" altLang="ko-K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 err="1"/>
              <a:t>MixColumn</a:t>
            </a:r>
            <a:r>
              <a:rPr kumimoji="1" lang="ko-KR" altLang="en-US" dirty="0"/>
              <a:t>에 </a:t>
            </a:r>
            <a:r>
              <a:rPr kumimoji="1" lang="ko-KR" altLang="en-US" b="1" dirty="0"/>
              <a:t>추가 </a:t>
            </a:r>
            <a:r>
              <a:rPr kumimoji="1" lang="ko-KR" altLang="en-US" b="1" dirty="0" err="1"/>
              <a:t>큐비트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15389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499A320-59B0-E843-8220-BE2216D229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182" y="1373027"/>
            <a:ext cx="11083636" cy="4562518"/>
          </a:xfrm>
          <a:prstGeom prst="rect">
            <a:avLst/>
          </a:prstGeom>
        </p:spPr>
      </p:pic>
      <p:sp>
        <p:nvSpPr>
          <p:cNvPr id="7" name="Google Shape;128;p16">
            <a:extLst>
              <a:ext uri="{FF2B5EF4-FFF2-40B4-BE49-F238E27FC236}">
                <a16:creationId xmlns:a16="http://schemas.microsoft.com/office/drawing/2014/main" id="{C98967CC-75CD-944D-8CD2-9A61561E33F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1386D25-72B5-6C49-A975-5118977B2013}"/>
              </a:ext>
            </a:extLst>
          </p:cNvPr>
          <p:cNvSpPr/>
          <p:nvPr/>
        </p:nvSpPr>
        <p:spPr>
          <a:xfrm>
            <a:off x="1158240" y="3178292"/>
            <a:ext cx="2560320" cy="449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721245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DEFE57-900A-F249-81E0-ECAE55EE4B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6688" y="3888305"/>
            <a:ext cx="5546059" cy="189647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9D840EAD-BEC0-0147-BE27-974DA3F80E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17" y="3426975"/>
            <a:ext cx="5933202" cy="281913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67FC437-CA28-194E-85A5-DD04825B56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008" y="1591343"/>
            <a:ext cx="11083636" cy="128017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Google Shape;128;p16">
            <a:extLst>
              <a:ext uri="{FF2B5EF4-FFF2-40B4-BE49-F238E27FC236}">
                <a16:creationId xmlns:a16="http://schemas.microsoft.com/office/drawing/2014/main" id="{92F8E608-F41C-B342-AC4B-4C00FD1258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04512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39234A-F43F-604E-B174-8AD74F90F4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365" y="1832667"/>
            <a:ext cx="3215552" cy="435101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2BD1BA-188C-F14C-8E56-21C6D27CF8E3}"/>
              </a:ext>
            </a:extLst>
          </p:cNvPr>
          <p:cNvSpPr txBox="1"/>
          <p:nvPr/>
        </p:nvSpPr>
        <p:spPr>
          <a:xfrm>
            <a:off x="683394" y="1203158"/>
            <a:ext cx="7006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Constant c</a:t>
            </a:r>
            <a:r>
              <a:rPr kumimoji="1" lang="ko-KR" altLang="en-US" dirty="0"/>
              <a:t>는 정해져 있음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>
                <a:sym typeface="Wingdings" pitchFamily="2" charset="2"/>
              </a:rPr>
              <a:t>c</a:t>
            </a:r>
            <a:r>
              <a:rPr kumimoji="1" lang="ko-KR" altLang="en-US" dirty="0">
                <a:sym typeface="Wingdings" pitchFamily="2" charset="2"/>
              </a:rPr>
              <a:t>에 따른</a:t>
            </a:r>
            <a:r>
              <a:rPr kumimoji="1" lang="ko-KR" altLang="en-US" dirty="0"/>
              <a:t> </a:t>
            </a:r>
            <a:r>
              <a:rPr kumimoji="1" lang="en-US" altLang="ko-KR" dirty="0"/>
              <a:t>CNOT</a:t>
            </a:r>
            <a:r>
              <a:rPr kumimoji="1" lang="ko-KR" altLang="en-US" dirty="0"/>
              <a:t>만으로 </a:t>
            </a:r>
            <a:r>
              <a:rPr kumimoji="1" lang="en-US" altLang="ko-KR" dirty="0"/>
              <a:t>Finite </a:t>
            </a:r>
            <a:r>
              <a:rPr kumimoji="1" lang="ko-KR" altLang="en-US" dirty="0"/>
              <a:t>곱셈 가능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ED121B-CF61-6042-852E-B0E6B8C7BB72}"/>
              </a:ext>
            </a:extLst>
          </p:cNvPr>
          <p:cNvSpPr txBox="1"/>
          <p:nvPr/>
        </p:nvSpPr>
        <p:spPr>
          <a:xfrm>
            <a:off x="2444817" y="6228414"/>
            <a:ext cx="3850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200" b="1" dirty="0"/>
              <a:t>…</a:t>
            </a:r>
            <a:endParaRPr kumimoji="1" lang="ko-Kore-KR" altLang="en-US" sz="22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37528D-A5B0-024B-956B-ED19E579C9C0}"/>
              </a:ext>
            </a:extLst>
          </p:cNvPr>
          <p:cNvSpPr txBox="1"/>
          <p:nvPr/>
        </p:nvSpPr>
        <p:spPr>
          <a:xfrm>
            <a:off x="3768020" y="4765885"/>
            <a:ext cx="2379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R" dirty="0">
                <a:sym typeface="Wingdings" pitchFamily="2" charset="2"/>
              </a:rPr>
              <a:t>r</a:t>
            </a:r>
            <a:r>
              <a:rPr kumimoji="1" lang="en-US" altLang="ko-Kore-KR" dirty="0">
                <a:sym typeface="Wingdings" pitchFamily="2" charset="2"/>
              </a:rPr>
              <a:t>esult </a:t>
            </a:r>
            <a:r>
              <a:rPr kumimoji="1" lang="ko-KR" altLang="en-US" dirty="0">
                <a:sym typeface="Wingdings" pitchFamily="2" charset="2"/>
              </a:rPr>
              <a:t>간 </a:t>
            </a:r>
            <a:r>
              <a:rPr kumimoji="1" lang="en-US" altLang="ko-KR" dirty="0">
                <a:sym typeface="Wingdings" pitchFamily="2" charset="2"/>
              </a:rPr>
              <a:t>CNOT</a:t>
            </a:r>
            <a:r>
              <a:rPr kumimoji="1" lang="ko-KR" altLang="en-US" dirty="0">
                <a:sym typeface="Wingdings" pitchFamily="2" charset="2"/>
              </a:rPr>
              <a:t> 불가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9F633B1-6C8A-B84E-BEDB-715FAF6F68F8}"/>
              </a:ext>
            </a:extLst>
          </p:cNvPr>
          <p:cNvSpPr/>
          <p:nvPr/>
        </p:nvSpPr>
        <p:spPr>
          <a:xfrm>
            <a:off x="1921565" y="4611757"/>
            <a:ext cx="1709531" cy="3313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456C90-B27D-6244-826C-C84206F62EDA}"/>
              </a:ext>
            </a:extLst>
          </p:cNvPr>
          <p:cNvSpPr/>
          <p:nvPr/>
        </p:nvSpPr>
        <p:spPr>
          <a:xfrm>
            <a:off x="1921565" y="4971373"/>
            <a:ext cx="1709531" cy="30118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35100B83-B454-EB49-9AC2-4652A5DAB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03658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35100B83-B454-EB49-9AC2-4652A5DAB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66A521-2FFC-964B-9E94-1BD1C31A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4" y="2305050"/>
            <a:ext cx="2819400" cy="2247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717EB-B411-2845-BABA-A544BB0D6056}"/>
              </a:ext>
            </a:extLst>
          </p:cNvPr>
          <p:cNvSpPr/>
          <p:nvPr/>
        </p:nvSpPr>
        <p:spPr>
          <a:xfrm>
            <a:off x="602024" y="1728454"/>
            <a:ext cx="665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Sparkle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Xodyak</a:t>
            </a:r>
            <a:r>
              <a:rPr kumimoji="1" lang="ko-KR" altLang="en-US" dirty="0"/>
              <a:t>과 동일하게 </a:t>
            </a:r>
            <a:r>
              <a:rPr kumimoji="1" lang="ko-KR" altLang="en-US" b="1" dirty="0"/>
              <a:t>출력 과정에서 생기는 추가 </a:t>
            </a:r>
            <a:r>
              <a:rPr kumimoji="1" lang="ko-KR" altLang="en-US" b="1" dirty="0" err="1"/>
              <a:t>큐비트</a:t>
            </a:r>
            <a:endParaRPr kumimoji="1" lang="ko-Kore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B7628-30F7-CE47-A6B8-3550892A3F61}"/>
              </a:ext>
            </a:extLst>
          </p:cNvPr>
          <p:cNvSpPr/>
          <p:nvPr/>
        </p:nvSpPr>
        <p:spPr>
          <a:xfrm>
            <a:off x="1146048" y="3516783"/>
            <a:ext cx="1950720" cy="95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760418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35100B83-B454-EB49-9AC2-4652A5DAB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717EB-B411-2845-BABA-A544BB0D6056}"/>
              </a:ext>
            </a:extLst>
          </p:cNvPr>
          <p:cNvSpPr/>
          <p:nvPr/>
        </p:nvSpPr>
        <p:spPr>
          <a:xfrm>
            <a:off x="577640" y="1256849"/>
            <a:ext cx="27093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b="1" dirty="0"/>
              <a:t>가장 많은 </a:t>
            </a:r>
            <a:r>
              <a:rPr kumimoji="1" lang="ko-KR" altLang="en-US" b="1" dirty="0" err="1"/>
              <a:t>큐비트</a:t>
            </a:r>
            <a:r>
              <a:rPr kumimoji="1" lang="ko-KR" altLang="en-US" b="1" dirty="0"/>
              <a:t> 사용</a:t>
            </a:r>
            <a:endParaRPr kumimoji="1" lang="ko-Kore-KR" altLang="en-US" b="1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14CEE743-EB5A-0F4D-94B6-405DBF756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408" y="1827776"/>
            <a:ext cx="8211183" cy="4684105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84D5B533-1E8B-D445-A67C-D7642ADD7AC4}"/>
              </a:ext>
            </a:extLst>
          </p:cNvPr>
          <p:cNvSpPr/>
          <p:nvPr/>
        </p:nvSpPr>
        <p:spPr>
          <a:xfrm>
            <a:off x="2438400" y="5032221"/>
            <a:ext cx="2133600" cy="31643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BF10FE7-6C28-9244-88D5-8E5F99F8B1E6}"/>
              </a:ext>
            </a:extLst>
          </p:cNvPr>
          <p:cNvSpPr/>
          <p:nvPr/>
        </p:nvSpPr>
        <p:spPr>
          <a:xfrm>
            <a:off x="6392765" y="2514573"/>
            <a:ext cx="2092867" cy="5212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027889-E874-4D42-8A6F-A938A93998AF}"/>
              </a:ext>
            </a:extLst>
          </p:cNvPr>
          <p:cNvSpPr txBox="1"/>
          <p:nvPr/>
        </p:nvSpPr>
        <p:spPr>
          <a:xfrm>
            <a:off x="8485632" y="2405858"/>
            <a:ext cx="1024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3</a:t>
            </a:r>
            <a:r>
              <a:rPr kumimoji="1" lang="en-US" altLang="ko-KR" dirty="0"/>
              <a:t>2-bit </a:t>
            </a:r>
            <a:r>
              <a:rPr kumimoji="1" lang="ko-KR" altLang="en-US" dirty="0"/>
              <a:t>씩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9606128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8;p16">
            <a:extLst>
              <a:ext uri="{FF2B5EF4-FFF2-40B4-BE49-F238E27FC236}">
                <a16:creationId xmlns:a16="http://schemas.microsoft.com/office/drawing/2014/main" id="{35100B83-B454-EB49-9AC2-4652A5DAB3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566A521-2FFC-964B-9E94-1BD1C31A50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24" y="2305050"/>
            <a:ext cx="2819400" cy="224790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0A717EB-B411-2845-BABA-A544BB0D6056}"/>
              </a:ext>
            </a:extLst>
          </p:cNvPr>
          <p:cNvSpPr/>
          <p:nvPr/>
        </p:nvSpPr>
        <p:spPr>
          <a:xfrm>
            <a:off x="602024" y="1728454"/>
            <a:ext cx="66530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Sparkle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Xodyak</a:t>
            </a:r>
            <a:r>
              <a:rPr kumimoji="1" lang="ko-KR" altLang="en-US" dirty="0"/>
              <a:t>과 동일하게 </a:t>
            </a:r>
            <a:r>
              <a:rPr kumimoji="1" lang="ko-KR" altLang="en-US" b="1" dirty="0"/>
              <a:t>출력 과정에서 생기는 추가 </a:t>
            </a:r>
            <a:r>
              <a:rPr kumimoji="1" lang="ko-KR" altLang="en-US" b="1" dirty="0" err="1"/>
              <a:t>큐비트</a:t>
            </a:r>
            <a:endParaRPr kumimoji="1" lang="ko-Kore-KR" altLang="en-US" b="1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70B7628-30F7-CE47-A6B8-3550892A3F61}"/>
              </a:ext>
            </a:extLst>
          </p:cNvPr>
          <p:cNvSpPr/>
          <p:nvPr/>
        </p:nvSpPr>
        <p:spPr>
          <a:xfrm>
            <a:off x="1146048" y="3516783"/>
            <a:ext cx="1950720" cy="9521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23251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0C9E6AA-D30C-6144-9ECE-0BDE4B73EC6F}"/>
              </a:ext>
            </a:extLst>
          </p:cNvPr>
          <p:cNvSpPr txBox="1"/>
          <p:nvPr/>
        </p:nvSpPr>
        <p:spPr>
          <a:xfrm>
            <a:off x="620486" y="1360714"/>
            <a:ext cx="2214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256-bit Input</a:t>
            </a:r>
            <a:r>
              <a:rPr kumimoji="1" lang="ko-KR" altLang="en-US" dirty="0"/>
              <a:t> 기준</a:t>
            </a:r>
            <a:endParaRPr kumimoji="1" lang="ko-Kore-KR" altLang="en-US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698611-2827-F341-B49F-1E4CDC68C26C}"/>
              </a:ext>
            </a:extLst>
          </p:cNvPr>
          <p:cNvSpPr txBox="1"/>
          <p:nvPr/>
        </p:nvSpPr>
        <p:spPr>
          <a:xfrm>
            <a:off x="4450305" y="6280921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Photon-Beetle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4AD75D-638C-7F49-AF96-89ACEC6FE6AC}"/>
              </a:ext>
            </a:extLst>
          </p:cNvPr>
          <p:cNvSpPr txBox="1"/>
          <p:nvPr/>
        </p:nvSpPr>
        <p:spPr>
          <a:xfrm>
            <a:off x="6623989" y="3540008"/>
            <a:ext cx="403899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solidFill>
                  <a:srgbClr val="FF0000"/>
                </a:solidFill>
              </a:rPr>
              <a:t>대량 </a:t>
            </a:r>
            <a:r>
              <a:rPr kumimoji="1" lang="ko-KR" altLang="en-US" dirty="0" err="1">
                <a:solidFill>
                  <a:srgbClr val="FF0000"/>
                </a:solidFill>
              </a:rPr>
              <a:t>큐빗</a:t>
            </a:r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R" dirty="0">
              <a:solidFill>
                <a:srgbClr val="FF0000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endParaRPr kumimoji="1" lang="en-US" altLang="ko-KR" dirty="0">
              <a:solidFill>
                <a:schemeClr val="accent1"/>
              </a:solidFill>
            </a:endParaRPr>
          </a:p>
          <a:p>
            <a:r>
              <a:rPr kumimoji="1" lang="en-US" altLang="ko-KR" b="1" dirty="0" err="1"/>
              <a:t>Xodyak</a:t>
            </a:r>
            <a:r>
              <a:rPr kumimoji="1" lang="ko-KR" altLang="en-US" dirty="0"/>
              <a:t>보다는 높지만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>
                <a:solidFill>
                  <a:schemeClr val="accent1"/>
                </a:solidFill>
              </a:rPr>
              <a:t>낮은 </a:t>
            </a:r>
            <a:r>
              <a:rPr kumimoji="1" lang="en-US" altLang="ko-KR" dirty="0">
                <a:solidFill>
                  <a:schemeClr val="accent1"/>
                </a:solidFill>
              </a:rPr>
              <a:t>Depth</a:t>
            </a:r>
            <a:r>
              <a:rPr kumimoji="1" lang="ko-KR" altLang="en-US" dirty="0">
                <a:solidFill>
                  <a:schemeClr val="accent1"/>
                </a:solidFill>
              </a:rPr>
              <a:t>인 편</a:t>
            </a:r>
            <a:endParaRPr kumimoji="1" lang="ko-Kore-KR" altLang="en-US" dirty="0">
              <a:solidFill>
                <a:srgbClr val="FF0000"/>
              </a:solidFill>
            </a:endParaRPr>
          </a:p>
        </p:txBody>
      </p:sp>
      <p:sp>
        <p:nvSpPr>
          <p:cNvPr id="11" name="Google Shape;128;p16">
            <a:extLst>
              <a:ext uri="{FF2B5EF4-FFF2-40B4-BE49-F238E27FC236}">
                <a16:creationId xmlns:a16="http://schemas.microsoft.com/office/drawing/2014/main" id="{07E4CBD7-6EC1-9948-822C-7A3BFA4C7E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Photon-Beetle</a:t>
            </a:r>
            <a:endParaRPr dirty="0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16E188DA-3E02-B044-B5DE-7C1C91C36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3177" y="1852866"/>
            <a:ext cx="8329903" cy="1192713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C4BAC979-CFF6-174A-BA81-27F08BAEA7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3389" y="3524569"/>
            <a:ext cx="2260600" cy="26162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332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NIST LWC </a:t>
            </a: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D4587D-8795-D046-AA6A-86F8A04AFCCC}"/>
              </a:ext>
            </a:extLst>
          </p:cNvPr>
          <p:cNvSpPr txBox="1"/>
          <p:nvPr/>
        </p:nvSpPr>
        <p:spPr>
          <a:xfrm>
            <a:off x="609600" y="1460938"/>
            <a:ext cx="4731167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sz="2200" dirty="0">
                <a:solidFill>
                  <a:schemeClr val="accent1"/>
                </a:solidFill>
              </a:rPr>
              <a:t>Sparkle, </a:t>
            </a:r>
            <a:r>
              <a:rPr kumimoji="1" lang="en-US" altLang="ko-Kore-KR" sz="2200" dirty="0" err="1">
                <a:solidFill>
                  <a:schemeClr val="accent1"/>
                </a:solidFill>
              </a:rPr>
              <a:t>Xodyak</a:t>
            </a:r>
            <a:r>
              <a:rPr kumimoji="1" lang="en-US" altLang="ko-Kore-KR" sz="2200" dirty="0">
                <a:solidFill>
                  <a:schemeClr val="accent1"/>
                </a:solidFill>
              </a:rPr>
              <a:t>, </a:t>
            </a:r>
            <a:r>
              <a:rPr kumimoji="1" lang="en-US" altLang="ko-Kore-KR" sz="2200" dirty="0" err="1">
                <a:solidFill>
                  <a:schemeClr val="accent1"/>
                </a:solidFill>
              </a:rPr>
              <a:t>Phton</a:t>
            </a:r>
            <a:r>
              <a:rPr kumimoji="1" lang="en-US" altLang="ko-Kore-KR" sz="2200" dirty="0">
                <a:solidFill>
                  <a:schemeClr val="accent1"/>
                </a:solidFill>
              </a:rPr>
              <a:t>-Beetle</a:t>
            </a:r>
            <a:r>
              <a:rPr kumimoji="1" lang="en-US" altLang="ko-KR" sz="2200" dirty="0">
                <a:solidFill>
                  <a:schemeClr val="accent1"/>
                </a:solidFill>
              </a:rPr>
              <a:t>,</a:t>
            </a:r>
            <a:r>
              <a:rPr kumimoji="1" lang="ko-KR" altLang="en-US" sz="2200" dirty="0">
                <a:solidFill>
                  <a:schemeClr val="accent1"/>
                </a:solidFill>
              </a:rPr>
              <a:t> </a:t>
            </a:r>
            <a:r>
              <a:rPr kumimoji="1" lang="en-US" altLang="ko-KR" sz="2200" dirty="0"/>
              <a:t>Ascon</a:t>
            </a:r>
            <a:endParaRPr kumimoji="1" lang="en-US" altLang="ko-Kore-KR" sz="2200" dirty="0"/>
          </a:p>
          <a:p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sz="2200" b="1" dirty="0"/>
              <a:t>Hash</a:t>
            </a:r>
            <a:r>
              <a:rPr kumimoji="1" lang="ko-KR" altLang="en-US" sz="2200" dirty="0"/>
              <a:t> </a:t>
            </a:r>
            <a:r>
              <a:rPr kumimoji="1" lang="en-US" altLang="ko-KR" sz="2200" dirty="0"/>
              <a:t>+</a:t>
            </a:r>
            <a:r>
              <a:rPr kumimoji="1" lang="ko-KR" altLang="en-US" sz="2200" dirty="0"/>
              <a:t> </a:t>
            </a:r>
            <a:r>
              <a:rPr kumimoji="1" lang="en-US" altLang="ko-Kore-KR" sz="2200" b="1" dirty="0"/>
              <a:t>AEAD</a:t>
            </a:r>
            <a:r>
              <a:rPr kumimoji="1" lang="ko-KR" altLang="en-US" sz="2200" dirty="0"/>
              <a:t> </a:t>
            </a: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sz="22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2200" dirty="0"/>
              <a:t>Main</a:t>
            </a:r>
            <a:r>
              <a:rPr kumimoji="1" lang="ko-KR" altLang="en-US" sz="2200" dirty="0"/>
              <a:t>은 </a:t>
            </a:r>
            <a:r>
              <a:rPr kumimoji="1" lang="en-US" altLang="ko-Kore-KR" sz="2200" b="1" dirty="0"/>
              <a:t>Permutation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5F97FD6-5A27-5240-A282-5150F4DB0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6372" y="3737070"/>
            <a:ext cx="8239256" cy="80818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3435899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F944789-6C58-1842-B839-8FC5AA671C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9201" y="1229545"/>
            <a:ext cx="1778000" cy="2089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249ADC1-4236-B840-86C7-C65E87E91C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0752" y="1229545"/>
            <a:ext cx="1847273" cy="212436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A868356-B54E-B548-9497-8614FCFD9E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9118" y="4051757"/>
            <a:ext cx="1868265" cy="216214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77B2B2-BAC5-3A40-ABB3-BFF84E8DDD4E}"/>
              </a:ext>
            </a:extLst>
          </p:cNvPr>
          <p:cNvSpPr txBox="1"/>
          <p:nvPr/>
        </p:nvSpPr>
        <p:spPr>
          <a:xfrm>
            <a:off x="2076863" y="6377037"/>
            <a:ext cx="859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 err="1"/>
              <a:t>Xodyak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7C1A9E-0731-9044-8751-A862349C2FD8}"/>
              </a:ext>
            </a:extLst>
          </p:cNvPr>
          <p:cNvSpPr txBox="1"/>
          <p:nvPr/>
        </p:nvSpPr>
        <p:spPr>
          <a:xfrm>
            <a:off x="3915381" y="6389976"/>
            <a:ext cx="1535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Photon-Beetle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140E9FD-8F4F-4C4A-83AB-29DFE8C648EF}"/>
              </a:ext>
            </a:extLst>
          </p:cNvPr>
          <p:cNvSpPr txBox="1"/>
          <p:nvPr/>
        </p:nvSpPr>
        <p:spPr>
          <a:xfrm>
            <a:off x="3039820" y="3439813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Sparkle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BFC1B9-2D66-C04C-9C7B-770261D39442}"/>
              </a:ext>
            </a:extLst>
          </p:cNvPr>
          <p:cNvSpPr txBox="1"/>
          <p:nvPr/>
        </p:nvSpPr>
        <p:spPr>
          <a:xfrm>
            <a:off x="6096000" y="1682496"/>
            <a:ext cx="4244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	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   </a:t>
            </a:r>
            <a:r>
              <a:rPr kumimoji="1" lang="ko-Kore-KR" altLang="en-US" dirty="0">
                <a:solidFill>
                  <a:srgbClr val="FF0000"/>
                </a:solidFill>
                <a:sym typeface="Wingdings" pitchFamily="2" charset="2"/>
              </a:rPr>
              <a:t>가장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많은 양자 게이트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,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rgbClr val="FF0000"/>
                </a:solidFill>
                <a:sym typeface="Wingdings" pitchFamily="2" charset="2"/>
              </a:rPr>
              <a:t>Depth</a:t>
            </a:r>
          </a:p>
          <a:p>
            <a:r>
              <a:rPr kumimoji="1" lang="en-US" altLang="ko-Kore-KR" b="1" dirty="0"/>
              <a:t>Sparkle</a:t>
            </a:r>
            <a:r>
              <a:rPr kumimoji="1" lang="en-US" altLang="ko-Kore-KR" dirty="0"/>
              <a:t> </a:t>
            </a:r>
            <a:r>
              <a:rPr kumimoji="1" lang="en-US" altLang="ko-Kore-KR" dirty="0">
                <a:sym typeface="Wingdings" pitchFamily="2" charset="2"/>
              </a:rPr>
              <a:t> </a:t>
            </a:r>
            <a:r>
              <a:rPr kumimoji="1" lang="en-US" altLang="ko-Kore-KR" dirty="0">
                <a:solidFill>
                  <a:srgbClr val="FF0000"/>
                </a:solidFill>
                <a:sym typeface="Wingdings" pitchFamily="2" charset="2"/>
              </a:rPr>
              <a:t>	  </a:t>
            </a:r>
          </a:p>
          <a:p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                     </a:t>
            </a:r>
            <a:r>
              <a:rPr kumimoji="1" lang="ko-KR" altLang="en-US" dirty="0">
                <a:solidFill>
                  <a:schemeClr val="accent1"/>
                </a:solidFill>
                <a:sym typeface="Wingdings" pitchFamily="2" charset="2"/>
              </a:rPr>
              <a:t>가장 적은 </a:t>
            </a:r>
            <a:r>
              <a:rPr kumimoji="1" lang="ko-KR" altLang="en-US" dirty="0" err="1">
                <a:solidFill>
                  <a:schemeClr val="accent1"/>
                </a:solidFill>
                <a:sym typeface="Wingdings" pitchFamily="2" charset="2"/>
              </a:rPr>
              <a:t>큐비트</a:t>
            </a:r>
            <a:endParaRPr kumimoji="1" lang="ko-Kore-KR" altLang="en-US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D62ED4-9BCA-C449-9128-046B4E8CECAF}"/>
              </a:ext>
            </a:extLst>
          </p:cNvPr>
          <p:cNvSpPr txBox="1"/>
          <p:nvPr/>
        </p:nvSpPr>
        <p:spPr>
          <a:xfrm>
            <a:off x="10582799" y="1959495"/>
            <a:ext cx="1308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Gap</a:t>
            </a:r>
            <a:r>
              <a:rPr kumimoji="1" lang="ko-KR" altLang="en-US" dirty="0"/>
              <a:t>이 심함</a:t>
            </a:r>
            <a:endParaRPr kumimoji="1" lang="ko-Kore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6138B1-E9B8-0D41-BCFD-EA114B66A4D1}"/>
              </a:ext>
            </a:extLst>
          </p:cNvPr>
          <p:cNvSpPr txBox="1"/>
          <p:nvPr/>
        </p:nvSpPr>
        <p:spPr>
          <a:xfrm>
            <a:off x="10432758" y="186960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2855C-FB0D-0443-A69A-287640AE62BF}"/>
              </a:ext>
            </a:extLst>
          </p:cNvPr>
          <p:cNvSpPr txBox="1"/>
          <p:nvPr/>
        </p:nvSpPr>
        <p:spPr>
          <a:xfrm>
            <a:off x="6205728" y="4437888"/>
            <a:ext cx="499906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		           </a:t>
            </a:r>
            <a:r>
              <a:rPr kumimoji="1" lang="ko-KR" altLang="en-US" dirty="0">
                <a:solidFill>
                  <a:schemeClr val="accent1"/>
                </a:solidFill>
                <a:sym typeface="Wingdings" pitchFamily="2" charset="2"/>
              </a:rPr>
              <a:t>적은 양자 게이트</a:t>
            </a:r>
            <a:r>
              <a:rPr kumimoji="1" lang="en-US" altLang="ko-KR" dirty="0">
                <a:solidFill>
                  <a:schemeClr val="accent1"/>
                </a:solidFill>
                <a:sym typeface="Wingdings" pitchFamily="2" charset="2"/>
              </a:rPr>
              <a:t>,</a:t>
            </a:r>
            <a:r>
              <a:rPr kumimoji="1" lang="ko-KR" altLang="en-US" dirty="0">
                <a:solidFill>
                  <a:schemeClr val="accent1"/>
                </a:solidFill>
                <a:sym typeface="Wingdings" pitchFamily="2" charset="2"/>
              </a:rPr>
              <a:t> </a:t>
            </a:r>
            <a:r>
              <a:rPr kumimoji="1" lang="en-US" altLang="ko-KR" dirty="0">
                <a:solidFill>
                  <a:schemeClr val="accent1"/>
                </a:solidFill>
                <a:sym typeface="Wingdings" pitchFamily="2" charset="2"/>
              </a:rPr>
              <a:t>Depth</a:t>
            </a:r>
            <a:endParaRPr kumimoji="1" lang="en-US" altLang="ko-Kore-KR" dirty="0">
              <a:solidFill>
                <a:schemeClr val="accent1"/>
              </a:solidFill>
            </a:endParaRPr>
          </a:p>
          <a:p>
            <a:r>
              <a:rPr kumimoji="1" lang="en-US" altLang="ko-Kore-KR" b="1" dirty="0" err="1"/>
              <a:t>Xodyak</a:t>
            </a:r>
            <a:r>
              <a:rPr kumimoji="1" lang="en-US" altLang="ko-Kore-KR" dirty="0"/>
              <a:t>, </a:t>
            </a:r>
            <a:r>
              <a:rPr kumimoji="1" lang="en-US" altLang="ko-KR" b="1" dirty="0" err="1"/>
              <a:t>Phton</a:t>
            </a:r>
            <a:r>
              <a:rPr kumimoji="1" lang="en-US" altLang="ko-KR" b="1" dirty="0"/>
              <a:t>-Beetle</a:t>
            </a:r>
            <a:r>
              <a:rPr kumimoji="1" lang="en-US" altLang="ko-KR" dirty="0"/>
              <a:t>  </a:t>
            </a:r>
            <a:r>
              <a:rPr kumimoji="1" lang="en-US" altLang="ko-KR" dirty="0">
                <a:sym typeface="Wingdings" pitchFamily="2" charset="2"/>
              </a:rPr>
              <a:t>   	                 </a:t>
            </a:r>
          </a:p>
          <a:p>
            <a:r>
              <a:rPr kumimoji="1" lang="en-US" altLang="ko-KR" dirty="0">
                <a:sym typeface="Wingdings" pitchFamily="2" charset="2"/>
              </a:rPr>
              <a:t> 	 	           </a:t>
            </a:r>
            <a:r>
              <a:rPr kumimoji="1" lang="ko-KR" altLang="en-US" dirty="0">
                <a:solidFill>
                  <a:srgbClr val="FF0000"/>
                </a:solidFill>
                <a:sym typeface="Wingdings" pitchFamily="2" charset="2"/>
              </a:rPr>
              <a:t>대용량 </a:t>
            </a:r>
            <a:r>
              <a:rPr kumimoji="1" lang="ko-KR" altLang="en-US" dirty="0" err="1">
                <a:solidFill>
                  <a:srgbClr val="FF0000"/>
                </a:solidFill>
                <a:sym typeface="Wingdings" pitchFamily="2" charset="2"/>
              </a:rPr>
              <a:t>큐비트</a:t>
            </a:r>
            <a:endParaRPr kumimoji="1" lang="en-US" altLang="ko-KR" dirty="0">
              <a:solidFill>
                <a:srgbClr val="FF0000"/>
              </a:solidFill>
              <a:sym typeface="Wingdings" pitchFamily="2" charset="2"/>
            </a:endParaRPr>
          </a:p>
          <a:p>
            <a:endParaRPr kumimoji="1" lang="en-US" altLang="ko-KR" dirty="0"/>
          </a:p>
          <a:p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82633704-193E-3345-908D-D1F880C656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9201" y="4059103"/>
            <a:ext cx="1905000" cy="214745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6" name="Google Shape;128;p16">
            <a:extLst>
              <a:ext uri="{FF2B5EF4-FFF2-40B4-BE49-F238E27FC236}">
                <a16:creationId xmlns:a16="http://schemas.microsoft.com/office/drawing/2014/main" id="{37C03633-4B4E-2244-BD6F-8769D9F5EA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altLang="ko-KR" dirty="0"/>
              <a:t>Result</a:t>
            </a:r>
            <a:endParaRPr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5FD592D-0A65-1F42-8F1D-09208354A75E}"/>
              </a:ext>
            </a:extLst>
          </p:cNvPr>
          <p:cNvSpPr txBox="1"/>
          <p:nvPr/>
        </p:nvSpPr>
        <p:spPr>
          <a:xfrm>
            <a:off x="6290196" y="5940221"/>
            <a:ext cx="2697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b="1" dirty="0"/>
              <a:t>Photon-Beetle</a:t>
            </a:r>
            <a:r>
              <a:rPr kumimoji="1" lang="ko-KR" altLang="en-US" dirty="0"/>
              <a:t>  </a:t>
            </a:r>
            <a:r>
              <a:rPr kumimoji="1" lang="en-US" altLang="ko-KR" dirty="0"/>
              <a:t>&gt; </a:t>
            </a:r>
            <a:r>
              <a:rPr kumimoji="1" lang="ko-KR" altLang="en-US" dirty="0"/>
              <a:t>  </a:t>
            </a:r>
            <a:r>
              <a:rPr kumimoji="1" lang="en-US" altLang="ko-KR" b="1" dirty="0" err="1"/>
              <a:t>Xodyak</a:t>
            </a:r>
            <a:endParaRPr kumimoji="1" lang="ko-Kore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2B06E9-F7AF-C944-8BBF-34396B2B96E0}"/>
              </a:ext>
            </a:extLst>
          </p:cNvPr>
          <p:cNvSpPr txBox="1"/>
          <p:nvPr/>
        </p:nvSpPr>
        <p:spPr>
          <a:xfrm>
            <a:off x="6096000" y="575555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ore-KR" altLang="en-US" dirty="0"/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361429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6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Sparkle</a:t>
            </a:r>
            <a:endParaRPr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6E71275-0DC2-8846-A9A5-87191C130B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6729" y="1304453"/>
            <a:ext cx="5770237" cy="51525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CF731C-4CE1-EF4C-A979-00DF1D9F3624}"/>
              </a:ext>
            </a:extLst>
          </p:cNvPr>
          <p:cNvSpPr txBox="1"/>
          <p:nvPr/>
        </p:nvSpPr>
        <p:spPr>
          <a:xfrm>
            <a:off x="519293" y="1304453"/>
            <a:ext cx="454162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Hash : ESCH_256</a:t>
            </a:r>
            <a:r>
              <a:rPr kumimoji="1" lang="ko-KR" altLang="en-US" dirty="0"/>
              <a:t> 와 </a:t>
            </a:r>
            <a:r>
              <a:rPr kumimoji="1" lang="en-US" altLang="ko-KR" dirty="0"/>
              <a:t>ESCH_384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Permutation</a:t>
            </a:r>
            <a:r>
              <a:rPr kumimoji="1" lang="ko-KR" altLang="en-US" dirty="0"/>
              <a:t> 함수 </a:t>
            </a:r>
            <a:r>
              <a:rPr kumimoji="1" lang="en-US" altLang="ko-KR" b="1" dirty="0"/>
              <a:t>Sparkle </a:t>
            </a:r>
            <a:r>
              <a:rPr kumimoji="1" lang="ko-KR" altLang="en-US" dirty="0"/>
              <a:t>사용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출력 제외한 추가 </a:t>
            </a:r>
            <a:r>
              <a:rPr kumimoji="1" lang="ko-KR" altLang="en-US" dirty="0" err="1"/>
              <a:t>큐빗은</a:t>
            </a:r>
            <a:r>
              <a:rPr kumimoji="1" lang="ko-KR" altLang="en-US" dirty="0"/>
              <a:t> 딱히 없고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구현 타겟 </a:t>
            </a:r>
            <a:r>
              <a:rPr kumimoji="1" lang="en-US" altLang="ko-KR" dirty="0"/>
              <a:t>4</a:t>
            </a:r>
            <a:r>
              <a:rPr kumimoji="1" lang="ko-KR" altLang="en-US" dirty="0"/>
              <a:t>개 중 </a:t>
            </a:r>
            <a:r>
              <a:rPr kumimoji="1" lang="ko-KR" altLang="en-US" b="1" dirty="0"/>
              <a:t>가장 적은 </a:t>
            </a:r>
            <a:r>
              <a:rPr kumimoji="1" lang="ko-KR" altLang="en-US" b="1" dirty="0" err="1"/>
              <a:t>큐비트</a:t>
            </a:r>
            <a:endParaRPr kumimoji="1" lang="ko-Kore-KR" altLang="en-US" b="1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46F817B-A1FF-C14D-B705-F4A127A28DED}"/>
              </a:ext>
            </a:extLst>
          </p:cNvPr>
          <p:cNvSpPr/>
          <p:nvPr/>
        </p:nvSpPr>
        <p:spPr>
          <a:xfrm>
            <a:off x="5927834" y="4572000"/>
            <a:ext cx="1975945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CEE241F-B960-224F-84E5-D08E68BC5885}"/>
              </a:ext>
            </a:extLst>
          </p:cNvPr>
          <p:cNvSpPr/>
          <p:nvPr/>
        </p:nvSpPr>
        <p:spPr>
          <a:xfrm>
            <a:off x="5733392" y="5059559"/>
            <a:ext cx="2674884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3EFB88C-255F-A34A-880D-CDA06DE8BA6F}"/>
              </a:ext>
            </a:extLst>
          </p:cNvPr>
          <p:cNvSpPr/>
          <p:nvPr/>
        </p:nvSpPr>
        <p:spPr>
          <a:xfrm>
            <a:off x="5760588" y="5524925"/>
            <a:ext cx="1372639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592FAA-75CA-F34D-809D-BBB92190B37D}"/>
              </a:ext>
            </a:extLst>
          </p:cNvPr>
          <p:cNvSpPr/>
          <p:nvPr/>
        </p:nvSpPr>
        <p:spPr>
          <a:xfrm>
            <a:off x="8766577" y="4577554"/>
            <a:ext cx="1975945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358024-2017-B641-B337-E6BBA664C314}"/>
              </a:ext>
            </a:extLst>
          </p:cNvPr>
          <p:cNvSpPr/>
          <p:nvPr/>
        </p:nvSpPr>
        <p:spPr>
          <a:xfrm>
            <a:off x="8572135" y="5065113"/>
            <a:ext cx="2674884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760A3AF-70A3-5940-8DF6-F0DD98741044}"/>
              </a:ext>
            </a:extLst>
          </p:cNvPr>
          <p:cNvSpPr/>
          <p:nvPr/>
        </p:nvSpPr>
        <p:spPr>
          <a:xfrm>
            <a:off x="8599331" y="5530479"/>
            <a:ext cx="1372639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723C07-5CCE-044F-A90A-62A7FF2DBC56}"/>
              </a:ext>
            </a:extLst>
          </p:cNvPr>
          <p:cNvSpPr/>
          <p:nvPr/>
        </p:nvSpPr>
        <p:spPr>
          <a:xfrm>
            <a:off x="8599331" y="5851600"/>
            <a:ext cx="1372639" cy="1786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AB10C20-8778-6840-9DE9-18DDAC270E08}"/>
              </a:ext>
            </a:extLst>
          </p:cNvPr>
          <p:cNvSpPr/>
          <p:nvPr/>
        </p:nvSpPr>
        <p:spPr>
          <a:xfrm>
            <a:off x="9072015" y="4868721"/>
            <a:ext cx="921793" cy="196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FD6F76-CB45-4B4C-869D-AFDFC5820681}"/>
              </a:ext>
            </a:extLst>
          </p:cNvPr>
          <p:cNvSpPr/>
          <p:nvPr/>
        </p:nvSpPr>
        <p:spPr>
          <a:xfrm>
            <a:off x="6221944" y="4866932"/>
            <a:ext cx="921793" cy="1965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AE26DC-77EF-1A44-914B-F14DABD429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9702" y="4174498"/>
            <a:ext cx="2151219" cy="2428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9B8F965-1AA0-C545-9A43-9EE112C9FEAB}"/>
              </a:ext>
            </a:extLst>
          </p:cNvPr>
          <p:cNvSpPr txBox="1"/>
          <p:nvPr/>
        </p:nvSpPr>
        <p:spPr>
          <a:xfrm>
            <a:off x="5297000" y="5455628"/>
            <a:ext cx="463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</a:t>
            </a:r>
            <a:r>
              <a:rPr kumimoji="1" lang="ko-KR" altLang="en-US" dirty="0">
                <a:sym typeface="Wingdings" pitchFamily="2" charset="2"/>
              </a:rPr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51190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0C9599-4BF1-BC4F-8A2B-F16DBEF550D5}"/>
              </a:ext>
            </a:extLst>
          </p:cNvPr>
          <p:cNvSpPr txBox="1"/>
          <p:nvPr/>
        </p:nvSpPr>
        <p:spPr>
          <a:xfrm>
            <a:off x="662152" y="1303283"/>
            <a:ext cx="12779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Sparkle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b="1" i="1" dirty="0"/>
              <a:t>A, L</a:t>
            </a:r>
            <a:endParaRPr kumimoji="1" lang="ko-Kore-KR" altLang="en-US" b="1" i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462837-2784-8840-9C1B-1A043268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32627" y="1077187"/>
            <a:ext cx="7168785" cy="56677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20D0379-97AF-5141-97AC-81BDE37358E6}"/>
              </a:ext>
            </a:extLst>
          </p:cNvPr>
          <p:cNvSpPr/>
          <p:nvPr/>
        </p:nvSpPr>
        <p:spPr>
          <a:xfrm>
            <a:off x="7273158" y="1190295"/>
            <a:ext cx="1135117" cy="17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6FE4CA0-5012-DA46-9909-4150AB9D057A}"/>
              </a:ext>
            </a:extLst>
          </p:cNvPr>
          <p:cNvSpPr/>
          <p:nvPr/>
        </p:nvSpPr>
        <p:spPr>
          <a:xfrm>
            <a:off x="6570014" y="2695902"/>
            <a:ext cx="1248629" cy="157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E99B12-DE41-2D4D-929B-9D81D4A4087E}"/>
              </a:ext>
            </a:extLst>
          </p:cNvPr>
          <p:cNvSpPr/>
          <p:nvPr/>
        </p:nvSpPr>
        <p:spPr>
          <a:xfrm>
            <a:off x="7774078" y="2951022"/>
            <a:ext cx="1373492" cy="1576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319FB08-8653-5348-8768-098C3B6EB049}"/>
              </a:ext>
            </a:extLst>
          </p:cNvPr>
          <p:cNvSpPr/>
          <p:nvPr/>
        </p:nvSpPr>
        <p:spPr>
          <a:xfrm>
            <a:off x="3883571" y="3644460"/>
            <a:ext cx="1135117" cy="173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739FB6-EA8A-B64C-9DED-7720A87E5BF0}"/>
              </a:ext>
            </a:extLst>
          </p:cNvPr>
          <p:cNvSpPr/>
          <p:nvPr/>
        </p:nvSpPr>
        <p:spPr>
          <a:xfrm>
            <a:off x="3280545" y="5628472"/>
            <a:ext cx="1510841" cy="20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A575A4-D0AE-E34F-A1AD-E5F796E981C3}"/>
              </a:ext>
            </a:extLst>
          </p:cNvPr>
          <p:cNvSpPr/>
          <p:nvPr/>
        </p:nvSpPr>
        <p:spPr>
          <a:xfrm>
            <a:off x="4681706" y="6019158"/>
            <a:ext cx="1661925" cy="2098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3" name="Google Shape;128;p16">
            <a:extLst>
              <a:ext uri="{FF2B5EF4-FFF2-40B4-BE49-F238E27FC236}">
                <a16:creationId xmlns:a16="http://schemas.microsoft.com/office/drawing/2014/main" id="{58FC09A6-71AA-F143-8240-F0347623C5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Sparkle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2139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6641C3D3-A878-9445-B583-A64CEB059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179" y="2968184"/>
            <a:ext cx="5863806" cy="3608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C09FA4D-539F-2346-935C-DBA733728EE0}"/>
              </a:ext>
            </a:extLst>
          </p:cNvPr>
          <p:cNvSpPr txBox="1"/>
          <p:nvPr/>
        </p:nvSpPr>
        <p:spPr>
          <a:xfrm>
            <a:off x="546538" y="1190618"/>
            <a:ext cx="114196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NIST </a:t>
            </a:r>
            <a:r>
              <a:rPr kumimoji="1" lang="ko-KR" altLang="en-US" dirty="0"/>
              <a:t>테스트 벡터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입력 메시지 길이에 따라 패딩 </a:t>
            </a:r>
            <a:r>
              <a:rPr kumimoji="1" lang="en-US" altLang="ko-KR" dirty="0"/>
              <a:t>+</a:t>
            </a:r>
            <a:r>
              <a:rPr kumimoji="1" lang="ko-KR" altLang="en-US" dirty="0"/>
              <a:t> 블록 구성이 조금씩 다르기 때문에 </a:t>
            </a:r>
            <a:r>
              <a:rPr kumimoji="1" lang="en-US" altLang="ko-KR" b="1" dirty="0"/>
              <a:t>Sparkle</a:t>
            </a:r>
            <a:r>
              <a:rPr kumimoji="1" lang="en-US" altLang="ko-KR" dirty="0"/>
              <a:t>, </a:t>
            </a:r>
            <a:r>
              <a:rPr kumimoji="1" lang="ko-KR" altLang="en-US" dirty="0"/>
              <a:t>  </a:t>
            </a:r>
            <a:r>
              <a:rPr kumimoji="1" lang="en-US" altLang="ko-KR" b="1" dirty="0" err="1"/>
              <a:t>Xodyak</a:t>
            </a:r>
            <a:r>
              <a:rPr kumimoji="1" lang="en-US" altLang="ko-KR" dirty="0"/>
              <a:t>, </a:t>
            </a:r>
            <a:r>
              <a:rPr kumimoji="1" lang="ko-KR" altLang="en-US" dirty="0"/>
              <a:t>  </a:t>
            </a:r>
            <a:r>
              <a:rPr kumimoji="1" lang="en-US" altLang="ko-KR" b="1" dirty="0"/>
              <a:t>Photon-Beetle</a:t>
            </a:r>
            <a:r>
              <a:rPr kumimoji="1" lang="ko-KR" altLang="en-US" b="1" dirty="0"/>
              <a:t> </a:t>
            </a:r>
            <a:r>
              <a:rPr kumimoji="1" lang="ko-KR" altLang="en-US" dirty="0"/>
              <a:t>모두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r>
              <a:rPr kumimoji="1" lang="en-US" altLang="ko-KR" b="1" dirty="0"/>
              <a:t>0,</a:t>
            </a:r>
            <a:r>
              <a:rPr kumimoji="1" lang="ko-KR" altLang="en-US" b="1" dirty="0"/>
              <a:t>     </a:t>
            </a:r>
            <a:r>
              <a:rPr kumimoji="1" lang="en-US" altLang="ko-KR" b="1" dirty="0"/>
              <a:t>0~128,</a:t>
            </a:r>
            <a:r>
              <a:rPr kumimoji="1" lang="ko-KR" altLang="en-US" b="1" dirty="0"/>
              <a:t>      </a:t>
            </a:r>
            <a:r>
              <a:rPr kumimoji="1" lang="en-US" altLang="ko-KR" b="1" dirty="0"/>
              <a:t>128,</a:t>
            </a:r>
            <a:r>
              <a:rPr kumimoji="1" lang="ko-KR" altLang="en-US" b="1" dirty="0"/>
              <a:t>        </a:t>
            </a:r>
            <a:r>
              <a:rPr kumimoji="1" lang="en-US" altLang="ko-KR" b="1" dirty="0"/>
              <a:t>128~256,</a:t>
            </a:r>
            <a:r>
              <a:rPr kumimoji="1" lang="ko-KR" altLang="en-US" b="1" dirty="0"/>
              <a:t>       </a:t>
            </a:r>
            <a:r>
              <a:rPr kumimoji="1" lang="en-US" altLang="ko-KR" b="1" dirty="0"/>
              <a:t>256,</a:t>
            </a:r>
            <a:r>
              <a:rPr kumimoji="1" lang="ko-KR" altLang="en-US" b="1" dirty="0"/>
              <a:t>       </a:t>
            </a:r>
            <a:r>
              <a:rPr kumimoji="1" lang="en-US" altLang="ko-KR" b="1" dirty="0"/>
              <a:t>256++</a:t>
            </a:r>
            <a:r>
              <a:rPr kumimoji="1" lang="ko-KR" altLang="en-US" b="1" dirty="0"/>
              <a:t>    </a:t>
            </a:r>
            <a:r>
              <a:rPr kumimoji="1" lang="ko-KR" altLang="en-US" dirty="0"/>
              <a:t>정도 확인</a:t>
            </a:r>
            <a:endParaRPr kumimoji="1" lang="ko-Kore-KR" altLang="en-US" dirty="0"/>
          </a:p>
        </p:txBody>
      </p:sp>
      <p:sp>
        <p:nvSpPr>
          <p:cNvPr id="8" name="Google Shape;128;p16">
            <a:extLst>
              <a:ext uri="{FF2B5EF4-FFF2-40B4-BE49-F238E27FC236}">
                <a16:creationId xmlns:a16="http://schemas.microsoft.com/office/drawing/2014/main" id="{28692B0D-318E-E74D-ACC3-54C33EE4FE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Sparkle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13199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7F13C4F-4DC3-5E49-8344-00705D91B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986" y="2975592"/>
            <a:ext cx="2603170" cy="305957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9962810-F6F8-DD4E-BDC5-62FCD3775FFE}"/>
              </a:ext>
            </a:extLst>
          </p:cNvPr>
          <p:cNvSpPr txBox="1"/>
          <p:nvPr/>
        </p:nvSpPr>
        <p:spPr>
          <a:xfrm>
            <a:off x="3591710" y="6230268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ESCH-256</a:t>
            </a:r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C7B3EC-FA4F-D945-8767-C903C7A81F90}"/>
              </a:ext>
            </a:extLst>
          </p:cNvPr>
          <p:cNvSpPr txBox="1"/>
          <p:nvPr/>
        </p:nvSpPr>
        <p:spPr>
          <a:xfrm>
            <a:off x="660284" y="1233662"/>
            <a:ext cx="2222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b="1" dirty="0"/>
              <a:t>256-bit </a:t>
            </a:r>
            <a:r>
              <a:rPr kumimoji="1" lang="en-US" altLang="ko-KR" dirty="0"/>
              <a:t>Input</a:t>
            </a:r>
            <a:r>
              <a:rPr kumimoji="1" lang="ko-KR" altLang="en-US" dirty="0"/>
              <a:t> 기준</a:t>
            </a:r>
            <a:endParaRPr kumimoji="1" lang="ko-Kore-KR" altLang="en-US" dirty="0"/>
          </a:p>
        </p:txBody>
      </p:sp>
      <p:sp>
        <p:nvSpPr>
          <p:cNvPr id="7" name="Google Shape;128;p16">
            <a:extLst>
              <a:ext uri="{FF2B5EF4-FFF2-40B4-BE49-F238E27FC236}">
                <a16:creationId xmlns:a16="http://schemas.microsoft.com/office/drawing/2014/main" id="{FA215793-4ABA-0D47-B0BA-D0258681C9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/>
              <a:t>Sparkle</a:t>
            </a:r>
            <a:endParaRPr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72AA15D-C1D8-234B-9527-530A9F20D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518" y="2950236"/>
            <a:ext cx="2704592" cy="3110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DB543AF-A186-DE4E-860E-DADBD43B7900}"/>
              </a:ext>
            </a:extLst>
          </p:cNvPr>
          <p:cNvSpPr txBox="1"/>
          <p:nvPr/>
        </p:nvSpPr>
        <p:spPr>
          <a:xfrm>
            <a:off x="8100953" y="6230268"/>
            <a:ext cx="10897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ESCH-</a:t>
            </a:r>
            <a:r>
              <a:rPr kumimoji="1" lang="en-US" altLang="ko-KR" dirty="0"/>
              <a:t>384</a:t>
            </a:r>
            <a:endParaRPr kumimoji="1" lang="ko-Kore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239B5C7A-61CC-6F4C-B020-A614F1481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9961" y="1785491"/>
            <a:ext cx="6549422" cy="100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169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3FC0E31-E517-CB4B-BA3B-B7B60C4348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6" y="1190232"/>
            <a:ext cx="7544612" cy="566776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CFE5C8A-595D-4E4B-87A2-A6E4BAFE6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576" y="4809043"/>
            <a:ext cx="6256424" cy="1717450"/>
          </a:xfrm>
          <a:prstGeom prst="rect">
            <a:avLst/>
          </a:prstGeom>
        </p:spPr>
      </p:pic>
      <p:sp>
        <p:nvSpPr>
          <p:cNvPr id="7" name="Google Shape;128;p16">
            <a:extLst>
              <a:ext uri="{FF2B5EF4-FFF2-40B4-BE49-F238E27FC236}">
                <a16:creationId xmlns:a16="http://schemas.microsoft.com/office/drawing/2014/main" id="{13EEC1E5-FB01-5D4C-8152-9C8A0E111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 err="1"/>
              <a:t>Xodyak</a:t>
            </a:r>
            <a:endParaRPr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B75C94-D6DC-E847-BC8B-33FC5A399451}"/>
              </a:ext>
            </a:extLst>
          </p:cNvPr>
          <p:cNvSpPr/>
          <p:nvPr/>
        </p:nvSpPr>
        <p:spPr>
          <a:xfrm>
            <a:off x="3202080" y="2896734"/>
            <a:ext cx="2771210" cy="762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5F445C-C2CF-1145-82D8-7FCCABD886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6336" y="1086141"/>
            <a:ext cx="2921001" cy="35179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8E66A91B-317F-7947-B930-635DDD45C7B4}"/>
              </a:ext>
            </a:extLst>
          </p:cNvPr>
          <p:cNvSpPr/>
          <p:nvPr/>
        </p:nvSpPr>
        <p:spPr>
          <a:xfrm>
            <a:off x="8635682" y="1363256"/>
            <a:ext cx="2519282" cy="23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90810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4CC3A264-DAFA-F843-920F-28742EB9B5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56" y="1190232"/>
            <a:ext cx="7544612" cy="5667768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0CD400EF-BA07-3643-828B-8D02A8DCFCA4}"/>
              </a:ext>
            </a:extLst>
          </p:cNvPr>
          <p:cNvSpPr/>
          <p:nvPr/>
        </p:nvSpPr>
        <p:spPr>
          <a:xfrm>
            <a:off x="3245623" y="4937969"/>
            <a:ext cx="2621777" cy="9947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8" name="Google Shape;128;p16">
            <a:extLst>
              <a:ext uri="{FF2B5EF4-FFF2-40B4-BE49-F238E27FC236}">
                <a16:creationId xmlns:a16="http://schemas.microsoft.com/office/drawing/2014/main" id="{5304A8BC-0642-774B-9BEC-E611CE903E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 err="1"/>
              <a:t>Xodyak</a:t>
            </a:r>
            <a:endParaRPr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0AB9F83-F7AF-D640-B256-2E62338D36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629" y="2687932"/>
            <a:ext cx="2540000" cy="38624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89627B-CA7B-9649-9DA1-CC742E379BB9}"/>
              </a:ext>
            </a:extLst>
          </p:cNvPr>
          <p:cNvSpPr txBox="1"/>
          <p:nvPr/>
        </p:nvSpPr>
        <p:spPr>
          <a:xfrm>
            <a:off x="9782629" y="2975206"/>
            <a:ext cx="242245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B0,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B1</a:t>
            </a:r>
            <a:r>
              <a:rPr kumimoji="1" lang="ko-KR" altLang="en-US" dirty="0"/>
              <a:t>할당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B2</a:t>
            </a:r>
            <a:r>
              <a:rPr kumimoji="1" lang="ko-Kore-KR" altLang="en-US" dirty="0"/>
              <a:t> </a:t>
            </a:r>
            <a:r>
              <a:rPr kumimoji="1" lang="ko-KR" altLang="en-US" dirty="0"/>
              <a:t>만 할당 </a:t>
            </a:r>
            <a:r>
              <a:rPr kumimoji="1" lang="en-US" altLang="ko-KR" dirty="0"/>
              <a:t>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ore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a2</a:t>
            </a:r>
            <a:r>
              <a:rPr kumimoji="1" lang="ko-KR" altLang="en-US" dirty="0"/>
              <a:t>에 직접 연산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39264953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82C8E2E6-09A2-8546-8E79-EB0BD0AEB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548" y="1966148"/>
            <a:ext cx="6205645" cy="468410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7618CDF1-1851-4E43-BC8B-4E5B4C460F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7565" y="1190232"/>
            <a:ext cx="5140080" cy="5667768"/>
          </a:xfrm>
          <a:prstGeom prst="rect">
            <a:avLst/>
          </a:prstGeom>
        </p:spPr>
      </p:pic>
      <p:sp>
        <p:nvSpPr>
          <p:cNvPr id="8" name="Google Shape;128;p16">
            <a:extLst>
              <a:ext uri="{FF2B5EF4-FFF2-40B4-BE49-F238E27FC236}">
                <a16:creationId xmlns:a16="http://schemas.microsoft.com/office/drawing/2014/main" id="{46F574E1-79FD-9E41-AE24-84CD7BFFAF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US" dirty="0" err="1"/>
              <a:t>Xodyak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195137-954A-5342-B5A6-205FF1E92C18}"/>
              </a:ext>
            </a:extLst>
          </p:cNvPr>
          <p:cNvSpPr txBox="1"/>
          <p:nvPr/>
        </p:nvSpPr>
        <p:spPr>
          <a:xfrm>
            <a:off x="620486" y="1360714"/>
            <a:ext cx="5670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Permutation </a:t>
            </a:r>
            <a:r>
              <a:rPr kumimoji="1" lang="ko-Kore-KR" altLang="en-US" dirty="0"/>
              <a:t>이외의</a:t>
            </a:r>
            <a:r>
              <a:rPr kumimoji="1" lang="ko-KR" altLang="en-US" dirty="0"/>
              <a:t> </a:t>
            </a:r>
            <a:r>
              <a:rPr kumimoji="1" lang="en-US" altLang="ko-Kore-KR" b="1" dirty="0"/>
              <a:t>Hash</a:t>
            </a:r>
            <a:r>
              <a:rPr kumimoji="1" lang="ko-KR" altLang="en-US" b="1" dirty="0"/>
              <a:t> 과정 중 추가 </a:t>
            </a:r>
            <a:r>
              <a:rPr kumimoji="1" lang="ko-KR" altLang="en-US" b="1" dirty="0" err="1"/>
              <a:t>큐빗은</a:t>
            </a:r>
            <a:r>
              <a:rPr kumimoji="1" lang="ko-KR" altLang="en-US" b="1" dirty="0"/>
              <a:t> 딱히 </a:t>
            </a:r>
            <a:r>
              <a:rPr kumimoji="1" lang="en-US" altLang="ko-KR" b="1" dirty="0"/>
              <a:t>X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5023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278</Words>
  <Application>Microsoft Macintosh PowerPoint</Application>
  <PresentationFormat>와이드스크린</PresentationFormat>
  <Paragraphs>104</Paragraphs>
  <Slides>20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5" baseType="lpstr">
      <vt:lpstr>맑은 고딕</vt:lpstr>
      <vt:lpstr>Arial</vt:lpstr>
      <vt:lpstr>Calibri</vt:lpstr>
      <vt:lpstr>Calibri Light</vt:lpstr>
      <vt:lpstr>Office 테마</vt:lpstr>
      <vt:lpstr>Sparkle + Xodyack + Photon-Beetle</vt:lpstr>
      <vt:lpstr>NIST LWC </vt:lpstr>
      <vt:lpstr>Sparkle</vt:lpstr>
      <vt:lpstr>Sparkle</vt:lpstr>
      <vt:lpstr>Sparkle</vt:lpstr>
      <vt:lpstr>Sparkle</vt:lpstr>
      <vt:lpstr>Xodyak</vt:lpstr>
      <vt:lpstr>Xodyak</vt:lpstr>
      <vt:lpstr>Xodyak</vt:lpstr>
      <vt:lpstr>Xodyak</vt:lpstr>
      <vt:lpstr>Xodyak</vt:lpstr>
      <vt:lpstr>Photon-Beetle</vt:lpstr>
      <vt:lpstr>Photon-Beetle</vt:lpstr>
      <vt:lpstr>Photon-Beetle</vt:lpstr>
      <vt:lpstr>Photon-Beetle</vt:lpstr>
      <vt:lpstr>Photon-Beetle</vt:lpstr>
      <vt:lpstr>Photon-Beetle</vt:lpstr>
      <vt:lpstr>Photon-Beetle</vt:lpstr>
      <vt:lpstr>Photon-Beetle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Sparkle + Xodyack + Photon-Beetle</dc:title>
  <dc:creator>장경배</dc:creator>
  <cp:lastModifiedBy>장경배</cp:lastModifiedBy>
  <cp:revision>141</cp:revision>
  <dcterms:created xsi:type="dcterms:W3CDTF">2021-06-20T15:49:41Z</dcterms:created>
  <dcterms:modified xsi:type="dcterms:W3CDTF">2021-06-20T18:25:57Z</dcterms:modified>
</cp:coreProperties>
</file>