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82" r:id="rId4"/>
    <p:sldId id="289" r:id="rId5"/>
    <p:sldId id="286" r:id="rId6"/>
    <p:sldId id="293" r:id="rId7"/>
    <p:sldId id="294" r:id="rId8"/>
    <p:sldId id="296" r:id="rId9"/>
    <p:sldId id="287" r:id="rId10"/>
    <p:sldId id="295" r:id="rId11"/>
    <p:sldId id="297" r:id="rId12"/>
    <p:sldId id="298" r:id="rId13"/>
    <p:sldId id="299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2" autoAdjust="0"/>
    <p:restoredTop sz="94660"/>
  </p:normalViewPr>
  <p:slideViewPr>
    <p:cSldViewPr snapToObjects="1">
      <p:cViewPr varScale="1">
        <p:scale>
          <a:sx n="111" d="100"/>
          <a:sy n="111" d="100"/>
        </p:scale>
        <p:origin x="1040" y="192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5546E7E-6CE1-4F62-BC39-1BE7148D0D0D}" type="datetime1">
              <a:rPr lang="ko-KR" altLang="en-US" smtClean="0"/>
              <a:t>2024. 3. 24.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6B8A1C54-2D0D-48EB-888A-9786B070F533}" type="datetime1">
              <a:rPr lang="ko-KR" altLang="en-US" smtClean="0"/>
              <a:t>2024. 3. 24.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러스트</a:t>
            </a:r>
            <a:r>
              <a:rPr lang="ko-KR" altLang="en-US" dirty="0"/>
              <a:t> 소유권</a:t>
            </a:r>
            <a:br>
              <a:rPr lang="en-US" altLang="ko-KR" dirty="0"/>
            </a:br>
            <a:r>
              <a:rPr lang="ko-KR" altLang="en-US" dirty="0"/>
              <a:t>참조와 대여 </a:t>
            </a:r>
            <a:r>
              <a:rPr lang="en-US" altLang="ko-KR" dirty="0"/>
              <a:t>/</a:t>
            </a:r>
            <a:r>
              <a:rPr lang="ko-KR" altLang="en-US" dirty="0"/>
              <a:t> 슬라이스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/qLJw9hb3Fts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슬라이스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슬라이스는 컬렉션을 통째로 참조하는 것이 아닌 컬렛션의 연속된 일련의 요소를 참조</a:t>
            </a:r>
            <a:r>
              <a:rPr lang="en-US" altLang="ko-KR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4500" y="3548139"/>
            <a:ext cx="4047436" cy="11050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88099" y="2095353"/>
            <a:ext cx="3381846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9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슬라이스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슬라이스는 컬렉션을 통째로 참조하는 것이 아닌 컬렛션의 연속된 일련의 요소를 참조</a:t>
            </a:r>
            <a:r>
              <a:rPr lang="en-US" altLang="ko-KR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77579" y="2708910"/>
            <a:ext cx="4047436" cy="11050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5325" y="4912865"/>
            <a:ext cx="3278958" cy="10176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11802" y="4699394"/>
            <a:ext cx="3378991" cy="14822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89776" y="4661710"/>
            <a:ext cx="3291062" cy="151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4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슬라이스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슬라이스는 컬렉션을 통째로 참조하는 것이 아닌 컬렛션의 연속된 일련의 요소를 참조</a:t>
            </a:r>
            <a:r>
              <a:rPr lang="en-US" altLang="ko-KR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9465" y="2334985"/>
            <a:ext cx="5356534" cy="26846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25941" y="2334985"/>
            <a:ext cx="5502788" cy="26928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67784" y="5157216"/>
            <a:ext cx="37338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소유권 리뷰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7144" y="1285098"/>
            <a:ext cx="6716062" cy="502990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46851" y="2788524"/>
            <a:ext cx="756046" cy="3095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yours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488549" y="2788524"/>
            <a:ext cx="756046" cy="3095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Hello</a:t>
            </a:r>
          </a:p>
        </p:txBody>
      </p:sp>
      <p:sp>
        <p:nvSpPr>
          <p:cNvPr id="10" name="타원 9"/>
          <p:cNvSpPr/>
          <p:nvPr/>
        </p:nvSpPr>
        <p:spPr>
          <a:xfrm>
            <a:off x="7501943" y="3378629"/>
            <a:ext cx="2045862" cy="421419"/>
          </a:xfrm>
          <a:prstGeom prst="ellipse">
            <a:avLst/>
          </a:prstGeom>
          <a:solidFill>
            <a:srgbClr val="FFF7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some_string</a:t>
            </a:r>
          </a:p>
        </p:txBody>
      </p:sp>
      <p:sp>
        <p:nvSpPr>
          <p:cNvPr id="13" name="타원 12"/>
          <p:cNvSpPr/>
          <p:nvPr/>
        </p:nvSpPr>
        <p:spPr>
          <a:xfrm>
            <a:off x="7501943" y="4163235"/>
            <a:ext cx="2045862" cy="421419"/>
          </a:xfrm>
          <a:prstGeom prst="ellipse">
            <a:avLst/>
          </a:prstGeom>
          <a:solidFill>
            <a:srgbClr val="FFF7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s1</a:t>
            </a:r>
          </a:p>
        </p:txBody>
      </p:sp>
      <p:sp>
        <p:nvSpPr>
          <p:cNvPr id="14" name="타원 13"/>
          <p:cNvSpPr/>
          <p:nvPr/>
        </p:nvSpPr>
        <p:spPr>
          <a:xfrm>
            <a:off x="9843641" y="3378629"/>
            <a:ext cx="2045862" cy="421419"/>
          </a:xfrm>
          <a:prstGeom prst="ellipse">
            <a:avLst/>
          </a:prstGeom>
          <a:solidFill>
            <a:srgbClr val="FFF7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s2</a:t>
            </a:r>
          </a:p>
        </p:txBody>
      </p:sp>
      <p:sp>
        <p:nvSpPr>
          <p:cNvPr id="15" name="타원 14"/>
          <p:cNvSpPr/>
          <p:nvPr/>
        </p:nvSpPr>
        <p:spPr>
          <a:xfrm>
            <a:off x="9843641" y="4163235"/>
            <a:ext cx="2045862" cy="421419"/>
          </a:xfrm>
          <a:prstGeom prst="ellipse">
            <a:avLst/>
          </a:prstGeom>
          <a:solidFill>
            <a:srgbClr val="FFF7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a_string</a:t>
            </a:r>
          </a:p>
        </p:txBody>
      </p:sp>
      <p:sp>
        <p:nvSpPr>
          <p:cNvPr id="16" name="타원 15"/>
          <p:cNvSpPr/>
          <p:nvPr/>
        </p:nvSpPr>
        <p:spPr>
          <a:xfrm>
            <a:off x="9843641" y="4947840"/>
            <a:ext cx="2045862" cy="421419"/>
          </a:xfrm>
          <a:prstGeom prst="ellipse">
            <a:avLst/>
          </a:prstGeom>
          <a:solidFill>
            <a:srgbClr val="FFF7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s3</a:t>
            </a:r>
          </a:p>
        </p:txBody>
      </p:sp>
      <p:cxnSp>
        <p:nvCxnSpPr>
          <p:cNvPr id="17" name="화살표 16"/>
          <p:cNvCxnSpPr>
            <a:stCxn id="6" idx="2"/>
            <a:endCxn id="10" idx="0"/>
          </p:cNvCxnSpPr>
          <p:nvPr/>
        </p:nvCxnSpPr>
        <p:spPr>
          <a:xfrm rot="16200000" flipH="1">
            <a:off x="8384603" y="3238358"/>
            <a:ext cx="280542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화살표 17"/>
          <p:cNvCxnSpPr>
            <a:stCxn id="10" idx="4"/>
            <a:endCxn id="13" idx="0"/>
          </p:cNvCxnSpPr>
          <p:nvPr/>
        </p:nvCxnSpPr>
        <p:spPr>
          <a:xfrm rot="16200000" flipH="1">
            <a:off x="8343281" y="3981642"/>
            <a:ext cx="363186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화살표 18"/>
          <p:cNvCxnSpPr>
            <a:stCxn id="9" idx="2"/>
            <a:endCxn id="14" idx="0"/>
          </p:cNvCxnSpPr>
          <p:nvPr/>
        </p:nvCxnSpPr>
        <p:spPr>
          <a:xfrm rot="16200000" flipH="1" flipV="1">
            <a:off x="10726301" y="3238358"/>
            <a:ext cx="280542" cy="1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화살표 19"/>
          <p:cNvCxnSpPr>
            <a:stCxn id="14" idx="4"/>
            <a:endCxn id="15" idx="0"/>
          </p:cNvCxnSpPr>
          <p:nvPr/>
        </p:nvCxnSpPr>
        <p:spPr>
          <a:xfrm rot="16200000" flipH="1" flipV="1">
            <a:off x="10684979" y="3981641"/>
            <a:ext cx="363186" cy="1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화살표 20"/>
          <p:cNvCxnSpPr>
            <a:stCxn id="15" idx="4"/>
            <a:endCxn id="16" idx="0"/>
          </p:cNvCxnSpPr>
          <p:nvPr/>
        </p:nvCxnSpPr>
        <p:spPr>
          <a:xfrm rot="16200000" flipH="1" flipV="1">
            <a:off x="10684980" y="4766246"/>
            <a:ext cx="363185" cy="2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소유권 리뷰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1920" y="1333096"/>
            <a:ext cx="6716062" cy="50299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52207" y="1333096"/>
            <a:ext cx="3966434" cy="248411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303622" y="3991038"/>
            <a:ext cx="756046" cy="3095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Hello</a:t>
            </a:r>
          </a:p>
        </p:txBody>
      </p:sp>
      <p:sp>
        <p:nvSpPr>
          <p:cNvPr id="8" name="타원 7"/>
          <p:cNvSpPr/>
          <p:nvPr/>
        </p:nvSpPr>
        <p:spPr>
          <a:xfrm>
            <a:off x="8658714" y="4581144"/>
            <a:ext cx="2045862" cy="421419"/>
          </a:xfrm>
          <a:prstGeom prst="ellipse">
            <a:avLst/>
          </a:prstGeom>
          <a:solidFill>
            <a:srgbClr val="FFF7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s1</a:t>
            </a:r>
          </a:p>
        </p:txBody>
      </p:sp>
      <p:sp>
        <p:nvSpPr>
          <p:cNvPr id="9" name="타원 8"/>
          <p:cNvSpPr/>
          <p:nvPr/>
        </p:nvSpPr>
        <p:spPr>
          <a:xfrm>
            <a:off x="8658714" y="5365749"/>
            <a:ext cx="2045862" cy="421419"/>
          </a:xfrm>
          <a:prstGeom prst="ellipse">
            <a:avLst/>
          </a:prstGeom>
          <a:solidFill>
            <a:srgbClr val="FFF7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s</a:t>
            </a:r>
          </a:p>
        </p:txBody>
      </p:sp>
      <p:sp>
        <p:nvSpPr>
          <p:cNvPr id="10" name="타원 9"/>
          <p:cNvSpPr/>
          <p:nvPr/>
        </p:nvSpPr>
        <p:spPr>
          <a:xfrm>
            <a:off x="8658714" y="6150354"/>
            <a:ext cx="2045862" cy="421419"/>
          </a:xfrm>
          <a:prstGeom prst="ellipse">
            <a:avLst/>
          </a:prstGeom>
          <a:solidFill>
            <a:srgbClr val="FFF7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s2</a:t>
            </a:r>
          </a:p>
        </p:txBody>
      </p:sp>
      <p:cxnSp>
        <p:nvCxnSpPr>
          <p:cNvPr id="11" name="화살표 10"/>
          <p:cNvCxnSpPr>
            <a:stCxn id="7" idx="2"/>
            <a:endCxn id="8" idx="0"/>
          </p:cNvCxnSpPr>
          <p:nvPr/>
        </p:nvCxnSpPr>
        <p:spPr>
          <a:xfrm rot="16200000" flipH="1" flipV="1">
            <a:off x="9541374" y="4440872"/>
            <a:ext cx="280542" cy="1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화살표 11"/>
          <p:cNvCxnSpPr>
            <a:stCxn id="8" idx="4"/>
            <a:endCxn id="9" idx="0"/>
          </p:cNvCxnSpPr>
          <p:nvPr/>
        </p:nvCxnSpPr>
        <p:spPr>
          <a:xfrm rot="16200000" flipH="1" flipV="1">
            <a:off x="9500052" y="5184155"/>
            <a:ext cx="363186" cy="1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화살표 12"/>
          <p:cNvCxnSpPr>
            <a:stCxn id="9" idx="4"/>
            <a:endCxn id="10" idx="0"/>
          </p:cNvCxnSpPr>
          <p:nvPr/>
        </p:nvCxnSpPr>
        <p:spPr>
          <a:xfrm rot="16200000" flipH="1" flipV="1">
            <a:off x="9500052" y="5968761"/>
            <a:ext cx="363185" cy="2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3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참조와 대여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509617"/>
            <a:ext cx="11369675" cy="51597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참조</a:t>
            </a:r>
          </a:p>
          <a:p>
            <a:pPr lvl="1">
              <a:defRPr/>
            </a:pPr>
            <a:r>
              <a:rPr lang="ko-KR" altLang="en-US"/>
              <a:t>참조는 변수가 메모리에 저장된 값에 대한 접근 권한을 가지고 있지만</a:t>
            </a:r>
            <a:r>
              <a:rPr lang="en-US" altLang="ko-KR"/>
              <a:t>,</a:t>
            </a:r>
            <a:r>
              <a:rPr lang="ko-KR" altLang="en-US"/>
              <a:t> 소유권은 가지고 있지 않을 때 사용됨</a:t>
            </a:r>
          </a:p>
          <a:p>
            <a:pPr lvl="1">
              <a:defRPr/>
            </a:pPr>
            <a:r>
              <a:rPr lang="ko-KR" altLang="en-US"/>
              <a:t>참조를 사용하면 데이터를 직접적으로 이동시키지 않고도 읽거나 수정할 수 있음</a:t>
            </a:r>
          </a:p>
          <a:p>
            <a:pPr lvl="1">
              <a:defRPr/>
            </a:pPr>
            <a:r>
              <a:rPr lang="ko-KR" altLang="en-US"/>
              <a:t>불변 참조와 가변 참조</a:t>
            </a:r>
          </a:p>
          <a:p>
            <a:pPr lvl="2">
              <a:defRPr/>
            </a:pPr>
            <a:r>
              <a:rPr lang="ko-KR" altLang="en-US"/>
              <a:t>불변 참조</a:t>
            </a:r>
            <a:r>
              <a:rPr lang="en-US" altLang="ko-KR"/>
              <a:t>(&amp;T) :</a:t>
            </a:r>
            <a:r>
              <a:rPr lang="ko-KR" altLang="en-US"/>
              <a:t> 불변 참조는 데이터를 </a:t>
            </a:r>
            <a:r>
              <a:rPr lang="ko-KR" altLang="en-US" b="1">
                <a:solidFill>
                  <a:srgbClr val="886FEB"/>
                </a:solidFill>
              </a:rPr>
              <a:t>읽기만</a:t>
            </a:r>
            <a:r>
              <a:rPr lang="ko-KR" altLang="en-US"/>
              <a:t> 가능</a:t>
            </a:r>
          </a:p>
          <a:p>
            <a:pPr lvl="2">
              <a:defRPr/>
            </a:pPr>
            <a:r>
              <a:rPr lang="ko-KR" altLang="en-US"/>
              <a:t>가변 참조</a:t>
            </a:r>
            <a:r>
              <a:rPr lang="en-US" altLang="ko-KR"/>
              <a:t>(&amp;mut T) :</a:t>
            </a:r>
            <a:r>
              <a:rPr lang="ko-KR" altLang="en-US"/>
              <a:t> 가변 참조는 데이터의 </a:t>
            </a:r>
            <a:r>
              <a:rPr lang="ko-KR" altLang="en-US" b="1">
                <a:solidFill>
                  <a:srgbClr val="886FEB"/>
                </a:solidFill>
              </a:rPr>
              <a:t>수정도</a:t>
            </a:r>
            <a:r>
              <a:rPr lang="ko-KR" altLang="en-US"/>
              <a:t> 가능</a:t>
            </a:r>
            <a:r>
              <a:rPr lang="en-US" altLang="ko-KR"/>
              <a:t>,</a:t>
            </a:r>
            <a:r>
              <a:rPr lang="ko-KR" altLang="en-US"/>
              <a:t> 특정 데이터에 대해 오직 하나의 가변 참조만을 허용</a:t>
            </a:r>
          </a:p>
          <a:p>
            <a:pPr lvl="2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대여</a:t>
            </a:r>
          </a:p>
          <a:p>
            <a:pPr lvl="1">
              <a:defRPr/>
            </a:pPr>
            <a:r>
              <a:rPr lang="ko-KR" altLang="en-US"/>
              <a:t>참조자를 만드는 행위를 대여</a:t>
            </a:r>
            <a:r>
              <a:rPr lang="en-US" altLang="ko-KR"/>
              <a:t>(Borrow)</a:t>
            </a:r>
            <a:r>
              <a:rPr lang="ko-KR" altLang="en-US"/>
              <a:t>라고 한다</a:t>
            </a:r>
            <a:r>
              <a:rPr lang="en-US" altLang="ko-KR"/>
              <a:t>.</a:t>
            </a:r>
          </a:p>
          <a:p>
            <a:pPr lvl="2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0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참조와 대여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24712"/>
            <a:ext cx="11369675" cy="3838765"/>
          </a:xfrm>
        </p:spPr>
        <p:txBody>
          <a:bodyPr/>
          <a:lstStyle/>
          <a:p>
            <a:pPr lvl="0">
              <a:defRPr/>
            </a:pPr>
            <a:r>
              <a:rPr lang="ko-KR" altLang="en-US" sz="2300"/>
              <a:t>참조</a:t>
            </a:r>
            <a:endParaRPr lang="ko-KR" altLang="en-US" sz="1900"/>
          </a:p>
          <a:p>
            <a:pPr lvl="1">
              <a:defRPr/>
            </a:pPr>
            <a:r>
              <a:rPr lang="ko-KR" altLang="en-US" sz="1900"/>
              <a:t>불변 참조</a:t>
            </a:r>
            <a:r>
              <a:rPr lang="en-US" altLang="ko-KR" sz="1900"/>
              <a:t>(&amp;T) : </a:t>
            </a:r>
            <a:r>
              <a:rPr lang="ko-KR" altLang="en-US" sz="1900"/>
              <a:t>불변 참조는 데이터를 읽기만 가능</a:t>
            </a:r>
          </a:p>
          <a:p>
            <a:pPr marL="0" lvl="0" indent="0">
              <a:buNone/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5256" y="2060074"/>
            <a:ext cx="3219449" cy="27378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5256" y="5118279"/>
            <a:ext cx="3219449" cy="140273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75607" y="2348865"/>
            <a:ext cx="3000794" cy="16480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79973" y="4293108"/>
            <a:ext cx="5992061" cy="210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9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참조와 대여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24712"/>
            <a:ext cx="11369675" cy="3838765"/>
          </a:xfrm>
        </p:spPr>
        <p:txBody>
          <a:bodyPr/>
          <a:lstStyle/>
          <a:p>
            <a:pPr lvl="0">
              <a:defRPr/>
            </a:pPr>
            <a:r>
              <a:rPr lang="ko-KR" altLang="en-US" sz="2300"/>
              <a:t>참조</a:t>
            </a:r>
            <a:endParaRPr lang="ko-KR" altLang="en-US" sz="1900"/>
          </a:p>
          <a:p>
            <a:pPr lvl="1">
              <a:defRPr/>
            </a:pPr>
            <a:r>
              <a:rPr lang="ko-KR" altLang="en-US" sz="1900"/>
              <a:t>가변 참조</a:t>
            </a:r>
            <a:r>
              <a:rPr lang="en-US" altLang="ko-KR" sz="1900"/>
              <a:t>(&amp;mut T) : </a:t>
            </a:r>
            <a:r>
              <a:rPr lang="ko-KR" altLang="en-US" sz="1900"/>
              <a:t>가변 참조는 데이터의 수정도 가능</a:t>
            </a:r>
            <a:r>
              <a:rPr lang="en-US" altLang="ko-KR" sz="1900"/>
              <a:t>,</a:t>
            </a:r>
            <a:r>
              <a:rPr lang="ko-KR" altLang="en-US" sz="1900"/>
              <a:t> 특정 데이터에 대해 오직 하나의 가변 참조만을 허용</a:t>
            </a:r>
          </a:p>
          <a:p>
            <a:pPr marL="0" lvl="0" indent="0">
              <a:buNone/>
              <a:defRPr/>
            </a:pP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09544" y="2192970"/>
            <a:ext cx="3139049" cy="15835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4616" y="2624025"/>
            <a:ext cx="2886075" cy="11525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9307" y="4099252"/>
            <a:ext cx="5496692" cy="221010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199388" y="4963477"/>
            <a:ext cx="4104513" cy="841819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텍스트 개체 틀 2"/>
          <p:cNvSpPr>
            <a:spLocks noGrp="1"/>
          </p:cNvSpPr>
          <p:nvPr/>
        </p:nvSpPr>
        <p:spPr>
          <a:xfrm>
            <a:off x="6307518" y="4370013"/>
            <a:ext cx="5765229" cy="2028747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AppleGothic"/>
                <a:ea typeface="AppleGothic"/>
                <a:cs typeface="+mn-cs"/>
              </a:rPr>
              <a:t>이러한 제약은 데이터 경합을 방지</a:t>
            </a:r>
          </a:p>
          <a:p>
            <a:pPr marL="685800" lvl="1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AppleGothic"/>
                <a:ea typeface="AppleGothic"/>
                <a:cs typeface="+mn-cs"/>
              </a:rPr>
              <a:t>둘 이상의 포인터가 동시에 같은 데이터에 접근 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AppleGothic"/>
                <a:ea typeface="AppleGothic"/>
                <a:cs typeface="+mn-cs"/>
              </a:rPr>
              <a:t>x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AppleGothic"/>
              <a:ea typeface="Apple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참조와 대여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24712"/>
            <a:ext cx="11369675" cy="3838765"/>
          </a:xfrm>
        </p:spPr>
        <p:txBody>
          <a:bodyPr/>
          <a:lstStyle/>
          <a:p>
            <a:pPr lvl="0">
              <a:defRPr/>
            </a:pPr>
            <a:r>
              <a:rPr lang="ko-KR" altLang="en-US" sz="2300"/>
              <a:t>참조</a:t>
            </a:r>
            <a:endParaRPr lang="ko-KR" altLang="en-US" sz="1900"/>
          </a:p>
          <a:p>
            <a:pPr lvl="1">
              <a:defRPr/>
            </a:pPr>
            <a:r>
              <a:rPr lang="ko-KR" altLang="en-US" sz="1900"/>
              <a:t>가변 참조</a:t>
            </a:r>
            <a:r>
              <a:rPr lang="en-US" altLang="ko-KR" sz="1900"/>
              <a:t>(&amp;mut T) : </a:t>
            </a:r>
            <a:r>
              <a:rPr lang="ko-KR" altLang="en-US" sz="1900"/>
              <a:t>가변 참조는 데이터의 수정도 가능</a:t>
            </a:r>
            <a:r>
              <a:rPr lang="en-US" altLang="ko-KR" sz="1900"/>
              <a:t>,</a:t>
            </a:r>
            <a:r>
              <a:rPr lang="ko-KR" altLang="en-US" sz="1900"/>
              <a:t> 특정 데이터에 대해 오직 하나의 가변 참조만을 허용</a:t>
            </a:r>
          </a:p>
          <a:p>
            <a:pPr marL="0" lvl="0" indent="0">
              <a:buNone/>
              <a:defRPr/>
            </a:pP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46273" y="2391632"/>
            <a:ext cx="6534150" cy="13049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30883" y="4531804"/>
            <a:ext cx="3429000" cy="12954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79107" y="4193667"/>
            <a:ext cx="39814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참조와 대여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댕글링 참조</a:t>
            </a:r>
          </a:p>
          <a:p>
            <a:pPr lvl="1">
              <a:defRPr/>
            </a:pPr>
            <a:r>
              <a:rPr lang="ko-KR" altLang="en-US"/>
              <a:t>댕글링 포인터</a:t>
            </a:r>
            <a:r>
              <a:rPr lang="en-US" altLang="ko-KR"/>
              <a:t>(Dangling pointer)</a:t>
            </a:r>
            <a:r>
              <a:rPr lang="ko-KR" altLang="en-US"/>
              <a:t>란 어떤 메모리를 가리키는 포인터가 남아있는 상황에서 일부 메모리를 해제해 버림으로써</a:t>
            </a:r>
            <a:r>
              <a:rPr lang="en-US" altLang="ko-KR"/>
              <a:t>,</a:t>
            </a:r>
            <a:r>
              <a:rPr lang="ko-KR" altLang="en-US"/>
              <a:t> 다른 개체가 할당 받았을지도 모르는 메모리를 참조하게 된 포인터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91712" y="3544008"/>
            <a:ext cx="4360570" cy="211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3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슬라이스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슬라이스는 컬렉션을 통째로 참조하는 것이 아닌 컬렛션의 연속된 일련의 요소를 참조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ko-KR" altLang="en-US"/>
              <a:t>슬라이스는 참조자의 일종으로 소유권을 갖지 않음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ko-KR" altLang="en-US"/>
              <a:t>컬렉션은 여러 값들을 저장할 수 있는 데이터 구조</a:t>
            </a:r>
            <a:r>
              <a:rPr lang="en-US" altLang="ko-KR"/>
              <a:t>(</a:t>
            </a:r>
            <a:r>
              <a:rPr lang="ko-KR" altLang="en-US"/>
              <a:t>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Vector, String, HashMap, HashSet .)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17733" y="3840697"/>
            <a:ext cx="5356534" cy="26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2057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Macintosh PowerPoint</Application>
  <PresentationFormat>와이드스크린</PresentationFormat>
  <Paragraphs>49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AppleGothic</vt:lpstr>
      <vt:lpstr>Arial</vt:lpstr>
      <vt:lpstr>CryptoCraft 테마</vt:lpstr>
      <vt:lpstr>제목 테마</vt:lpstr>
      <vt:lpstr>러스트 소유권 참조와 대여 / 슬라이스</vt:lpstr>
      <vt:lpstr>1. 소유권 리뷰</vt:lpstr>
      <vt:lpstr>1. 소유권 리뷰</vt:lpstr>
      <vt:lpstr>2. 참조와 대여</vt:lpstr>
      <vt:lpstr>2. 참조와 대여</vt:lpstr>
      <vt:lpstr>2. 참조와 대여</vt:lpstr>
      <vt:lpstr>2. 참조와 대여</vt:lpstr>
      <vt:lpstr>2. 참조와 대여</vt:lpstr>
      <vt:lpstr>3. 슬라이스</vt:lpstr>
      <vt:lpstr>3. 슬라이스</vt:lpstr>
      <vt:lpstr>3. 슬라이스</vt:lpstr>
      <vt:lpstr>3. 슬라이스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95</cp:revision>
  <dcterms:created xsi:type="dcterms:W3CDTF">2019-03-05T04:29:07Z</dcterms:created>
  <dcterms:modified xsi:type="dcterms:W3CDTF">2024-03-24T14:36:56Z</dcterms:modified>
  <cp:version/>
</cp:coreProperties>
</file>