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80" r:id="rId4"/>
    <p:sldId id="281" r:id="rId5"/>
    <p:sldId id="282" r:id="rId6"/>
    <p:sldId id="283" r:id="rId7"/>
    <p:sldId id="284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Valgrind</a:t>
            </a:r>
            <a:r>
              <a:rPr lang="ko-KR" altLang="en-US" dirty="0"/>
              <a:t>를 통한</a:t>
            </a:r>
            <a:br>
              <a:rPr lang="en-US" altLang="ko-KR" dirty="0"/>
            </a:br>
            <a:r>
              <a:rPr lang="ko-KR" altLang="en-US" dirty="0"/>
              <a:t>알고리즘 안전성 검사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 알고리즘은 수학적 원리에 기반해서 안전성 확보</a:t>
            </a:r>
            <a:endParaRPr lang="en-US" altLang="ko-KR" dirty="0"/>
          </a:p>
          <a:p>
            <a:r>
              <a:rPr lang="ko-KR" altLang="en-US" dirty="0"/>
              <a:t>컴퓨터 언어로 </a:t>
            </a:r>
            <a:r>
              <a:rPr lang="ko-KR" altLang="en-US" b="1" dirty="0">
                <a:solidFill>
                  <a:srgbClr val="FF0000"/>
                </a:solidFill>
              </a:rPr>
              <a:t>구현하는 과정은 별개</a:t>
            </a:r>
            <a:r>
              <a:rPr lang="ko-KR" altLang="en-US" dirty="0"/>
              <a:t>의 문제</a:t>
            </a:r>
            <a:endParaRPr lang="en-US" altLang="ko-KR" dirty="0"/>
          </a:p>
          <a:p>
            <a:pPr lvl="1"/>
            <a:r>
              <a:rPr lang="ko-KR" altLang="en-US" dirty="0"/>
              <a:t>구현이 잘못될 경우 알고리즘이 위험해질 수 있음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FF0000"/>
                </a:solidFill>
              </a:rPr>
              <a:t>안전하게 구현 되었는지 확인</a:t>
            </a:r>
            <a:r>
              <a:rPr lang="ko-KR" altLang="en-US" dirty="0"/>
              <a:t>하는 과정이 필요</a:t>
            </a:r>
            <a:endParaRPr lang="en-US" altLang="ko-KR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BF25118B-E599-19F2-8DB7-C5DAE4A45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399" y="3429000"/>
            <a:ext cx="2486778" cy="2486778"/>
          </a:xfrm>
          <a:prstGeom prst="rect">
            <a:avLst/>
          </a:prstGeom>
        </p:spPr>
      </p:pic>
      <p:pic>
        <p:nvPicPr>
          <p:cNvPr id="9" name="그림 8" descr="기어, 원, 스크린샷, 바퀴이(가) 표시된 사진&#10;&#10;자동 생성된 설명">
            <a:extLst>
              <a:ext uri="{FF2B5EF4-FFF2-40B4-BE49-F238E27FC236}">
                <a16:creationId xmlns:a16="http://schemas.microsoft.com/office/drawing/2014/main" id="{A00FBFA3-FC08-3A67-FB95-0BEFC54F5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87" y="3681411"/>
            <a:ext cx="2438629" cy="2024063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53D92A1-42FB-8ABA-C900-32FBA5C34E92}"/>
              </a:ext>
            </a:extLst>
          </p:cNvPr>
          <p:cNvSpPr/>
          <p:nvPr/>
        </p:nvSpPr>
        <p:spPr>
          <a:xfrm>
            <a:off x="5542524" y="4389120"/>
            <a:ext cx="1132114" cy="560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31693-4FC0-A155-B1C7-DBCCC3C4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메모리 누수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09F8A8-829E-8BC2-0B10-3DC4631CD7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프로그램이 사용한 메모리를 반환하지 않는 증상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사용이 끝난 메모리는 반환해서 다시 </a:t>
            </a:r>
            <a:r>
              <a:rPr lang="ko-KR" altLang="en-US" b="1" dirty="0" err="1">
                <a:solidFill>
                  <a:srgbClr val="FF0000"/>
                </a:solidFill>
              </a:rPr>
              <a:t>비워두어야</a:t>
            </a:r>
            <a:r>
              <a:rPr lang="ko-KR" altLang="en-US" b="1" dirty="0">
                <a:solidFill>
                  <a:srgbClr val="FF0000"/>
                </a:solidFill>
              </a:rPr>
              <a:t>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메모리를 자동으로 반환하는 기능이 존재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쓰레기 수집</a:t>
            </a:r>
            <a:r>
              <a:rPr lang="en-US" altLang="ko-KR" b="1" dirty="0">
                <a:solidFill>
                  <a:srgbClr val="0070C0"/>
                </a:solidFill>
              </a:rPr>
              <a:t>(Garbage Collection)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C,</a:t>
            </a:r>
            <a:r>
              <a:rPr lang="ko-KR" altLang="en-US" dirty="0"/>
              <a:t> </a:t>
            </a:r>
            <a:r>
              <a:rPr lang="en-US" altLang="ko-KR" dirty="0"/>
              <a:t>C++</a:t>
            </a:r>
            <a:r>
              <a:rPr lang="ko-KR" altLang="en-US" dirty="0"/>
              <a:t> 같은 </a:t>
            </a:r>
            <a:r>
              <a:rPr lang="ko-KR" altLang="en-US" b="1" dirty="0">
                <a:solidFill>
                  <a:srgbClr val="FF0000"/>
                </a:solidFill>
              </a:rPr>
              <a:t>일부 언어는 쓰레기 수집 기능이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/>
              <a:t>프로그래머의 코드 구현을 전적으로 따름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8737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12EF-25BB-B2FA-9261-8A7F5C37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메모리 누수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C49CD-110D-817F-D588-612D93F32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Valgrind</a:t>
            </a:r>
            <a:r>
              <a:rPr lang="en-US" altLang="ko-KR" dirty="0"/>
              <a:t> </a:t>
            </a:r>
            <a:r>
              <a:rPr lang="ko-KR" altLang="en-US" dirty="0"/>
              <a:t>툴을 사용해서 메모리 누수를 확인할 수 있음</a:t>
            </a:r>
            <a:endParaRPr lang="en-US" altLang="ko-KR" dirty="0"/>
          </a:p>
          <a:p>
            <a:pPr lvl="1"/>
            <a:r>
              <a:rPr lang="ko-KR" altLang="en-US" dirty="0"/>
              <a:t>사용자가 </a:t>
            </a:r>
            <a:r>
              <a:rPr lang="ko-KR" altLang="en-US" b="1" dirty="0">
                <a:solidFill>
                  <a:srgbClr val="FF0000"/>
                </a:solidFill>
              </a:rPr>
              <a:t>메모리 할당을 하고 </a:t>
            </a:r>
            <a:r>
              <a:rPr lang="en-US" altLang="ko-KR" b="1" dirty="0">
                <a:solidFill>
                  <a:srgbClr val="FF0000"/>
                </a:solidFill>
              </a:rPr>
              <a:t>free</a:t>
            </a:r>
            <a:r>
              <a:rPr lang="ko-KR" altLang="en-US" b="1" dirty="0">
                <a:solidFill>
                  <a:srgbClr val="FF0000"/>
                </a:solidFill>
              </a:rPr>
              <a:t>를 하지 않으면 발생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할당을 해제 해주면 정상으로 판단</a:t>
            </a: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D80AE9A-8335-74D0-4868-BF6440F44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2" y="2735967"/>
            <a:ext cx="2009524" cy="990476"/>
          </a:xfrm>
          <a:prstGeom prst="rect">
            <a:avLst/>
          </a:prstGeom>
        </p:spPr>
      </p:pic>
      <p:pic>
        <p:nvPicPr>
          <p:cNvPr id="7" name="그림 6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30256B77-A008-8BAB-FA86-BA2E5A56F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807" y="2735967"/>
            <a:ext cx="4561905" cy="3914286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4DEE06-CBF1-5D83-64FB-66DC0E806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89" y="2427885"/>
            <a:ext cx="2019582" cy="1238423"/>
          </a:xfrm>
          <a:prstGeom prst="rect">
            <a:avLst/>
          </a:prstGeom>
        </p:spPr>
      </p:pic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C0062856-AEE3-B16E-0674-09E8EF7C24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489" y="3848923"/>
            <a:ext cx="4419048" cy="229523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49B777-0BCF-F2AA-E1C1-F9CB85BC83E1}"/>
              </a:ext>
            </a:extLst>
          </p:cNvPr>
          <p:cNvSpPr/>
          <p:nvPr/>
        </p:nvSpPr>
        <p:spPr>
          <a:xfrm>
            <a:off x="411163" y="3261360"/>
            <a:ext cx="541337" cy="313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D3EB79-11F7-DC0C-B72C-E1FDE01B9E3F}"/>
              </a:ext>
            </a:extLst>
          </p:cNvPr>
          <p:cNvSpPr/>
          <p:nvPr/>
        </p:nvSpPr>
        <p:spPr>
          <a:xfrm>
            <a:off x="3322003" y="3970020"/>
            <a:ext cx="3315017" cy="3135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1D1242-64E5-5A40-D777-E8CC0112B22B}"/>
              </a:ext>
            </a:extLst>
          </p:cNvPr>
          <p:cNvSpPr/>
          <p:nvPr/>
        </p:nvSpPr>
        <p:spPr>
          <a:xfrm>
            <a:off x="7835197" y="3066070"/>
            <a:ext cx="532481" cy="3135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6BE54-2E74-31B8-0F34-A9A34F40A969}"/>
              </a:ext>
            </a:extLst>
          </p:cNvPr>
          <p:cNvSpPr/>
          <p:nvPr/>
        </p:nvSpPr>
        <p:spPr>
          <a:xfrm>
            <a:off x="8367678" y="5090366"/>
            <a:ext cx="3321402" cy="31350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1D9EEC-28B6-B266-C0C5-99FECF9B68B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952500" y="3418114"/>
            <a:ext cx="2369503" cy="711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BCAFD81-33DE-B91B-0B98-455618768B0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01438" y="3379578"/>
            <a:ext cx="1926941" cy="17107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2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5B722-36DA-6ACA-B9EE-A0EAD8A0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상수 시간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4001CB-AECE-7E08-EE44-502E1971D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상수 시간 구현</a:t>
            </a:r>
            <a:r>
              <a:rPr lang="en-US" altLang="ko-KR" dirty="0"/>
              <a:t>(Constant Time)</a:t>
            </a:r>
            <a:r>
              <a:rPr lang="ko-KR" altLang="en-US" dirty="0"/>
              <a:t>은 타이밍 공격에 중요한 부분</a:t>
            </a:r>
            <a:endParaRPr lang="en-US" altLang="ko-KR" dirty="0"/>
          </a:p>
          <a:p>
            <a:pPr lvl="1"/>
            <a:r>
              <a:rPr lang="ko-KR" altLang="en-US" dirty="0"/>
              <a:t>연산 시간이 일정치 않으면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연산 시간을 통해서 중요 정보 노출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/>
              <a:t>조건문을 사용하면 상수 시간 구현이 깨질 수 있음</a:t>
            </a:r>
            <a:endParaRPr lang="en-US" altLang="ko-KR" dirty="0"/>
          </a:p>
          <a:p>
            <a:pPr lvl="1"/>
            <a:r>
              <a:rPr lang="ko-KR" altLang="en-US" dirty="0"/>
              <a:t>분기마다</a:t>
            </a:r>
            <a:r>
              <a:rPr lang="en-US" altLang="ko-KR" dirty="0"/>
              <a:t> </a:t>
            </a:r>
            <a:r>
              <a:rPr lang="ko-KR" altLang="en-US" dirty="0"/>
              <a:t>연산 속도가 다르기 때문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조건문에 사용된 값을 알 수 있음</a:t>
            </a:r>
          </a:p>
        </p:txBody>
      </p:sp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6C005ED6-39E1-782E-3F38-34CDC57B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308" y="3429000"/>
            <a:ext cx="1811384" cy="1811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62586-734D-A3F1-F36B-3E6DEB2F45FA}"/>
              </a:ext>
            </a:extLst>
          </p:cNvPr>
          <p:cNvSpPr txBox="1"/>
          <p:nvPr/>
        </p:nvSpPr>
        <p:spPr>
          <a:xfrm>
            <a:off x="4859383" y="4150025"/>
            <a:ext cx="10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4187E-E055-D43E-3FDC-9076868BF08C}"/>
              </a:ext>
            </a:extLst>
          </p:cNvPr>
          <p:cNvSpPr txBox="1"/>
          <p:nvPr/>
        </p:nvSpPr>
        <p:spPr>
          <a:xfrm>
            <a:off x="6487886" y="4150025"/>
            <a:ext cx="1027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C04E6-DF6F-67AE-4110-E7412FF332B0}"/>
              </a:ext>
            </a:extLst>
          </p:cNvPr>
          <p:cNvSpPr txBox="1"/>
          <p:nvPr/>
        </p:nvSpPr>
        <p:spPr>
          <a:xfrm>
            <a:off x="4153989" y="5207460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연산시간</a:t>
            </a:r>
            <a:r>
              <a:rPr lang="en-US" altLang="ko-KR" dirty="0"/>
              <a:t>: 1ms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491AA-E0CC-2A15-1D89-F8E8D1D96886}"/>
              </a:ext>
            </a:extLst>
          </p:cNvPr>
          <p:cNvSpPr txBox="1"/>
          <p:nvPr/>
        </p:nvSpPr>
        <p:spPr>
          <a:xfrm>
            <a:off x="6217920" y="5204500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연산시간</a:t>
            </a:r>
            <a:r>
              <a:rPr lang="en-US" altLang="ko-KR" dirty="0"/>
              <a:t>: 2ms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08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46229B90-E9EC-1099-5910-70BEC20DE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043" y="3490936"/>
            <a:ext cx="5342857" cy="3809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587E52E-813D-5513-F81B-57F5D234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상수 시간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535535-71C1-CA86-2E97-49985F6EC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Valgrind</a:t>
            </a:r>
            <a:r>
              <a:rPr lang="ko-KR" altLang="en-US" dirty="0"/>
              <a:t>에 체크하고자 하는 값을 플래그로 준 다음 검사</a:t>
            </a:r>
            <a:endParaRPr lang="en-US" altLang="ko-KR" dirty="0"/>
          </a:p>
          <a:p>
            <a:pPr lvl="1"/>
            <a:r>
              <a:rPr lang="ko-KR" altLang="en-US" dirty="0"/>
              <a:t>해당 값을 사용한 분기가 있다면 그 자리를 문제로 점검</a:t>
            </a:r>
            <a:endParaRPr lang="en-US" altLang="ko-KR" dirty="0"/>
          </a:p>
          <a:p>
            <a:pPr lvl="1"/>
            <a:r>
              <a:rPr lang="en-US" altLang="ko-KR" dirty="0" err="1"/>
              <a:t>Valgrind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분기문의 뜻은 해석하지 못함</a:t>
            </a:r>
            <a:r>
              <a:rPr lang="en-US" altLang="ko-KR" dirty="0"/>
              <a:t>, </a:t>
            </a:r>
            <a:r>
              <a:rPr lang="ko-KR" altLang="en-US" dirty="0"/>
              <a:t>때문에 예외가 있을 수 있음</a:t>
            </a:r>
            <a:endParaRPr lang="en-US" altLang="ko-KR" dirty="0"/>
          </a:p>
        </p:txBody>
      </p:sp>
      <p:pic>
        <p:nvPicPr>
          <p:cNvPr id="5" name="그림 4" descr="텍스트, 스크린샷, 메뉴, 폰트이(가) 표시된 사진&#10;&#10;자동 생성된 설명">
            <a:extLst>
              <a:ext uri="{FF2B5EF4-FFF2-40B4-BE49-F238E27FC236}">
                <a16:creationId xmlns:a16="http://schemas.microsoft.com/office/drawing/2014/main" id="{4868F2D9-2B69-BE46-31E5-6C60682F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481" y="2749011"/>
            <a:ext cx="4457143" cy="3761905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ED90975-D4F0-64A8-692D-B41BF51B0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4" y="2749011"/>
            <a:ext cx="1838582" cy="218152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AB47C8-B3BD-C5B4-1DC4-0F4ECF341850}"/>
              </a:ext>
            </a:extLst>
          </p:cNvPr>
          <p:cNvSpPr/>
          <p:nvPr/>
        </p:nvSpPr>
        <p:spPr>
          <a:xfrm>
            <a:off x="246472" y="3547002"/>
            <a:ext cx="1651997" cy="3584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C57749-8C1D-3C25-8F49-E09DD4B2C3F5}"/>
              </a:ext>
            </a:extLst>
          </p:cNvPr>
          <p:cNvSpPr/>
          <p:nvPr/>
        </p:nvSpPr>
        <p:spPr>
          <a:xfrm>
            <a:off x="3271543" y="3514343"/>
            <a:ext cx="3450438" cy="3910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2EC928-5682-559B-D340-969AF71A805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98469" y="3709874"/>
            <a:ext cx="1373074" cy="16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321484-E97A-3483-F505-799FC7D72F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218" y="4213398"/>
            <a:ext cx="3276190" cy="119047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2D4702-7D23-F15F-5A1B-D1119DDC0E19}"/>
              </a:ext>
            </a:extLst>
          </p:cNvPr>
          <p:cNvSpPr/>
          <p:nvPr/>
        </p:nvSpPr>
        <p:spPr>
          <a:xfrm>
            <a:off x="7726169" y="3564420"/>
            <a:ext cx="4457143" cy="2227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0B7C64-F5FB-081F-3FA5-AADCBA25713A}"/>
              </a:ext>
            </a:extLst>
          </p:cNvPr>
          <p:cNvSpPr/>
          <p:nvPr/>
        </p:nvSpPr>
        <p:spPr>
          <a:xfrm>
            <a:off x="8294039" y="4457058"/>
            <a:ext cx="3179369" cy="57649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5279D07-F248-B8F0-C957-0900D3BBA706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9883724" y="3787167"/>
            <a:ext cx="71017" cy="6698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197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CryptoCraft 테마</vt:lpstr>
      <vt:lpstr>제목 테마</vt:lpstr>
      <vt:lpstr>Valgrind를 통한 알고리즘 안전성 검사</vt:lpstr>
      <vt:lpstr> 암호 알고리즘</vt:lpstr>
      <vt:lpstr> 메모리 누수</vt:lpstr>
      <vt:lpstr> 메모리 누수</vt:lpstr>
      <vt:lpstr> 상수 시간 구현</vt:lpstr>
      <vt:lpstr> 상수 시간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55</cp:revision>
  <dcterms:created xsi:type="dcterms:W3CDTF">2019-03-05T04:29:07Z</dcterms:created>
  <dcterms:modified xsi:type="dcterms:W3CDTF">2023-09-10T16:04:28Z</dcterms:modified>
</cp:coreProperties>
</file>