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90" r:id="rId1"/>
    <p:sldMasterId id="2147483691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8" r:id="rId7"/>
    <p:sldId id="283" r:id="rId8"/>
    <p:sldId id="289" r:id="rId9"/>
    <p:sldId id="290" r:id="rId10"/>
    <p:sldId id="294" r:id="rId11"/>
    <p:sldId id="29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81" d="100"/>
          <a:sy n="81" d="100"/>
        </p:scale>
        <p:origin x="979" y="15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JP1yfeZQ4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스트림 암호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(Stream Ciphers)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융합공학부 윤세영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유투브 주소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https://youtu.be/pJP1yfeZQ4w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One-Time Pad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28447B-FEBF-9EB8-41AF-430B1398C498}"/>
              </a:ext>
            </a:extLst>
          </p:cNvPr>
          <p:cNvSpPr/>
          <p:nvPr/>
        </p:nvSpPr>
        <p:spPr>
          <a:xfrm>
            <a:off x="411920" y="1187375"/>
            <a:ext cx="11368160" cy="5094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스트림은 진정한 난수 생성기를 이용하여 생성된다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8B4DF0-12AE-56D0-0AB7-B6B4CA02AB2C}"/>
              </a:ext>
            </a:extLst>
          </p:cNvPr>
          <p:cNvSpPr/>
          <p:nvPr/>
        </p:nvSpPr>
        <p:spPr>
          <a:xfrm>
            <a:off x="411920" y="2744164"/>
            <a:ext cx="11368160" cy="5094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스트림은 합법적인 통신 객체에게만 알려진다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D175BA7-DF1E-F0FD-D3B2-3D5EF8DE86E0}"/>
              </a:ext>
            </a:extLst>
          </p:cNvPr>
          <p:cNvSpPr/>
          <p:nvPr/>
        </p:nvSpPr>
        <p:spPr>
          <a:xfrm>
            <a:off x="411920" y="4300953"/>
            <a:ext cx="11368160" cy="509450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키 스트림 비트는 한번만 사용된다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213750-BA3A-6781-41A2-79B7B9BC67F5}"/>
              </a:ext>
            </a:extLst>
          </p:cNvPr>
          <p:cNvSpPr/>
          <p:nvPr/>
        </p:nvSpPr>
        <p:spPr>
          <a:xfrm>
            <a:off x="411920" y="1777290"/>
            <a:ext cx="11368160" cy="88640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TRNG,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진정한 랜덤 비트를 생성하는 물리적인 장치가 필요하다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C1391B-7E50-4C3A-F1CE-E1FFEEB5336E}"/>
              </a:ext>
            </a:extLst>
          </p:cNvPr>
          <p:cNvSpPr/>
          <p:nvPr/>
        </p:nvSpPr>
        <p:spPr>
          <a:xfrm>
            <a:off x="411920" y="3334079"/>
            <a:ext cx="11368160" cy="88640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송신자가 수신자에게 직접 전달하거나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신뢰할 수 있는 택배 서비스 등을 이용해야 한다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3EF9A1-FDC6-8989-FA5C-44228A669CAB}"/>
              </a:ext>
            </a:extLst>
          </p:cNvPr>
          <p:cNvSpPr/>
          <p:nvPr/>
        </p:nvSpPr>
        <p:spPr>
          <a:xfrm>
            <a:off x="411920" y="4890869"/>
            <a:ext cx="11368160" cy="88640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스트림 비트는 재사용될 수 없으므로 모든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평문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비트에 대해 하나의 키 비트가 필요하다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 키의 길이가 길어진다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5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암호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암호의 암호화와 복호화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 및 의사 난수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3BD0DC0-7BE0-FB50-5CC9-783CBC1864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One-Time Pad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암호학에서 스트림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FF5D33A-193D-6206-15D1-CACDC856C4D5}"/>
              </a:ext>
            </a:extLst>
          </p:cNvPr>
          <p:cNvGrpSpPr/>
          <p:nvPr/>
        </p:nvGrpSpPr>
        <p:grpSpPr>
          <a:xfrm>
            <a:off x="1352911" y="1939244"/>
            <a:ext cx="8613788" cy="3579289"/>
            <a:chOff x="1193113" y="1450972"/>
            <a:chExt cx="8613788" cy="3579289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5258954" y="1450972"/>
              <a:ext cx="1674091" cy="76007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암호기술</a:t>
              </a:r>
            </a:p>
          </p:txBody>
        </p:sp>
        <p:sp>
          <p:nvSpPr>
            <p:cNvPr id="5" name="사각형: 둥근 모서리 4"/>
            <p:cNvSpPr/>
            <p:nvPr/>
          </p:nvSpPr>
          <p:spPr>
            <a:xfrm>
              <a:off x="2385099" y="2860579"/>
              <a:ext cx="1674091" cy="76007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대칭 암호</a:t>
              </a:r>
            </a:p>
          </p:txBody>
        </p:sp>
        <p:sp>
          <p:nvSpPr>
            <p:cNvPr id="6" name="사각형: 둥근 모서리 5"/>
            <p:cNvSpPr/>
            <p:nvPr/>
          </p:nvSpPr>
          <p:spPr>
            <a:xfrm>
              <a:off x="5258954" y="2860579"/>
              <a:ext cx="1674091" cy="76007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비대칭 암호</a:t>
              </a:r>
            </a:p>
          </p:txBody>
        </p:sp>
        <p:sp>
          <p:nvSpPr>
            <p:cNvPr id="7" name="사각형: 둥근 모서리 6"/>
            <p:cNvSpPr/>
            <p:nvPr/>
          </p:nvSpPr>
          <p:spPr>
            <a:xfrm>
              <a:off x="8132810" y="2860579"/>
              <a:ext cx="1674091" cy="76007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프로토콜</a:t>
              </a:r>
            </a:p>
          </p:txBody>
        </p:sp>
        <p:sp>
          <p:nvSpPr>
            <p:cNvPr id="8" name="사각형: 둥근 모서리 7"/>
            <p:cNvSpPr/>
            <p:nvPr/>
          </p:nvSpPr>
          <p:spPr>
            <a:xfrm>
              <a:off x="1193113" y="4270185"/>
              <a:ext cx="1674091" cy="76007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블록 암호</a:t>
              </a:r>
            </a:p>
          </p:txBody>
        </p:sp>
        <p:sp>
          <p:nvSpPr>
            <p:cNvPr id="9" name="사각형: 둥근 모서리 8"/>
            <p:cNvSpPr/>
            <p:nvPr/>
          </p:nvSpPr>
          <p:spPr>
            <a:xfrm>
              <a:off x="3584863" y="4270186"/>
              <a:ext cx="1674091" cy="76007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스트림 암호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24463EC-0CC5-6E8F-865A-EBBD0484A7B4}"/>
                </a:ext>
              </a:extLst>
            </p:cNvPr>
            <p:cNvGrpSpPr/>
            <p:nvPr/>
          </p:nvGrpSpPr>
          <p:grpSpPr>
            <a:xfrm>
              <a:off x="3222144" y="2211047"/>
              <a:ext cx="5751413" cy="649532"/>
              <a:chOff x="3222144" y="2211047"/>
              <a:chExt cx="5751413" cy="649532"/>
            </a:xfrm>
          </p:grpSpPr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9A279D5-2F95-856C-D2E7-B1D9A85940A4}"/>
                  </a:ext>
                </a:extLst>
              </p:cNvPr>
              <p:cNvCxnSpPr>
                <a:stCxn id="4" idx="2"/>
                <a:endCxn id="6" idx="0"/>
              </p:cNvCxnSpPr>
              <p:nvPr/>
            </p:nvCxnSpPr>
            <p:spPr>
              <a:xfrm>
                <a:off x="6096000" y="2211047"/>
                <a:ext cx="0" cy="6495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9E75A16-846F-EAA7-A420-2B9B003B4F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2144" y="2535813"/>
                <a:ext cx="0" cy="3247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B8A382F-8C25-CB28-1ABD-1E8A5850C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855" y="2535813"/>
                <a:ext cx="0" cy="3247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2A590D90-1F69-7FF6-6E3A-9C000D15A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846" y="2535813"/>
                <a:ext cx="57477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5086F15-9487-FEF7-9EA1-5E3E21662252}"/>
                </a:ext>
              </a:extLst>
            </p:cNvPr>
            <p:cNvGrpSpPr/>
            <p:nvPr/>
          </p:nvGrpSpPr>
          <p:grpSpPr>
            <a:xfrm>
              <a:off x="1994264" y="3620654"/>
              <a:ext cx="2420982" cy="649532"/>
              <a:chOff x="1994264" y="3620654"/>
              <a:chExt cx="2420982" cy="649532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083E1E3-37C8-9616-63AC-9D32AB9B335E}"/>
                  </a:ext>
                </a:extLst>
              </p:cNvPr>
              <p:cNvGrpSpPr/>
              <p:nvPr/>
            </p:nvGrpSpPr>
            <p:grpSpPr>
              <a:xfrm>
                <a:off x="1994264" y="3945420"/>
                <a:ext cx="2420982" cy="324766"/>
                <a:chOff x="3222144" y="2535813"/>
                <a:chExt cx="5751413" cy="324766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65328FE5-DFD9-2091-F507-5A1278BA4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2144" y="2535813"/>
                  <a:ext cx="0" cy="3247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0AB9CAE5-CA57-9E5B-639C-0D53D42EC2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9855" y="2535813"/>
                  <a:ext cx="0" cy="32476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8CAD3E4F-ABF2-0808-C317-417605B07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5846" y="2535813"/>
                  <a:ext cx="574771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056F1E3-DF31-DF8F-88AE-0AC19E4219EA}"/>
                  </a:ext>
                </a:extLst>
              </p:cNvPr>
              <p:cNvCxnSpPr>
                <a:stCxn id="5" idx="2"/>
              </p:cNvCxnSpPr>
              <p:nvPr/>
            </p:nvCxnSpPr>
            <p:spPr>
              <a:xfrm flipH="1">
                <a:off x="3222144" y="3620654"/>
                <a:ext cx="1" cy="3247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 암호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1920" y="3702423"/>
            <a:ext cx="11368160" cy="1482136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비트별로 암호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스트림의 한 비트와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평문의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한 비트를 가지고 암호화를 수행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067A5-8F5A-6F8C-E12F-DA26627AFDF5}"/>
              </a:ext>
            </a:extLst>
          </p:cNvPr>
          <p:cNvSpPr/>
          <p:nvPr/>
        </p:nvSpPr>
        <p:spPr>
          <a:xfrm>
            <a:off x="411920" y="5327275"/>
            <a:ext cx="11368160" cy="107335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암호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키로 한 번에 전체 블록의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비트를 암호화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875B470-D573-ABFB-14AB-669633D26043}"/>
              </a:ext>
            </a:extLst>
          </p:cNvPr>
          <p:cNvGrpSpPr/>
          <p:nvPr/>
        </p:nvGrpSpPr>
        <p:grpSpPr>
          <a:xfrm>
            <a:off x="1905616" y="1192169"/>
            <a:ext cx="8380768" cy="1949441"/>
            <a:chOff x="1905616" y="1192169"/>
            <a:chExt cx="8380768" cy="1949441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DC1BB1A-FF48-8F39-1D8B-E7CFF39AC58C}"/>
                </a:ext>
              </a:extLst>
            </p:cNvPr>
            <p:cNvGrpSpPr/>
            <p:nvPr/>
          </p:nvGrpSpPr>
          <p:grpSpPr>
            <a:xfrm>
              <a:off x="1905616" y="1530724"/>
              <a:ext cx="8380768" cy="1610886"/>
              <a:chOff x="1905617" y="1442402"/>
              <a:chExt cx="8380768" cy="161088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5896F77A-1214-1C0B-F473-8A96B4C14529}"/>
                  </a:ext>
                </a:extLst>
              </p:cNvPr>
              <p:cNvGrpSpPr/>
              <p:nvPr/>
            </p:nvGrpSpPr>
            <p:grpSpPr>
              <a:xfrm>
                <a:off x="1905617" y="1470749"/>
                <a:ext cx="3752181" cy="1582539"/>
                <a:chOff x="1532965" y="1080142"/>
                <a:chExt cx="3752181" cy="1582539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C3352C1E-FDEE-50E6-1AF8-786A515D6E94}"/>
                    </a:ext>
                  </a:extLst>
                </p:cNvPr>
                <p:cNvSpPr/>
                <p:nvPr/>
              </p:nvSpPr>
              <p:spPr>
                <a:xfrm>
                  <a:off x="2796988" y="1900518"/>
                  <a:ext cx="1228165" cy="762163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스트림</a:t>
                  </a:r>
                  <a:endPara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암호</a:t>
                  </a:r>
                </a:p>
              </p:txBody>
            </p:sp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832E5E02-E7F6-5080-F163-6AFC0037C5B6}"/>
                    </a:ext>
                  </a:extLst>
                </p:cNvPr>
                <p:cNvCxnSpPr>
                  <a:endCxn id="6" idx="1"/>
                </p:cNvCxnSpPr>
                <p:nvPr/>
              </p:nvCxnSpPr>
              <p:spPr>
                <a:xfrm>
                  <a:off x="1532965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5DE7943B-C21D-40CD-C045-30C54E1BB6E7}"/>
                    </a:ext>
                  </a:extLst>
                </p:cNvPr>
                <p:cNvCxnSpPr/>
                <p:nvPr/>
              </p:nvCxnSpPr>
              <p:spPr>
                <a:xfrm>
                  <a:off x="4021123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36863802-526B-EDCF-A495-EADD3ECBCD52}"/>
                    </a:ext>
                  </a:extLst>
                </p:cNvPr>
                <p:cNvCxnSpPr>
                  <a:endCxn id="6" idx="0"/>
                </p:cNvCxnSpPr>
                <p:nvPr/>
              </p:nvCxnSpPr>
              <p:spPr>
                <a:xfrm>
                  <a:off x="3411070" y="1375794"/>
                  <a:ext cx="1" cy="5247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64BDDA9-E924-ADBB-F890-9F367EB89A69}"/>
                    </a:ext>
                  </a:extLst>
                </p:cNvPr>
                <p:cNvSpPr/>
                <p:nvPr/>
              </p:nvSpPr>
              <p:spPr>
                <a:xfrm>
                  <a:off x="2584754" y="1080142"/>
                  <a:ext cx="1652631" cy="323999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키 스트림</a:t>
                  </a: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9B4B1A02-6F6D-2DE4-EB55-4C261AE7021D}"/>
                  </a:ext>
                </a:extLst>
              </p:cNvPr>
              <p:cNvGrpSpPr/>
              <p:nvPr/>
            </p:nvGrpSpPr>
            <p:grpSpPr>
              <a:xfrm>
                <a:off x="6534204" y="1442402"/>
                <a:ext cx="3752181" cy="1610886"/>
                <a:chOff x="1532965" y="1051795"/>
                <a:chExt cx="3752181" cy="1610886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F88E105-2BCC-F19A-C638-CE7DFF4475DD}"/>
                    </a:ext>
                  </a:extLst>
                </p:cNvPr>
                <p:cNvSpPr/>
                <p:nvPr/>
              </p:nvSpPr>
              <p:spPr>
                <a:xfrm>
                  <a:off x="2796988" y="1900518"/>
                  <a:ext cx="1228165" cy="762163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블록</a:t>
                  </a:r>
                  <a:endPara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암호</a:t>
                  </a:r>
                </a:p>
              </p:txBody>
            </p:sp>
            <p:cxnSp>
              <p:nvCxnSpPr>
                <p:cNvPr id="16" name="직선 화살표 연결선 15">
                  <a:extLst>
                    <a:ext uri="{FF2B5EF4-FFF2-40B4-BE49-F238E27FC236}">
                      <a16:creationId xmlns:a16="http://schemas.microsoft.com/office/drawing/2014/main" id="{E329D1C0-3132-626F-3517-31B2E531B4E8}"/>
                    </a:ext>
                  </a:extLst>
                </p:cNvPr>
                <p:cNvCxnSpPr>
                  <a:endCxn id="15" idx="1"/>
                </p:cNvCxnSpPr>
                <p:nvPr/>
              </p:nvCxnSpPr>
              <p:spPr>
                <a:xfrm>
                  <a:off x="1532965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398D6D57-2C12-1E43-C6CC-58623A41DD26}"/>
                    </a:ext>
                  </a:extLst>
                </p:cNvPr>
                <p:cNvCxnSpPr/>
                <p:nvPr/>
              </p:nvCxnSpPr>
              <p:spPr>
                <a:xfrm>
                  <a:off x="4021123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A804ED5B-DB0F-4DEE-EC3A-B3EE72955302}"/>
                    </a:ext>
                  </a:extLst>
                </p:cNvPr>
                <p:cNvCxnSpPr>
                  <a:endCxn id="15" idx="0"/>
                </p:cNvCxnSpPr>
                <p:nvPr/>
              </p:nvCxnSpPr>
              <p:spPr>
                <a:xfrm>
                  <a:off x="3411070" y="1375794"/>
                  <a:ext cx="1" cy="5247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3027409-A7A0-68AD-EE13-A8804A6B6271}"/>
                    </a:ext>
                  </a:extLst>
                </p:cNvPr>
                <p:cNvSpPr/>
                <p:nvPr/>
              </p:nvSpPr>
              <p:spPr>
                <a:xfrm>
                  <a:off x="3104028" y="1051795"/>
                  <a:ext cx="614083" cy="323999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키</a:t>
                  </a:r>
                </a:p>
              </p:txBody>
            </p: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5289C2-D804-A8BC-ED5D-8559F6585FE9}"/>
                </a:ext>
              </a:extLst>
            </p:cNvPr>
            <p:cNvSpPr txBox="1"/>
            <p:nvPr/>
          </p:nvSpPr>
          <p:spPr>
            <a:xfrm>
              <a:off x="1984430" y="2431527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AE0BD4-EE77-C8B8-6517-E3410D1487EA}"/>
                </a:ext>
              </a:extLst>
            </p:cNvPr>
            <p:cNvSpPr txBox="1"/>
            <p:nvPr/>
          </p:nvSpPr>
          <p:spPr>
            <a:xfrm>
              <a:off x="4542319" y="2427178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5B36F5-4458-68D6-B2B5-E0FAB03B0902}"/>
                </a:ext>
              </a:extLst>
            </p:cNvPr>
            <p:cNvSpPr txBox="1"/>
            <p:nvPr/>
          </p:nvSpPr>
          <p:spPr>
            <a:xfrm>
              <a:off x="3300254" y="1199066"/>
              <a:ext cx="99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k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k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5F9BFC-391C-4A9B-8B1C-1F91DF4EA9F5}"/>
                </a:ext>
              </a:extLst>
            </p:cNvPr>
            <p:cNvSpPr txBox="1"/>
            <p:nvPr/>
          </p:nvSpPr>
          <p:spPr>
            <a:xfrm>
              <a:off x="6617827" y="2398429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D0A25C-7E71-D869-00CE-CD9759D917B9}"/>
                </a:ext>
              </a:extLst>
            </p:cNvPr>
            <p:cNvSpPr txBox="1"/>
            <p:nvPr/>
          </p:nvSpPr>
          <p:spPr>
            <a:xfrm>
              <a:off x="9080338" y="2398429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BFD80C-FB93-55A5-F494-63459C317312}"/>
                </a:ext>
              </a:extLst>
            </p:cNvPr>
            <p:cNvSpPr txBox="1"/>
            <p:nvPr/>
          </p:nvSpPr>
          <p:spPr>
            <a:xfrm>
              <a:off x="8262266" y="119216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vs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블록 암호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1920" y="3702423"/>
            <a:ext cx="11368160" cy="1504204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작고 빠르기 때문에 휴대폰이나 작은 임베디드 장치와 같이 컴퓨팅 능력이 적은 응용 분야에 적합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대표적인 스트림 암호인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A5/1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GSM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휴대폰 표준의 일부로 음성 암호화에 사용됨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9067A5-8F5A-6F8C-E12F-DA26627AFDF5}"/>
              </a:ext>
            </a:extLst>
          </p:cNvPr>
          <p:cNvSpPr/>
          <p:nvPr/>
        </p:nvSpPr>
        <p:spPr>
          <a:xfrm>
            <a:off x="411920" y="5327276"/>
            <a:ext cx="11368160" cy="998195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암호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인터넷 응용 분야에서 다양하게 활용되고 있음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6014DB5-F3BC-0C31-D84A-CAC0CC75125E}"/>
              </a:ext>
            </a:extLst>
          </p:cNvPr>
          <p:cNvGrpSpPr/>
          <p:nvPr/>
        </p:nvGrpSpPr>
        <p:grpSpPr>
          <a:xfrm>
            <a:off x="1905616" y="1192169"/>
            <a:ext cx="8380768" cy="1949441"/>
            <a:chOff x="1905616" y="1192169"/>
            <a:chExt cx="8380768" cy="1949441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301BFFE-982D-F368-41FF-6145EDEA1A76}"/>
                </a:ext>
              </a:extLst>
            </p:cNvPr>
            <p:cNvGrpSpPr/>
            <p:nvPr/>
          </p:nvGrpSpPr>
          <p:grpSpPr>
            <a:xfrm>
              <a:off x="1905616" y="1530724"/>
              <a:ext cx="8380768" cy="1610886"/>
              <a:chOff x="1905617" y="1442402"/>
              <a:chExt cx="8380768" cy="1610886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F8B9E4B8-2A16-1889-8468-C67A6F87F4EF}"/>
                  </a:ext>
                </a:extLst>
              </p:cNvPr>
              <p:cNvGrpSpPr/>
              <p:nvPr/>
            </p:nvGrpSpPr>
            <p:grpSpPr>
              <a:xfrm>
                <a:off x="1905617" y="1470749"/>
                <a:ext cx="3752181" cy="1582539"/>
                <a:chOff x="1532965" y="1080142"/>
                <a:chExt cx="3752181" cy="1582539"/>
              </a:xfrm>
            </p:grpSpPr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3CDEF308-DA52-7692-8736-0B4052D15A16}"/>
                    </a:ext>
                  </a:extLst>
                </p:cNvPr>
                <p:cNvSpPr/>
                <p:nvPr/>
              </p:nvSpPr>
              <p:spPr>
                <a:xfrm>
                  <a:off x="2796988" y="1900518"/>
                  <a:ext cx="1228165" cy="762163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스트림</a:t>
                  </a:r>
                  <a:endPara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암호</a:t>
                  </a:r>
                </a:p>
              </p:txBody>
            </p:sp>
            <p:cxnSp>
              <p:nvCxnSpPr>
                <p:cNvPr id="79" name="직선 화살표 연결선 78">
                  <a:extLst>
                    <a:ext uri="{FF2B5EF4-FFF2-40B4-BE49-F238E27FC236}">
                      <a16:creationId xmlns:a16="http://schemas.microsoft.com/office/drawing/2014/main" id="{69D11A46-D787-57F0-DD00-E17806AA497F}"/>
                    </a:ext>
                  </a:extLst>
                </p:cNvPr>
                <p:cNvCxnSpPr>
                  <a:endCxn id="78" idx="1"/>
                </p:cNvCxnSpPr>
                <p:nvPr/>
              </p:nvCxnSpPr>
              <p:spPr>
                <a:xfrm>
                  <a:off x="1532965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화살표 연결선 79">
                  <a:extLst>
                    <a:ext uri="{FF2B5EF4-FFF2-40B4-BE49-F238E27FC236}">
                      <a16:creationId xmlns:a16="http://schemas.microsoft.com/office/drawing/2014/main" id="{D767C519-5D01-E23E-FB9D-89CD1CB44A02}"/>
                    </a:ext>
                  </a:extLst>
                </p:cNvPr>
                <p:cNvCxnSpPr/>
                <p:nvPr/>
              </p:nvCxnSpPr>
              <p:spPr>
                <a:xfrm>
                  <a:off x="4021123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C94BF38C-2C08-41FB-9E87-6DE4EF409D24}"/>
                    </a:ext>
                  </a:extLst>
                </p:cNvPr>
                <p:cNvCxnSpPr>
                  <a:endCxn id="78" idx="0"/>
                </p:cNvCxnSpPr>
                <p:nvPr/>
              </p:nvCxnSpPr>
              <p:spPr>
                <a:xfrm>
                  <a:off x="3411070" y="1375794"/>
                  <a:ext cx="1" cy="5247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17DAF49D-9BC8-4B72-9114-F629E3CD6B29}"/>
                    </a:ext>
                  </a:extLst>
                </p:cNvPr>
                <p:cNvSpPr/>
                <p:nvPr/>
              </p:nvSpPr>
              <p:spPr>
                <a:xfrm>
                  <a:off x="2584754" y="1080142"/>
                  <a:ext cx="1652631" cy="323999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키 스트림</a:t>
                  </a:r>
                </a:p>
              </p:txBody>
            </p:sp>
          </p:grp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543A578B-DB42-99A5-208B-9B4AFA1220FD}"/>
                  </a:ext>
                </a:extLst>
              </p:cNvPr>
              <p:cNvGrpSpPr/>
              <p:nvPr/>
            </p:nvGrpSpPr>
            <p:grpSpPr>
              <a:xfrm>
                <a:off x="6534204" y="1442402"/>
                <a:ext cx="3752181" cy="1610886"/>
                <a:chOff x="1532965" y="1051795"/>
                <a:chExt cx="3752181" cy="1610886"/>
              </a:xfrm>
            </p:grpSpPr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99A06827-8D4F-D11A-420B-3F82E46281C8}"/>
                    </a:ext>
                  </a:extLst>
                </p:cNvPr>
                <p:cNvSpPr/>
                <p:nvPr/>
              </p:nvSpPr>
              <p:spPr>
                <a:xfrm>
                  <a:off x="2796988" y="1900518"/>
                  <a:ext cx="1228165" cy="762163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블록</a:t>
                  </a:r>
                  <a:endParaRPr lang="en-US" altLang="ko-KR" dirty="0">
                    <a:solidFill>
                      <a:schemeClr val="tx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암호</a:t>
                  </a:r>
                </a:p>
              </p:txBody>
            </p: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6C328211-8450-1316-5639-E1D5DE64D1D7}"/>
                    </a:ext>
                  </a:extLst>
                </p:cNvPr>
                <p:cNvCxnSpPr>
                  <a:endCxn id="73" idx="1"/>
                </p:cNvCxnSpPr>
                <p:nvPr/>
              </p:nvCxnSpPr>
              <p:spPr>
                <a:xfrm>
                  <a:off x="1532965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47810671-1554-4F56-CF78-37A0897F31D9}"/>
                    </a:ext>
                  </a:extLst>
                </p:cNvPr>
                <p:cNvCxnSpPr/>
                <p:nvPr/>
              </p:nvCxnSpPr>
              <p:spPr>
                <a:xfrm>
                  <a:off x="4021123" y="2277035"/>
                  <a:ext cx="1264023" cy="456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5F1BC9AE-EF39-2345-F018-E3D61D0CD224}"/>
                    </a:ext>
                  </a:extLst>
                </p:cNvPr>
                <p:cNvCxnSpPr>
                  <a:endCxn id="73" idx="0"/>
                </p:cNvCxnSpPr>
                <p:nvPr/>
              </p:nvCxnSpPr>
              <p:spPr>
                <a:xfrm>
                  <a:off x="3411070" y="1375794"/>
                  <a:ext cx="1" cy="52472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F962750B-D590-0D82-9E3A-7BE9898F4533}"/>
                    </a:ext>
                  </a:extLst>
                </p:cNvPr>
                <p:cNvSpPr/>
                <p:nvPr/>
              </p:nvSpPr>
              <p:spPr>
                <a:xfrm>
                  <a:off x="3104028" y="1051795"/>
                  <a:ext cx="614083" cy="323999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키</a:t>
                  </a: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613F01-4C5E-69C6-4FA4-D3D96B9E6AC7}"/>
                </a:ext>
              </a:extLst>
            </p:cNvPr>
            <p:cNvSpPr txBox="1"/>
            <p:nvPr/>
          </p:nvSpPr>
          <p:spPr>
            <a:xfrm>
              <a:off x="1984430" y="2431527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381134-2C62-3B28-4023-C0DED50FB167}"/>
                </a:ext>
              </a:extLst>
            </p:cNvPr>
            <p:cNvSpPr txBox="1"/>
            <p:nvPr/>
          </p:nvSpPr>
          <p:spPr>
            <a:xfrm>
              <a:off x="4542319" y="2427178"/>
              <a:ext cx="966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39B06E-8484-704D-ADD5-16ADE598470A}"/>
                </a:ext>
              </a:extLst>
            </p:cNvPr>
            <p:cNvSpPr txBox="1"/>
            <p:nvPr/>
          </p:nvSpPr>
          <p:spPr>
            <a:xfrm>
              <a:off x="3300254" y="1199066"/>
              <a:ext cx="9909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k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k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8AFF4CE-9B8C-4119-6D4F-6265FC0DE6B8}"/>
                </a:ext>
              </a:extLst>
            </p:cNvPr>
            <p:cNvSpPr txBox="1"/>
            <p:nvPr/>
          </p:nvSpPr>
          <p:spPr>
            <a:xfrm>
              <a:off x="6617827" y="2398429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x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970BDE4-D924-2FF1-48C8-F969B9F1876E}"/>
                </a:ext>
              </a:extLst>
            </p:cNvPr>
            <p:cNvSpPr txBox="1"/>
            <p:nvPr/>
          </p:nvSpPr>
          <p:spPr>
            <a:xfrm>
              <a:off x="9080338" y="2398429"/>
              <a:ext cx="112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y</a:t>
              </a:r>
              <a:r>
                <a:rPr lang="en-US" altLang="ko-KR" sz="10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]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15B37A-D77B-8E88-52C4-41AE6B5441BD}"/>
                </a:ext>
              </a:extLst>
            </p:cNvPr>
            <p:cNvSpPr txBox="1"/>
            <p:nvPr/>
          </p:nvSpPr>
          <p:spPr>
            <a:xfrm>
              <a:off x="8262266" y="1192169"/>
              <a:ext cx="3000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k</a:t>
              </a:r>
              <a:endPara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02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암호의 암호화와 복호화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B8542-AD23-0A07-E17C-29060B69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8" y="1248387"/>
            <a:ext cx="10970223" cy="119774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E6CEE99B-B54A-AA5F-921F-1BFAD71F26FB}"/>
              </a:ext>
            </a:extLst>
          </p:cNvPr>
          <p:cNvGrpSpPr/>
          <p:nvPr/>
        </p:nvGrpSpPr>
        <p:grpSpPr>
          <a:xfrm>
            <a:off x="2321903" y="3643953"/>
            <a:ext cx="7548191" cy="1535838"/>
            <a:chOff x="2321903" y="3643953"/>
            <a:chExt cx="7548191" cy="1535838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4DE46-21F5-A401-185E-B48238D28169}"/>
                </a:ext>
              </a:extLst>
            </p:cNvPr>
            <p:cNvSpPr/>
            <p:nvPr/>
          </p:nvSpPr>
          <p:spPr>
            <a:xfrm>
              <a:off x="4239086" y="3643954"/>
              <a:ext cx="3713825" cy="1535837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안전하지 않은 채널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(ex: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인터넷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F0EC184-67DF-5DCD-7409-3DCDDDCCDCB3}"/>
                </a:ext>
              </a:extLst>
            </p:cNvPr>
            <p:cNvCxnSpPr>
              <a:cxnSpLocks/>
            </p:cNvCxnSpPr>
            <p:nvPr/>
          </p:nvCxnSpPr>
          <p:spPr>
            <a:xfrm>
              <a:off x="3506875" y="4402993"/>
              <a:ext cx="73221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논리합 10">
              <a:extLst>
                <a:ext uri="{FF2B5EF4-FFF2-40B4-BE49-F238E27FC236}">
                  <a16:creationId xmlns:a16="http://schemas.microsoft.com/office/drawing/2014/main" id="{B2226ECF-ECE4-1649-51DF-F5FE2D5DF19F}"/>
                </a:ext>
              </a:extLst>
            </p:cNvPr>
            <p:cNvSpPr/>
            <p:nvPr/>
          </p:nvSpPr>
          <p:spPr>
            <a:xfrm>
              <a:off x="3054114" y="4181051"/>
              <a:ext cx="452761" cy="443883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순서도: 논리합 11">
              <a:extLst>
                <a:ext uri="{FF2B5EF4-FFF2-40B4-BE49-F238E27FC236}">
                  <a16:creationId xmlns:a16="http://schemas.microsoft.com/office/drawing/2014/main" id="{643519A5-E529-D6D2-054B-F5D90B8E6264}"/>
                </a:ext>
              </a:extLst>
            </p:cNvPr>
            <p:cNvSpPr/>
            <p:nvPr/>
          </p:nvSpPr>
          <p:spPr>
            <a:xfrm>
              <a:off x="8685122" y="4181050"/>
              <a:ext cx="452761" cy="443883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25CC82D-62F0-D2FC-4E7B-F3D64D89207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911" y="4411871"/>
              <a:ext cx="73221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0B8792-5450-51B7-FEB8-4E69F26C8F62}"/>
                </a:ext>
              </a:extLst>
            </p:cNvPr>
            <p:cNvCxnSpPr>
              <a:cxnSpLocks/>
            </p:cNvCxnSpPr>
            <p:nvPr/>
          </p:nvCxnSpPr>
          <p:spPr>
            <a:xfrm>
              <a:off x="2321903" y="4411871"/>
              <a:ext cx="73221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BEC37708-A8D3-8CE3-FFC3-B17C4889ECD2}"/>
                </a:ext>
              </a:extLst>
            </p:cNvPr>
            <p:cNvCxnSpPr>
              <a:cxnSpLocks/>
            </p:cNvCxnSpPr>
            <p:nvPr/>
          </p:nvCxnSpPr>
          <p:spPr>
            <a:xfrm>
              <a:off x="9137883" y="4402991"/>
              <a:ext cx="732211" cy="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9B40F8B-7ADB-694C-9CB9-5760B86CBF8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80494" y="3643954"/>
              <a:ext cx="1" cy="5370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6391693-E21F-1641-F2EB-E2742CF32065}"/>
                </a:ext>
              </a:extLst>
            </p:cNvPr>
            <p:cNvCxnSpPr>
              <a:cxnSpLocks/>
            </p:cNvCxnSpPr>
            <p:nvPr/>
          </p:nvCxnSpPr>
          <p:spPr>
            <a:xfrm>
              <a:off x="8911501" y="3643953"/>
              <a:ext cx="1" cy="5370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D793B48-BFDD-BED6-0B45-51D84AFF2C78}"/>
              </a:ext>
            </a:extLst>
          </p:cNvPr>
          <p:cNvSpPr txBox="1"/>
          <p:nvPr/>
        </p:nvSpPr>
        <p:spPr>
          <a:xfrm>
            <a:off x="2481164" y="404253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872BF9-CEE4-909D-7C11-541589E31FD4}"/>
              </a:ext>
            </a:extLst>
          </p:cNvPr>
          <p:cNvSpPr txBox="1"/>
          <p:nvPr/>
        </p:nvSpPr>
        <p:spPr>
          <a:xfrm>
            <a:off x="3702441" y="40336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en-US" altLang="ko-KR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A6F8E2-3C65-44EE-CBA1-43C5855A590D}"/>
              </a:ext>
            </a:extLst>
          </p:cNvPr>
          <p:cNvSpPr txBox="1"/>
          <p:nvPr/>
        </p:nvSpPr>
        <p:spPr>
          <a:xfrm>
            <a:off x="8158575" y="40336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en-US" altLang="ko-KR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C9A020-248C-CFF6-2847-E1D50AB79C37}"/>
              </a:ext>
            </a:extLst>
          </p:cNvPr>
          <p:cNvSpPr txBox="1"/>
          <p:nvPr/>
        </p:nvSpPr>
        <p:spPr>
          <a:xfrm>
            <a:off x="9317858" y="40336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EEAA7-0294-9E24-6D37-8A74FC4FDE26}"/>
              </a:ext>
            </a:extLst>
          </p:cNvPr>
          <p:cNvSpPr txBox="1"/>
          <p:nvPr/>
        </p:nvSpPr>
        <p:spPr>
          <a:xfrm>
            <a:off x="3107209" y="32899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FF354F-D4AE-3416-2FF3-00DCA0DBBE37}"/>
              </a:ext>
            </a:extLst>
          </p:cNvPr>
          <p:cNvSpPr txBox="1"/>
          <p:nvPr/>
        </p:nvSpPr>
        <p:spPr>
          <a:xfrm>
            <a:off x="8738216" y="328991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</a:t>
            </a:r>
            <a:r>
              <a:rPr lang="en-US" altLang="ko-KR" sz="11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421127-9239-3611-96BB-DDB3A2ED0E1F}"/>
              </a:ext>
            </a:extLst>
          </p:cNvPr>
          <p:cNvGrpSpPr/>
          <p:nvPr/>
        </p:nvGrpSpPr>
        <p:grpSpPr>
          <a:xfrm>
            <a:off x="2116183" y="4855753"/>
            <a:ext cx="1262743" cy="814242"/>
            <a:chOff x="2116183" y="4855753"/>
            <a:chExt cx="1262743" cy="814242"/>
          </a:xfrm>
        </p:grpSpPr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79905D-7912-4D32-0D58-61BC7BB4CD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24429" y="4883111"/>
              <a:ext cx="583423" cy="52870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3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7BAB3FA-4DF7-3928-31D0-72D69AF399F1}"/>
                </a:ext>
              </a:extLst>
            </p:cNvPr>
            <p:cNvSpPr/>
            <p:nvPr/>
          </p:nvSpPr>
          <p:spPr>
            <a:xfrm>
              <a:off x="2116183" y="5439177"/>
              <a:ext cx="1262743" cy="23081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모듈러</a:t>
              </a:r>
              <a:r>
                <a:rPr lang="ko-KR" altLang="en-US" sz="9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연산을 나타냄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암호의 암호화와 복호화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DFFC34E-1533-C4DF-3F9C-B16575485340}"/>
              </a:ext>
            </a:extLst>
          </p:cNvPr>
          <p:cNvGrpSpPr/>
          <p:nvPr/>
        </p:nvGrpSpPr>
        <p:grpSpPr>
          <a:xfrm>
            <a:off x="411920" y="2680893"/>
            <a:ext cx="11368160" cy="1975565"/>
            <a:chOff x="411920" y="1194355"/>
            <a:chExt cx="11368160" cy="197556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CC294C-9CEC-0744-8EDE-6EC9FFB39BDD}"/>
                </a:ext>
              </a:extLst>
            </p:cNvPr>
            <p:cNvSpPr/>
            <p:nvPr/>
          </p:nvSpPr>
          <p:spPr>
            <a:xfrm>
              <a:off x="411920" y="1194355"/>
              <a:ext cx="11368160" cy="197556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암호화 함수와 복호화 함수는 동일하다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è"/>
                <a:defRPr/>
              </a:pPr>
              <a:r>
                <a:rPr lang="en-US" altLang="ko-KR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r>
                <a:rPr lang="en-US" altLang="ko-KR" sz="12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Apple SD Gothic Neo"/>
                </a:rPr>
                <a:t>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= ( x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Apple SD Gothic Neo"/>
                </a:rPr>
                <a:t>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) 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Apple SD Gothic Neo"/>
                </a:rPr>
                <a:t>⊕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Wingdings" panose="05000000000000000000" pitchFamily="2" charset="2"/>
                <a:buChar char="è"/>
                <a:defRPr/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= x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Apple SD Gothic Neo"/>
                </a:rPr>
                <a:t>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(</a:t>
              </a:r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Apple SD Gothic Neo"/>
                </a:rPr>
                <a:t>⊕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</a:t>
              </a:r>
              <a:r>
                <a:rPr lang="en-US" altLang="ko-KR" sz="12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)</a:t>
              </a:r>
            </a:p>
            <a:p>
              <a:pPr marL="285750" indent="-285750">
                <a:buFont typeface="Wingdings" panose="05000000000000000000" pitchFamily="2" charset="2"/>
                <a:buChar char="è"/>
                <a:defRPr/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= x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b="0" i="0" dirty="0">
                  <a:solidFill>
                    <a:schemeClr val="bg1"/>
                  </a:solidFill>
                  <a:effectLst/>
                  <a:latin typeface="Apple SD Gothic Neo"/>
                </a:rPr>
                <a:t>⊕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0</a:t>
              </a:r>
            </a:p>
            <a:p>
              <a:pPr marL="285750" indent="-285750">
                <a:buFont typeface="Wingdings" panose="05000000000000000000" pitchFamily="2" charset="2"/>
                <a:buChar char="è"/>
                <a:defRPr/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            = x</a:t>
              </a:r>
              <a:r>
                <a: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i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EBA40BF-52C9-351D-EE81-F063FED6FCE5}"/>
                </a:ext>
              </a:extLst>
            </p:cNvPr>
            <p:cNvGrpSpPr/>
            <p:nvPr/>
          </p:nvGrpSpPr>
          <p:grpSpPr>
            <a:xfrm>
              <a:off x="2211976" y="1997079"/>
              <a:ext cx="7768048" cy="387533"/>
              <a:chOff x="2211976" y="2710543"/>
              <a:chExt cx="7768048" cy="387533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56C1AAE-E1DC-E6F0-24DC-F24EC437C679}"/>
                  </a:ext>
                </a:extLst>
              </p:cNvPr>
              <p:cNvSpPr/>
              <p:nvPr/>
            </p:nvSpPr>
            <p:spPr>
              <a:xfrm>
                <a:off x="2211976" y="2760619"/>
                <a:ext cx="1036320" cy="2873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4E7D3952-95FD-11FF-3267-E15ECB4ED65B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248296" y="2904310"/>
                <a:ext cx="1393373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B11E44B-15B9-2B89-7787-956C71603E35}"/>
                  </a:ext>
                </a:extLst>
              </p:cNvPr>
              <p:cNvSpPr/>
              <p:nvPr/>
            </p:nvSpPr>
            <p:spPr>
              <a:xfrm>
                <a:off x="4641669" y="2710543"/>
                <a:ext cx="5338355" cy="38753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XOR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연산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자기 자신을 더하면 결과 값은 항상 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0</a:t>
                </a:r>
                <a:endPara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5757DF-10A8-BE38-7886-80E88094ECC6}"/>
              </a:ext>
            </a:extLst>
          </p:cNvPr>
          <p:cNvSpPr/>
          <p:nvPr/>
        </p:nvSpPr>
        <p:spPr>
          <a:xfrm>
            <a:off x="411920" y="1163677"/>
            <a:ext cx="11368160" cy="132869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덧셈이 왜 좋은 암호화 함수인가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모듈러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덧셈은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연산과 동일하다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( 0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= 0, 0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= 1, 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= 1, 1</a:t>
            </a:r>
            <a:r>
              <a:rPr lang="ko-KR" altLang="en-US" b="0" i="0" dirty="0">
                <a:solidFill>
                  <a:schemeClr val="bg1"/>
                </a:solidFill>
                <a:effectLst/>
                <a:latin typeface="Apple SD Gothic Neo"/>
              </a:rPr>
              <a:t>⊕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= 0 )</a:t>
            </a:r>
          </a:p>
          <a:p>
            <a:pPr marL="285750" indent="-285750">
              <a:buFont typeface="Wingdings" panose="05000000000000000000" pitchFamily="2" charset="2"/>
              <a:buChar char="è"/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임의의 입력 값에 대해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또는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결과가 될 확률이 정확하게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537EB6-DCC6-F5A0-7173-F5DA4E4F63CD}"/>
              </a:ext>
            </a:extLst>
          </p:cNvPr>
          <p:cNvSpPr/>
          <p:nvPr/>
        </p:nvSpPr>
        <p:spPr>
          <a:xfrm>
            <a:off x="411920" y="4844975"/>
            <a:ext cx="11368160" cy="1328699"/>
          </a:xfrm>
          <a:prstGeom prst="rect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스트림 암호의 안전성은 키 스트림에게 달려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키 스트림 비트에 대해 가장 중요한 요구조건은 공격자에게 임의의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난수열로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보이는 것이다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송신자와 수신자 모두 키 스트림을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재생성할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있어야 한다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0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 및 의사 난수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생성기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BB063E3-5F0C-9B11-44D6-601E9E030A7C}"/>
              </a:ext>
            </a:extLst>
          </p:cNvPr>
          <p:cNvGrpSpPr/>
          <p:nvPr/>
        </p:nvGrpSpPr>
        <p:grpSpPr>
          <a:xfrm>
            <a:off x="2393009" y="1307017"/>
            <a:ext cx="7421802" cy="3696250"/>
            <a:chOff x="2393009" y="1307017"/>
            <a:chExt cx="7421802" cy="369625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73C62FD-702B-E57D-29C4-2E5B876F8158}"/>
                </a:ext>
              </a:extLst>
            </p:cNvPr>
            <p:cNvSpPr/>
            <p:nvPr/>
          </p:nvSpPr>
          <p:spPr>
            <a:xfrm>
              <a:off x="5258954" y="1307017"/>
              <a:ext cx="1674091" cy="76913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RNG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EA203AD-F047-D894-9BA6-A4ABD8B15DAC}"/>
                </a:ext>
              </a:extLst>
            </p:cNvPr>
            <p:cNvSpPr/>
            <p:nvPr/>
          </p:nvSpPr>
          <p:spPr>
            <a:xfrm>
              <a:off x="2393009" y="4234133"/>
              <a:ext cx="1674091" cy="76913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TRNG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419C157-E402-A6DC-4F3F-5311E125C22F}"/>
                </a:ext>
              </a:extLst>
            </p:cNvPr>
            <p:cNvSpPr/>
            <p:nvPr/>
          </p:nvSpPr>
          <p:spPr>
            <a:xfrm>
              <a:off x="5258953" y="4234133"/>
              <a:ext cx="1674091" cy="76913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PRNG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C5509E4E-ADA9-0B62-872F-B293F111B223}"/>
                </a:ext>
              </a:extLst>
            </p:cNvPr>
            <p:cNvSpPr/>
            <p:nvPr/>
          </p:nvSpPr>
          <p:spPr>
            <a:xfrm>
              <a:off x="8140720" y="4234133"/>
              <a:ext cx="1674091" cy="76913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CSPRNG</a:t>
              </a:r>
              <a:endParaRPr lang="ko-KR" altLang="en-US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78317DC-CA01-85CD-1A58-AFCDA4EED051}"/>
                </a:ext>
              </a:extLst>
            </p:cNvPr>
            <p:cNvGrpSpPr/>
            <p:nvPr/>
          </p:nvGrpSpPr>
          <p:grpSpPr>
            <a:xfrm>
              <a:off x="3230055" y="2076151"/>
              <a:ext cx="5751413" cy="2157982"/>
              <a:chOff x="3222144" y="1531896"/>
              <a:chExt cx="5751413" cy="2132563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025B590-2FF9-A0AA-A90F-44E0BCA4D586}"/>
                  </a:ext>
                </a:extLst>
              </p:cNvPr>
              <p:cNvCxnSpPr>
                <a:cxnSpLocks/>
                <a:stCxn id="4" idx="2"/>
                <a:endCxn id="6" idx="0"/>
              </p:cNvCxnSpPr>
              <p:nvPr/>
            </p:nvCxnSpPr>
            <p:spPr>
              <a:xfrm flipH="1">
                <a:off x="6088088" y="1531896"/>
                <a:ext cx="1" cy="2132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4318C5F4-F4D3-5F72-211D-3620898973D7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3222144" y="2535813"/>
                <a:ext cx="0" cy="11286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BD22877B-F22C-1AED-3E47-7B2048C20EA4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8969855" y="2535813"/>
                <a:ext cx="0" cy="11286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F8BA469-3314-433E-E056-9EAAA980C4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846" y="2535813"/>
                <a:ext cx="57477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09EE436-2B89-AF75-1B6D-1E95076AC4C3}"/>
              </a:ext>
            </a:extLst>
          </p:cNvPr>
          <p:cNvSpPr/>
          <p:nvPr/>
        </p:nvSpPr>
        <p:spPr>
          <a:xfrm>
            <a:off x="2297144" y="3777598"/>
            <a:ext cx="1819369" cy="3314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진정한 난수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생성기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D3DA5C0-1799-BA53-02EF-4F6FFF43FAA9}"/>
              </a:ext>
            </a:extLst>
          </p:cNvPr>
          <p:cNvSpPr/>
          <p:nvPr/>
        </p:nvSpPr>
        <p:spPr>
          <a:xfrm>
            <a:off x="5186313" y="3776500"/>
            <a:ext cx="1819369" cy="33141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 난수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생성기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5F55A7A-BAEC-C3F0-CB9D-0DBF9CD60DE4}"/>
              </a:ext>
            </a:extLst>
          </p:cNvPr>
          <p:cNvSpPr/>
          <p:nvPr/>
        </p:nvSpPr>
        <p:spPr>
          <a:xfrm>
            <a:off x="7932292" y="3474042"/>
            <a:ext cx="2051900" cy="6338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암호학적으로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안전한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 난수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생성기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FB82380-22C3-799C-7A08-70540D279075}"/>
              </a:ext>
            </a:extLst>
          </p:cNvPr>
          <p:cNvSpPr/>
          <p:nvPr/>
        </p:nvSpPr>
        <p:spPr>
          <a:xfrm>
            <a:off x="2090098" y="5084307"/>
            <a:ext cx="2279911" cy="7691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결과를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재생성할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수 없음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물리적인 과정에 기반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A769448-848B-4F6E-D0E4-874319FFF6F5}"/>
              </a:ext>
            </a:extLst>
          </p:cNvPr>
          <p:cNvSpPr/>
          <p:nvPr/>
        </p:nvSpPr>
        <p:spPr>
          <a:xfrm>
            <a:off x="4956041" y="5083593"/>
            <a:ext cx="2279911" cy="7691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값이 진정한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난수열에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근접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87A16BF-2A06-5F31-8027-1913C383CE62}"/>
              </a:ext>
            </a:extLst>
          </p:cNvPr>
          <p:cNvSpPr/>
          <p:nvPr/>
        </p:nvSpPr>
        <p:spPr>
          <a:xfrm>
            <a:off x="7837809" y="5073451"/>
            <a:ext cx="2279911" cy="114823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PRNG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예측 불가능해야 하는 추가적인 특성을 가짐</a:t>
            </a:r>
          </a:p>
        </p:txBody>
      </p:sp>
    </p:spTree>
    <p:extLst>
      <p:ext uri="{BB962C8B-B14F-4D97-AF65-F5344CB8AC3E}">
        <p14:creationId xmlns:p14="http://schemas.microsoft.com/office/powerpoint/2010/main" val="156359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One-Time Pad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14C503-A9B1-984A-7E17-0BCF18EEC3C0}"/>
              </a:ext>
            </a:extLst>
          </p:cNvPr>
          <p:cNvGrpSpPr/>
          <p:nvPr/>
        </p:nvGrpSpPr>
        <p:grpSpPr>
          <a:xfrm>
            <a:off x="411920" y="1686995"/>
            <a:ext cx="11368160" cy="2213345"/>
            <a:chOff x="411920" y="1215655"/>
            <a:chExt cx="11368160" cy="221334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E28447B-FEBF-9EB8-41AF-430B1398C498}"/>
                </a:ext>
              </a:extLst>
            </p:cNvPr>
            <p:cNvSpPr/>
            <p:nvPr/>
          </p:nvSpPr>
          <p:spPr>
            <a:xfrm>
              <a:off x="411920" y="1215655"/>
              <a:ext cx="11368160" cy="2213345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다음을 만족하는 스트림 암호를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One-Time Pad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라 한다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>
                <a:defRPr/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One-Time Pad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는 무조건적으로 안전하다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>
                <a:defRPr/>
              </a:pP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키 스트림은 진정한 난수 생성기를 이용하여 생성된다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키 스트림은 합법적인 통신 객체에게만 알려진다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모든 키 스트림 비트는 한번만 사용된다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7EB3B62-0251-B4E7-FED4-35D8028133AE}"/>
                </a:ext>
              </a:extLst>
            </p:cNvPr>
            <p:cNvGrpSpPr/>
            <p:nvPr/>
          </p:nvGrpSpPr>
          <p:grpSpPr>
            <a:xfrm>
              <a:off x="2234152" y="1545994"/>
              <a:ext cx="8829772" cy="1055803"/>
              <a:chOff x="2234152" y="1545994"/>
              <a:chExt cx="8829772" cy="1055803"/>
            </a:xfrm>
          </p:grpSpPr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9903226B-63EB-4EFE-DBF1-F200D0ABF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4152" y="2073896"/>
                <a:ext cx="407238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01ED1C7-D9DA-2EEE-5C6A-E7AF5005547E}"/>
                  </a:ext>
                </a:extLst>
              </p:cNvPr>
              <p:cNvSpPr/>
              <p:nvPr/>
            </p:nvSpPr>
            <p:spPr>
              <a:xfrm>
                <a:off x="6306532" y="1545994"/>
                <a:ext cx="4757392" cy="105580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무한대의 계산 자원을 가지고도 해독할 수 없는 암호시스템을 무조건적으로 또는 정보 이론적으로 안전하다고 한다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E7C6DF-45FE-D698-C70C-6111EB095666}"/>
              </a:ext>
            </a:extLst>
          </p:cNvPr>
          <p:cNvSpPr/>
          <p:nvPr/>
        </p:nvSpPr>
        <p:spPr>
          <a:xfrm>
            <a:off x="4737110" y="4145840"/>
            <a:ext cx="2717779" cy="1645225"/>
          </a:xfrm>
          <a:prstGeom prst="rect">
            <a:avLst/>
          </a:prstGeom>
          <a:solidFill>
            <a:schemeClr val="bg2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≡ x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s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mod2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≡ x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+ s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mod2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algn="ctr">
              <a:defRPr/>
            </a:pPr>
            <a:r>
              <a:rPr lang="en-US" altLang="ko-KR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30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534</Words>
  <Application>Microsoft Office PowerPoint</Application>
  <PresentationFormat>와이드스크린</PresentationFormat>
  <Paragraphs>107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Apple SD Gothic Neo</vt:lpstr>
      <vt:lpstr>나눔스퀘어 Bold</vt:lpstr>
      <vt:lpstr>나눔스퀘어 ExtraBold</vt:lpstr>
      <vt:lpstr>맑은 고딕</vt:lpstr>
      <vt:lpstr>Arial</vt:lpstr>
      <vt:lpstr>Wingdings</vt:lpstr>
      <vt:lpstr>CryptoCraft 테마</vt:lpstr>
      <vt:lpstr>제목 테마</vt:lpstr>
      <vt:lpstr>스트림 암호(Stream Ciphers)</vt:lpstr>
      <vt:lpstr>PowerPoint 프레젠테이션</vt:lpstr>
      <vt:lpstr>암호학에서 스트림 암호란?</vt:lpstr>
      <vt:lpstr>스트림 암호 vs 블록 암호</vt:lpstr>
      <vt:lpstr>스트림 암호 vs 블록 암호</vt:lpstr>
      <vt:lpstr>스트림 암호의 암호화와 복호화</vt:lpstr>
      <vt:lpstr>스트림 암호의 암호화와 복호화</vt:lpstr>
      <vt:lpstr>난수 및 의사 난수 생성기</vt:lpstr>
      <vt:lpstr>One-Time Pad</vt:lpstr>
      <vt:lpstr>One-Time Pad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윤세영</cp:lastModifiedBy>
  <cp:revision>143</cp:revision>
  <dcterms:created xsi:type="dcterms:W3CDTF">2019-03-05T04:29:07Z</dcterms:created>
  <dcterms:modified xsi:type="dcterms:W3CDTF">2023-09-10T16:50:06Z</dcterms:modified>
  <cp:version/>
</cp:coreProperties>
</file>