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1"/>
  </p:notesMasterIdLst>
  <p:sldIdLst>
    <p:sldId id="258" r:id="rId2"/>
    <p:sldId id="259" r:id="rId3"/>
    <p:sldId id="520" r:id="rId4"/>
    <p:sldId id="300" r:id="rId5"/>
    <p:sldId id="519" r:id="rId6"/>
    <p:sldId id="523" r:id="rId7"/>
    <p:sldId id="518" r:id="rId8"/>
    <p:sldId id="526" r:id="rId9"/>
    <p:sldId id="260" r:id="rId10"/>
  </p:sldIdLst>
  <p:sldSz cx="12192000" cy="6858000"/>
  <p:notesSz cx="6858000" cy="9144000"/>
  <p:embeddedFontLst>
    <p:embeddedFont>
      <p:font typeface="맑은 고딕" panose="020B0503020000020004" pitchFamily="34" charset="-127"/>
      <p:regular r:id="rId12"/>
      <p:bold r:id="rId13"/>
    </p:embeddedFont>
    <p:embeddedFont>
      <p:font typeface="나눔스퀘어_ac" panose="020B0600000101010101" pitchFamily="34" charset="-127"/>
      <p:regular r:id="rId14"/>
      <p:bold r:id="rId15"/>
      <p:italic r:id="rId16"/>
      <p:boldItalic r:id="rId17"/>
    </p:embeddedFont>
    <p:embeddedFont>
      <p:font typeface="나눔스퀘어_ac ExtraBold" panose="020B0600000101010101" pitchFamily="34" charset="-127"/>
      <p:regular r:id="rId18"/>
      <p:bold r:id="rId19"/>
      <p:italic r:id="rId20"/>
      <p:boldItalic r:id="rId21"/>
    </p:embeddedFont>
    <p:embeddedFont>
      <p:font typeface="NanumSquare_ac" panose="020B0600000101010101" pitchFamily="34" charset="-127"/>
      <p:regular r:id="rId22"/>
    </p:embeddedFont>
    <p:embeddedFont>
      <p:font typeface="NanumSquare_ac Bold" panose="020B0600000101010101" pitchFamily="34" charset="-127"/>
      <p:bold r:id="rId23"/>
    </p:embeddedFont>
    <p:embeddedFont>
      <p:font typeface="NanumSquare_ac ExtraBold" panose="020B0600000101010101" pitchFamily="34" charset="-127"/>
      <p:bold r:id="rId24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878" autoAdjust="0"/>
    <p:restoredTop sz="87535" autoAdjust="0"/>
  </p:normalViewPr>
  <p:slideViewPr>
    <p:cSldViewPr snapToGrid="0">
      <p:cViewPr varScale="1">
        <p:scale>
          <a:sx n="128" d="100"/>
          <a:sy n="128" d="100"/>
        </p:scale>
        <p:origin x="776" y="176"/>
      </p:cViewPr>
      <p:guideLst/>
    </p:cSldViewPr>
  </p:slideViewPr>
  <p:notesTextViewPr>
    <p:cViewPr>
      <p:scale>
        <a:sx n="20" d="100"/>
        <a:sy n="2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2.fntdata"/><Relationship Id="rId18" Type="http://schemas.openxmlformats.org/officeDocument/2006/relationships/font" Target="fonts/font7.fntdata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font" Target="fonts/font10.fntdata"/><Relationship Id="rId7" Type="http://schemas.openxmlformats.org/officeDocument/2006/relationships/slide" Target="slides/slide6.xml"/><Relationship Id="rId12" Type="http://schemas.openxmlformats.org/officeDocument/2006/relationships/font" Target="fonts/font1.fntdata"/><Relationship Id="rId17" Type="http://schemas.openxmlformats.org/officeDocument/2006/relationships/font" Target="fonts/font6.fntdata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5.fntdata"/><Relationship Id="rId20" Type="http://schemas.openxmlformats.org/officeDocument/2006/relationships/font" Target="fonts/font9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24" Type="http://schemas.openxmlformats.org/officeDocument/2006/relationships/font" Target="fonts/font13.fntdata"/><Relationship Id="rId5" Type="http://schemas.openxmlformats.org/officeDocument/2006/relationships/slide" Target="slides/slide4.xml"/><Relationship Id="rId15" Type="http://schemas.openxmlformats.org/officeDocument/2006/relationships/font" Target="fonts/font4.fntdata"/><Relationship Id="rId23" Type="http://schemas.openxmlformats.org/officeDocument/2006/relationships/font" Target="fonts/font12.fntdata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font" Target="fonts/font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3.fntdata"/><Relationship Id="rId22" Type="http://schemas.openxmlformats.org/officeDocument/2006/relationships/font" Target="fonts/font11.fntdata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328828C-5788-4E04-9FD4-1FBA79A34E9E}" type="datetimeFigureOut">
              <a:rPr lang="ko-KR" altLang="en-US" smtClean="0"/>
              <a:t>2023. 9. 11.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78760-119B-44DD-AF60-8D132A330C0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184334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15571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726155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74685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483390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155404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569139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52840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8840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2023. 9. 11.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96633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2023. 9. 11.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530934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2023. 9. 11.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097925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24175713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35149201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98733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2023. 9. 11.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534871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2023. 9. 11.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95559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2023. 9. 11.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87168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2023. 9. 11.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6116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2023. 9. 11.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3477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2023. 9. 11.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6199097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2023. 9. 11.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67982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27DBA-0F48-474D-80D4-CDE52096A71A}" type="datetimeFigureOut">
              <a:rPr lang="ko-KR" altLang="en-US" smtClean="0"/>
              <a:t>2023. 9. 11.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81029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D27DBA-0F48-474D-80D4-CDE52096A71A}" type="datetimeFigureOut">
              <a:rPr lang="ko-KR" altLang="en-US" smtClean="0"/>
              <a:t>2023. 9. 11.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BD5F1E-666B-4969-93B6-03BCD99C8DF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05913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5K0skC_gQE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png"/><Relationship Id="rId3" Type="http://schemas.openxmlformats.org/officeDocument/2006/relationships/image" Target="../media/image13.png"/><Relationship Id="rId7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Relationship Id="rId9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84104" y="1599540"/>
            <a:ext cx="8403773" cy="2387600"/>
          </a:xfrm>
        </p:spPr>
        <p:txBody>
          <a:bodyPr anchor="ctr">
            <a:noAutofit/>
          </a:bodyPr>
          <a:lstStyle/>
          <a:p>
            <a:pPr>
              <a:lnSpc>
                <a:spcPct val="150000"/>
              </a:lnSpc>
            </a:pPr>
            <a:r>
              <a:rPr lang="en-US" altLang="ko-KR" sz="3600" dirty="0">
                <a:solidFill>
                  <a:schemeClr val="accent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Pin</a:t>
            </a:r>
            <a:r>
              <a:rPr lang="ko-KR" altLang="en-US" sz="3600" dirty="0">
                <a:solidFill>
                  <a:schemeClr val="accent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툴을 활용한 보안 </a:t>
            </a:r>
            <a:r>
              <a:rPr lang="en-US" altLang="ko-KR" sz="3600" dirty="0">
                <a:solidFill>
                  <a:schemeClr val="accent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USB </a:t>
            </a:r>
            <a:r>
              <a:rPr lang="ko-KR" altLang="en-US" sz="3600" dirty="0">
                <a:solidFill>
                  <a:schemeClr val="accent5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2884104" y="4309947"/>
            <a:ext cx="8403774" cy="1655762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ko-KR" altLang="en-US" b="1" dirty="0"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임세진</a:t>
            </a:r>
            <a:endParaRPr lang="en-US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  <a:p>
            <a:pPr>
              <a:lnSpc>
                <a:spcPct val="150000"/>
              </a:lnSpc>
            </a:pPr>
            <a:r>
              <a:rPr lang="en" altLang="ko-KR" dirty="0">
                <a:latin typeface="나눔스퀘어_ac" panose="020B0600000101010101" pitchFamily="50" charset="-127"/>
                <a:ea typeface="나눔스퀘어_ac" panose="020B0600000101010101" pitchFamily="50" charset="-127"/>
                <a:hlinkClick r:id="rId3"/>
              </a:rPr>
              <a:t>https://youtu.be/h5K0skC_gQE</a:t>
            </a:r>
            <a:endParaRPr lang="en" altLang="ko-KR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386739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>
          <a:xfrm>
            <a:off x="3797634" y="1217530"/>
            <a:ext cx="7380430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01.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 순서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>
          <a:xfrm>
            <a:off x="3797638" y="2136711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02. Lexar USB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>
          <a:xfrm>
            <a:off x="3797638" y="3052552"/>
            <a:ext cx="7380428" cy="718952"/>
          </a:xfrm>
        </p:spPr>
        <p:txBody>
          <a:bodyPr>
            <a:normAutofit/>
          </a:bodyPr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03. SanDisk USB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분석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8" y="3968393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04. </a:t>
            </a:r>
            <a:r>
              <a:rPr lang="ko-KR" alt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결론</a:t>
            </a:r>
          </a:p>
        </p:txBody>
      </p:sp>
      <p:sp>
        <p:nvSpPr>
          <p:cNvPr id="10" name="텍스트 개체 틀 4"/>
          <p:cNvSpPr>
            <a:spLocks noGrp="1"/>
          </p:cNvSpPr>
          <p:nvPr>
            <p:ph type="body" sz="quarter" idx="29"/>
          </p:nvPr>
        </p:nvSpPr>
        <p:spPr>
          <a:xfrm>
            <a:off x="3797637" y="4884234"/>
            <a:ext cx="7380427" cy="718952"/>
          </a:xfrm>
        </p:spPr>
        <p:txBody>
          <a:bodyPr/>
          <a:lstStyle/>
          <a:p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05. </a:t>
            </a:r>
            <a:endParaRPr lang="ko-KR" altLang="en-US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6" name="직사각형 5"/>
          <p:cNvSpPr/>
          <p:nvPr/>
        </p:nvSpPr>
        <p:spPr>
          <a:xfrm>
            <a:off x="3438363" y="3870960"/>
            <a:ext cx="8098971" cy="2058592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103049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193425"/>
            <a:ext cx="11369675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&lt;USB</a:t>
            </a:r>
            <a:r>
              <a:rPr lang="ko-KR" altLang="en-US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의 보안 프로그램 동작 방식 </a:t>
            </a:r>
            <a:r>
              <a:rPr lang="en-US" altLang="ko-KR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- Lexar&gt;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암호화하고자 하는 파일을 보안 프로그램에서 제공하는 드라이브에 저장</a:t>
            </a:r>
            <a:endParaRPr lang="en-US" altLang="ko-KR" sz="2000" dirty="0">
              <a:solidFill>
                <a:srgbClr val="262626"/>
              </a:solidFill>
              <a:latin typeface="NanumSquare_ac Bold" panose="020B0600000101010101" pitchFamily="50" charset="-127"/>
              <a:ea typeface="NanumSquare_ac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분석 순서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226059-E6E7-6828-1985-69EA08F32FC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5" y="2456182"/>
            <a:ext cx="5553112" cy="366570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0E8BFC8E-DC4E-2BA5-E34B-67A4739F2AD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02628" y="2634003"/>
            <a:ext cx="4976387" cy="3310065"/>
          </a:xfrm>
          <a:prstGeom prst="rect">
            <a:avLst/>
          </a:prstGeom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319F56C8-D986-6FC6-292B-F7E7496CFF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82312" y="2822312"/>
            <a:ext cx="4373936" cy="2927876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9B2185-4DF2-F198-B424-D0D08AFA616A}"/>
              </a:ext>
            </a:extLst>
          </p:cNvPr>
          <p:cNvSpPr/>
          <p:nvPr/>
        </p:nvSpPr>
        <p:spPr>
          <a:xfrm>
            <a:off x="1761239" y="4617302"/>
            <a:ext cx="531486" cy="1828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4BBCC39-5D6F-2DC0-7D4F-39EE09D82D08}"/>
              </a:ext>
            </a:extLst>
          </p:cNvPr>
          <p:cNvCxnSpPr>
            <a:cxnSpLocks/>
            <a:stCxn id="12" idx="3"/>
          </p:cNvCxnSpPr>
          <p:nvPr/>
        </p:nvCxnSpPr>
        <p:spPr>
          <a:xfrm flipV="1">
            <a:off x="2292725" y="4391025"/>
            <a:ext cx="3155575" cy="31771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676FE0-923B-5BEE-E9A2-B2FC854A2AFC}"/>
              </a:ext>
            </a:extLst>
          </p:cNvPr>
          <p:cNvSpPr/>
          <p:nvPr/>
        </p:nvSpPr>
        <p:spPr>
          <a:xfrm>
            <a:off x="7673557" y="3598487"/>
            <a:ext cx="775118" cy="535363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FF2600-1762-CC61-0EC7-C87AF7B32799}"/>
              </a:ext>
            </a:extLst>
          </p:cNvPr>
          <p:cNvCxnSpPr>
            <a:cxnSpLocks/>
          </p:cNvCxnSpPr>
          <p:nvPr/>
        </p:nvCxnSpPr>
        <p:spPr>
          <a:xfrm flipV="1">
            <a:off x="6903897" y="3866168"/>
            <a:ext cx="695007" cy="524857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9463E985-B34C-ECE5-7B79-1240FCFF3E0D}"/>
              </a:ext>
            </a:extLst>
          </p:cNvPr>
          <p:cNvSpPr txBox="1"/>
          <p:nvPr/>
        </p:nvSpPr>
        <p:spPr>
          <a:xfrm>
            <a:off x="5596735" y="3385079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NanumSquare_ac ExtraBold" panose="020B0600000101010101" pitchFamily="50" charset="-127"/>
                <a:ea typeface="NanumSquare_ac ExtraBold" panose="020B0600000101010101" pitchFamily="50" charset="-127"/>
              </a:rPr>
              <a:t>로그인 수행</a:t>
            </a:r>
          </a:p>
        </p:txBody>
      </p:sp>
    </p:spTree>
    <p:extLst>
      <p:ext uri="{BB962C8B-B14F-4D97-AF65-F5344CB8AC3E}">
        <p14:creationId xmlns:p14="http://schemas.microsoft.com/office/powerpoint/2010/main" val="4046026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193425"/>
            <a:ext cx="11369675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US" altLang="ko-KR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&lt;USB</a:t>
            </a:r>
            <a:r>
              <a:rPr lang="ko-KR" altLang="en-US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의 보안 프로그램 동작 방식 </a:t>
            </a:r>
            <a:r>
              <a:rPr lang="en-US" altLang="ko-KR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- SanDisk&gt;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대부분의 보안 </a:t>
            </a:r>
            <a:r>
              <a:rPr lang="en-US" altLang="ko-KR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SW</a:t>
            </a:r>
            <a:r>
              <a:rPr lang="ko-KR" altLang="en-US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가 </a:t>
            </a:r>
            <a:r>
              <a:rPr lang="en-US" altLang="ko-KR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Windows, MacOS</a:t>
            </a:r>
            <a:r>
              <a:rPr lang="ko-KR" altLang="en-US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만 지원 </a:t>
            </a:r>
            <a:r>
              <a:rPr lang="en-US" altLang="ko-KR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 </a:t>
            </a:r>
            <a:r>
              <a:rPr lang="en-US" altLang="ko-KR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PIN</a:t>
            </a:r>
            <a:r>
              <a:rPr lang="ko-KR" altLang="en-US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 툴을 사용할 수 있는 </a:t>
            </a:r>
            <a:r>
              <a:rPr lang="en-US" altLang="ko-KR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Windows</a:t>
            </a:r>
            <a:r>
              <a:rPr lang="ko-KR" altLang="en-US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에서 분석 수행</a:t>
            </a:r>
            <a:endParaRPr lang="en-US" altLang="ko-KR" sz="2000" dirty="0">
              <a:solidFill>
                <a:srgbClr val="262626"/>
              </a:solidFill>
              <a:latin typeface="NanumSquare_ac Bold" panose="020B0600000101010101" pitchFamily="50" charset="-127"/>
              <a:ea typeface="NanumSquare_ac Bold" panose="020B0600000101010101" pitchFamily="50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분석 순서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D9F65E-7309-FB24-ADED-F4B61F7F6E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705" y="2552180"/>
            <a:ext cx="5734011" cy="378355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07DB283-737A-9454-F966-BA731D7BC3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32710" y="2689018"/>
            <a:ext cx="4985961" cy="3408904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213BC56E-2743-F163-F710-EA65CCB014C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73749" y="2744825"/>
            <a:ext cx="4835459" cy="3297290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929B2185-4DF2-F198-B424-D0D08AFA616A}"/>
              </a:ext>
            </a:extLst>
          </p:cNvPr>
          <p:cNvSpPr/>
          <p:nvPr/>
        </p:nvSpPr>
        <p:spPr>
          <a:xfrm>
            <a:off x="1973157" y="5232998"/>
            <a:ext cx="871643" cy="18288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F4BBCC39-5D6F-2DC0-7D4F-39EE09D82D08}"/>
              </a:ext>
            </a:extLst>
          </p:cNvPr>
          <p:cNvCxnSpPr>
            <a:stCxn id="12" idx="3"/>
          </p:cNvCxnSpPr>
          <p:nvPr/>
        </p:nvCxnSpPr>
        <p:spPr>
          <a:xfrm>
            <a:off x="2844800" y="5324438"/>
            <a:ext cx="2479040" cy="91440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7E8DFD98-09E6-33DD-D06E-48A1CDB8ADB5}"/>
              </a:ext>
            </a:extLst>
          </p:cNvPr>
          <p:cNvSpPr txBox="1"/>
          <p:nvPr/>
        </p:nvSpPr>
        <p:spPr>
          <a:xfrm>
            <a:off x="3591852" y="4955106"/>
            <a:ext cx="13208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C00000"/>
                </a:solidFill>
                <a:latin typeface="NanumSquare_ac ExtraBold" panose="020B0600000101010101" pitchFamily="50" charset="-127"/>
                <a:ea typeface="NanumSquare_ac ExtraBold" panose="020B0600000101010101" pitchFamily="50" charset="-127"/>
              </a:rPr>
              <a:t>로그인 수행</a:t>
            </a: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12676FE0-923B-5BEE-E9A2-B2FC854A2AFC}"/>
              </a:ext>
            </a:extLst>
          </p:cNvPr>
          <p:cNvSpPr/>
          <p:nvPr/>
        </p:nvSpPr>
        <p:spPr>
          <a:xfrm>
            <a:off x="6774123" y="3256878"/>
            <a:ext cx="2928677" cy="75692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95FF2600-1762-CC61-0EC7-C87AF7B32799}"/>
              </a:ext>
            </a:extLst>
          </p:cNvPr>
          <p:cNvCxnSpPr>
            <a:cxnSpLocks/>
          </p:cNvCxnSpPr>
          <p:nvPr/>
        </p:nvCxnSpPr>
        <p:spPr>
          <a:xfrm flipV="1">
            <a:off x="6527541" y="4069605"/>
            <a:ext cx="1001019" cy="1346273"/>
          </a:xfrm>
          <a:prstGeom prst="straightConnector1">
            <a:avLst/>
          </a:prstGeom>
          <a:ln w="28575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35867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920" y="1193425"/>
            <a:ext cx="11369675" cy="5237855"/>
          </a:xfrm>
        </p:spPr>
        <p:txBody>
          <a:bodyPr>
            <a:normAutofit/>
          </a:bodyPr>
          <a:lstStyle/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ore-KR" sz="2000" dirty="0">
                <a:solidFill>
                  <a:srgbClr val="262626"/>
                </a:solidFill>
                <a:effectLst/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Target DLL</a:t>
            </a:r>
            <a:r>
              <a:rPr lang="ko-KR" altLang="en-US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이 주어지지 않았으므로 분석 대상으로 삼을 </a:t>
            </a:r>
            <a:r>
              <a:rPr lang="en-US" altLang="ko-KR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DLL</a:t>
            </a:r>
            <a:r>
              <a:rPr lang="ko-KR" altLang="en-US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을 식별해야 함 </a:t>
            </a:r>
            <a:endParaRPr lang="en-US" altLang="ko-KR" sz="2000" dirty="0">
              <a:solidFill>
                <a:srgbClr val="262626"/>
              </a:solidFill>
              <a:latin typeface="NanumSquare_ac Bold" panose="020B0600000101010101" pitchFamily="50" charset="-127"/>
              <a:ea typeface="NanumSquare_ac Bold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en-US" altLang="ko-KR" sz="18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8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  <a:sym typeface="Wingdings" panose="05000000000000000000" pitchFamily="2" charset="2"/>
              </a:rPr>
              <a:t>proccount.dll </a:t>
            </a: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  <a:sym typeface="Wingdings" panose="05000000000000000000" pitchFamily="2" charset="2"/>
              </a:rPr>
              <a:t>활용</a:t>
            </a:r>
            <a:endParaRPr lang="en-US" altLang="ko-KR" sz="1800" dirty="0">
              <a:solidFill>
                <a:srgbClr val="262626"/>
              </a:solidFill>
              <a:latin typeface="NanumSquare_ac" panose="020B0600000101010101" pitchFamily="50" charset="-127"/>
              <a:ea typeface="NanumSquare_ac" panose="020B0600000101010101" pitchFamily="50" charset="-127"/>
              <a:sym typeface="Wingdings" panose="05000000000000000000" pitchFamily="2" charset="2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 사용된 </a:t>
            </a:r>
            <a:r>
              <a:rPr lang="en-US" altLang="ko-KR" sz="18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DLL</a:t>
            </a: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명과 함수명을 확인하여 </a:t>
            </a:r>
            <a:r>
              <a:rPr lang="en-US" altLang="ko-KR" sz="18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Crypt, Hash, Key, Security </a:t>
            </a: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등 암호 관련 함수가 포함된 </a:t>
            </a:r>
            <a:r>
              <a:rPr lang="en-US" altLang="ko-KR" sz="18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DLL </a:t>
            </a: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식별</a:t>
            </a:r>
            <a:endParaRPr lang="en-US" altLang="ko-KR" sz="1800" dirty="0">
              <a:solidFill>
                <a:srgbClr val="262626"/>
              </a:solidFill>
              <a:latin typeface="NanumSquare_ac" panose="020B0600000101010101" pitchFamily="50" charset="-127"/>
              <a:ea typeface="NanumSquare_ac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en-US" altLang="ko-KR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1</a:t>
            </a:r>
            <a:r>
              <a:rPr lang="ko-KR" altLang="en-US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에서 </a:t>
            </a:r>
            <a:r>
              <a:rPr lang="ko-KR" altLang="en-US" sz="2000" dirty="0" err="1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리스트업한</a:t>
            </a:r>
            <a:r>
              <a:rPr lang="ko-KR" altLang="en-US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 암호화 관련 </a:t>
            </a:r>
            <a:r>
              <a:rPr lang="en-US" altLang="ko-KR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DLL</a:t>
            </a:r>
            <a:r>
              <a:rPr lang="ko-KR" altLang="en-US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에 포함된 함수에 </a:t>
            </a:r>
            <a:r>
              <a:rPr lang="ko-KR" altLang="en-US" sz="2000" dirty="0" err="1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콜백</a:t>
            </a:r>
            <a:r>
              <a:rPr lang="ko-KR" altLang="en-US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 함수 등록</a:t>
            </a:r>
            <a:r>
              <a:rPr lang="en-US" altLang="ko-KR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 by </a:t>
            </a:r>
            <a:r>
              <a:rPr lang="ko-KR" altLang="en-US" sz="2000" dirty="0" err="1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후킹</a:t>
            </a:r>
            <a:endParaRPr lang="en-US" altLang="ko-KR" sz="2000" dirty="0">
              <a:solidFill>
                <a:srgbClr val="262626"/>
              </a:solidFill>
              <a:latin typeface="NanumSquare_ac Bold" panose="020B0600000101010101" pitchFamily="50" charset="-127"/>
              <a:ea typeface="NanumSquare_ac Bold" panose="020B0600000101010101" pitchFamily="50" charset="-127"/>
            </a:endParaRPr>
          </a:p>
          <a:p>
            <a:pPr lvl="1">
              <a:lnSpc>
                <a:spcPct val="150000"/>
              </a:lnSpc>
              <a:buFont typeface="Wingdings" panose="05000000000000000000" pitchFamily="2" charset="2"/>
              <a:buChar char="à"/>
            </a:pP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dirty="0" err="1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  <a:sym typeface="Wingdings" panose="05000000000000000000" pitchFamily="2" charset="2"/>
              </a:rPr>
              <a:t>함수명</a:t>
            </a: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  <a:sym typeface="Wingdings" panose="05000000000000000000" pitchFamily="2" charset="2"/>
              </a:rPr>
              <a:t> 옆에 </a:t>
            </a:r>
            <a:r>
              <a:rPr lang="en-US" altLang="ko-KR" sz="18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  <a:sym typeface="Wingdings" panose="05000000000000000000" pitchFamily="2" charset="2"/>
              </a:rPr>
              <a:t>DLL</a:t>
            </a:r>
            <a:r>
              <a:rPr lang="ko-KR" altLang="en-US" sz="18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  <a:sym typeface="Wingdings" panose="05000000000000000000" pitchFamily="2" charset="2"/>
              </a:rPr>
              <a:t>명도 같이 출력</a:t>
            </a: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  <a:sym typeface="Wingdings" panose="05000000000000000000" pitchFamily="2" charset="2"/>
              </a:rPr>
              <a:t>할 수 있도록 코드 수정</a:t>
            </a:r>
          </a:p>
          <a:p>
            <a:pPr marL="457200" indent="-457200">
              <a:lnSpc>
                <a:spcPct val="150000"/>
              </a:lnSpc>
              <a:buAutoNum type="arabicPeriod"/>
            </a:pPr>
            <a:r>
              <a:rPr lang="ko-KR" altLang="en-US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  <a:sym typeface="Wingdings" panose="05000000000000000000" pitchFamily="2" charset="2"/>
              </a:rPr>
              <a:t>실시간으로 프로그램의 암호화 기능을 수행하면서 분석</a:t>
            </a:r>
            <a:endParaRPr lang="en-US" altLang="ko-KR" sz="1800" dirty="0">
              <a:solidFill>
                <a:srgbClr val="262626"/>
              </a:solidFill>
              <a:latin typeface="NanumSquare_ac" panose="020B0600000101010101" pitchFamily="50" charset="-127"/>
              <a:ea typeface="NanumSquare_ac" panose="020B0600000101010101" pitchFamily="50" charset="-127"/>
              <a:sym typeface="Wingdings" panose="05000000000000000000" pitchFamily="2" charset="2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분석 순서</a:t>
            </a:r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E0ED28C3-56E9-5FC2-C53C-332507C2938A}"/>
              </a:ext>
            </a:extLst>
          </p:cNvPr>
          <p:cNvGrpSpPr/>
          <p:nvPr/>
        </p:nvGrpSpPr>
        <p:grpSpPr>
          <a:xfrm>
            <a:off x="219182" y="4394733"/>
            <a:ext cx="4695679" cy="2316480"/>
            <a:chOff x="193040" y="4333773"/>
            <a:chExt cx="4695679" cy="2316480"/>
          </a:xfrm>
        </p:grpSpPr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5F10B1A9-0D1E-068F-1749-5164652077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-1" r="45981" b="25783"/>
            <a:stretch/>
          </p:blipFill>
          <p:spPr>
            <a:xfrm>
              <a:off x="193040" y="4333773"/>
              <a:ext cx="4368800" cy="231648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A4EA32E-9644-5ED5-A038-274E130406CC}"/>
                </a:ext>
              </a:extLst>
            </p:cNvPr>
            <p:cNvSpPr txBox="1"/>
            <p:nvPr/>
          </p:nvSpPr>
          <p:spPr>
            <a:xfrm>
              <a:off x="4091451" y="4333773"/>
              <a:ext cx="797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>
                  <a:solidFill>
                    <a:srgbClr val="C00000"/>
                  </a:solidFill>
                  <a:latin typeface="NanumSquare_ac ExtraBold" panose="020B0600000101010101" pitchFamily="50" charset="-127"/>
                  <a:ea typeface="NanumSquare_ac ExtraBold" panose="020B0600000101010101" pitchFamily="50" charset="-127"/>
                </a:rPr>
                <a:t>1</a:t>
              </a:r>
              <a:r>
                <a:rPr lang="ko-KR" altLang="en-US">
                  <a:solidFill>
                    <a:srgbClr val="C00000"/>
                  </a:solidFill>
                  <a:latin typeface="NanumSquare_ac ExtraBold" panose="020B0600000101010101" pitchFamily="50" charset="-127"/>
                  <a:ea typeface="NanumSquare_ac ExtraBold" panose="020B0600000101010101" pitchFamily="50" charset="-127"/>
                </a:rPr>
                <a:t>번</a:t>
              </a:r>
              <a:endParaRPr lang="ko-KR" altLang="en-US" dirty="0">
                <a:solidFill>
                  <a:srgbClr val="C00000"/>
                </a:solidFill>
                <a:latin typeface="NanumSquare_ac ExtraBold" panose="020B0600000101010101" pitchFamily="50" charset="-127"/>
                <a:ea typeface="NanumSquare_ac ExtraBold" panose="020B0600000101010101" pitchFamily="50" charset="-127"/>
              </a:endParaRPr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2A06F62F-4495-5833-6CAD-31CF48F7A83B}"/>
              </a:ext>
            </a:extLst>
          </p:cNvPr>
          <p:cNvGrpSpPr/>
          <p:nvPr/>
        </p:nvGrpSpPr>
        <p:grpSpPr>
          <a:xfrm>
            <a:off x="4780720" y="4394733"/>
            <a:ext cx="7218240" cy="2167927"/>
            <a:chOff x="4780720" y="4093977"/>
            <a:chExt cx="7218240" cy="2167927"/>
          </a:xfrm>
        </p:grpSpPr>
        <p:pic>
          <p:nvPicPr>
            <p:cNvPr id="16" name="그림 15">
              <a:extLst>
                <a:ext uri="{FF2B5EF4-FFF2-40B4-BE49-F238E27FC236}">
                  <a16:creationId xmlns:a16="http://schemas.microsoft.com/office/drawing/2014/main" id="{FD4E42DF-BECB-C118-606A-52D1D711A3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b="15192"/>
            <a:stretch/>
          </p:blipFill>
          <p:spPr>
            <a:xfrm>
              <a:off x="4780720" y="4093977"/>
              <a:ext cx="6740720" cy="2167927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pic>
          <p:nvPicPr>
            <p:cNvPr id="17" name="그림 16">
              <a:extLst>
                <a:ext uri="{FF2B5EF4-FFF2-40B4-BE49-F238E27FC236}">
                  <a16:creationId xmlns:a16="http://schemas.microsoft.com/office/drawing/2014/main" id="{0834B6F0-6B27-7BE6-CAF4-B0731202B8C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719945" y="5052068"/>
              <a:ext cx="3279015" cy="705446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5D218E2F-63ED-1F59-2400-CAB365E31ACB}"/>
                </a:ext>
              </a:extLst>
            </p:cNvPr>
            <p:cNvSpPr txBox="1"/>
            <p:nvPr/>
          </p:nvSpPr>
          <p:spPr>
            <a:xfrm>
              <a:off x="11003132" y="4093977"/>
              <a:ext cx="797268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altLang="ko-KR" dirty="0">
                  <a:solidFill>
                    <a:srgbClr val="C00000"/>
                  </a:solidFill>
                  <a:latin typeface="NanumSquare_ac ExtraBold" panose="020B0600000101010101" pitchFamily="50" charset="-127"/>
                  <a:ea typeface="NanumSquare_ac ExtraBold" panose="020B0600000101010101" pitchFamily="50" charset="-127"/>
                </a:rPr>
                <a:t>2</a:t>
              </a:r>
              <a:r>
                <a:rPr lang="ko-KR" altLang="en-US" dirty="0">
                  <a:solidFill>
                    <a:srgbClr val="C00000"/>
                  </a:solidFill>
                  <a:latin typeface="NanumSquare_ac ExtraBold" panose="020B0600000101010101" pitchFamily="50" charset="-127"/>
                  <a:ea typeface="NanumSquare_ac ExtraBold" panose="020B0600000101010101" pitchFamily="50" charset="-127"/>
                </a:rPr>
                <a:t>번</a:t>
              </a:r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98C45297-03ED-A8BE-721C-F5AFAD342280}"/>
                </a:ext>
              </a:extLst>
            </p:cNvPr>
            <p:cNvSpPr/>
            <p:nvPr/>
          </p:nvSpPr>
          <p:spPr>
            <a:xfrm>
              <a:off x="5511695" y="5481695"/>
              <a:ext cx="1685518" cy="437324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7BECCBC9-1991-8D45-D209-5659035956E0}"/>
                </a:ext>
              </a:extLst>
            </p:cNvPr>
            <p:cNvSpPr/>
            <p:nvPr/>
          </p:nvSpPr>
          <p:spPr>
            <a:xfrm>
              <a:off x="9291483" y="5875160"/>
              <a:ext cx="1052052" cy="181511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" name="직사각형 3">
              <a:extLst>
                <a:ext uri="{FF2B5EF4-FFF2-40B4-BE49-F238E27FC236}">
                  <a16:creationId xmlns:a16="http://schemas.microsoft.com/office/drawing/2014/main" id="{1ACC93E2-5A20-1E40-7BC1-C8A48AAF9662}"/>
                </a:ext>
              </a:extLst>
            </p:cNvPr>
            <p:cNvSpPr/>
            <p:nvPr/>
          </p:nvSpPr>
          <p:spPr>
            <a:xfrm>
              <a:off x="10338598" y="5052068"/>
              <a:ext cx="737072" cy="218575"/>
            </a:xfrm>
            <a:prstGeom prst="rect">
              <a:avLst/>
            </a:prstGeom>
            <a:noFill/>
            <a:ln w="1905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5524157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27440" y="980064"/>
            <a:ext cx="11794910" cy="548169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24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Windows</a:t>
            </a:r>
            <a:r>
              <a:rPr lang="ko-KR" altLang="en-US" sz="24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에서 </a:t>
            </a:r>
            <a:r>
              <a:rPr lang="en-US" altLang="ko-KR" sz="24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PIN</a:t>
            </a:r>
            <a:r>
              <a:rPr lang="ko-KR" altLang="en-US" sz="24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툴 사용 </a:t>
            </a:r>
            <a:r>
              <a:rPr lang="en-US" altLang="ko-KR" sz="24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(</a:t>
            </a:r>
            <a:r>
              <a:rPr lang="ko-KR" altLang="en-US" sz="24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리눅스보다 약간 까다로움</a:t>
            </a:r>
            <a:r>
              <a:rPr lang="en-US" altLang="ko-KR" sz="24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make</a:t>
            </a:r>
            <a:r>
              <a:rPr lang="ko-KR" altLang="en-US" sz="20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와 같은 컴파일 명령어를 사용하기 위해 </a:t>
            </a:r>
            <a:r>
              <a:rPr lang="en-US" altLang="ko-KR" sz="20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Cygwin64 </a:t>
            </a:r>
            <a:r>
              <a:rPr lang="ko-KR" altLang="en-US" sz="20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설치 및</a:t>
            </a:r>
            <a:r>
              <a:rPr lang="en-US" altLang="ko-KR" sz="20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 </a:t>
            </a:r>
            <a:r>
              <a:rPr lang="ko-KR" altLang="en-US" sz="20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환경변수 추가</a:t>
            </a:r>
            <a:endParaRPr lang="en-US" altLang="ko-KR" sz="2000" dirty="0">
              <a:solidFill>
                <a:srgbClr val="262626"/>
              </a:solidFill>
              <a:latin typeface="NanumSquare_ac" panose="020B0600000101010101" pitchFamily="50" charset="-127"/>
              <a:ea typeface="NanumSquare_ac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PIN </a:t>
            </a:r>
            <a:r>
              <a:rPr lang="ko-KR" altLang="en-US" sz="20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툴은 </a:t>
            </a:r>
            <a:r>
              <a:rPr lang="en-US" altLang="ko-KR" sz="20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zip</a:t>
            </a:r>
            <a:r>
              <a:rPr lang="ko-KR" altLang="en-US" sz="20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파일 설치 후 압축 해제하면 됨 </a:t>
            </a:r>
            <a:r>
              <a:rPr lang="en-US" altLang="ko-KR" sz="20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(PIN 3.23 MSVC </a:t>
            </a:r>
            <a:r>
              <a:rPr lang="ko-KR" altLang="en-US" sz="20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설치함</a:t>
            </a:r>
            <a:r>
              <a:rPr lang="en-US" altLang="ko-KR" sz="20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PIN</a:t>
            </a:r>
            <a:r>
              <a:rPr lang="ko-KR" altLang="en-US" sz="20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 툴을 컴파일하려면 </a:t>
            </a:r>
            <a:r>
              <a:rPr lang="en-US" altLang="ko-KR" sz="20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visual studio command prompt</a:t>
            </a:r>
            <a:r>
              <a:rPr lang="ko-KR" altLang="en-US" sz="20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를 사용해야 함 </a:t>
            </a:r>
            <a:endParaRPr lang="en-US" altLang="ko-KR" sz="1600" dirty="0">
              <a:solidFill>
                <a:srgbClr val="262626"/>
              </a:solidFill>
              <a:latin typeface="NanumSquare_ac" panose="020B0600000101010101" pitchFamily="50" charset="-127"/>
              <a:ea typeface="NanumSquare_ac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x86 prompt</a:t>
            </a: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를 사용하는 경우 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make TARGET=ia32</a:t>
            </a: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로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 </a:t>
            </a: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컴파일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, x64 prompt</a:t>
            </a: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는 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TARGET=intel64</a:t>
            </a: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로 컴파일</a:t>
            </a:r>
            <a:endParaRPr lang="en-US" altLang="ko-KR" sz="1600" dirty="0">
              <a:solidFill>
                <a:srgbClr val="262626"/>
              </a:solidFill>
              <a:latin typeface="NanumSquare_ac" panose="020B0600000101010101" pitchFamily="50" charset="-127"/>
              <a:ea typeface="NanumSquare_ac" panose="020B0600000101010101" pitchFamily="50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분석 대상 프로그램의 아키텍처에 따라 </a:t>
            </a:r>
            <a:r>
              <a:rPr lang="en-US" altLang="ko-KR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TARGET </a:t>
            </a:r>
            <a:r>
              <a:rPr lang="ko-KR" altLang="en-US" sz="2000" dirty="0">
                <a:solidFill>
                  <a:srgbClr val="262626"/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선택</a:t>
            </a:r>
            <a:endParaRPr lang="en-US" altLang="ko-KR" sz="2000" dirty="0">
              <a:solidFill>
                <a:srgbClr val="262626"/>
              </a:solidFill>
              <a:latin typeface="NanumSquare_ac Bold" panose="020B0600000101010101" pitchFamily="50" charset="-127"/>
              <a:ea typeface="NanumSquare_ac Bold" panose="020B0600000101010101" pitchFamily="50" charset="-127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불일치 시 컴파일 에러 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or </a:t>
            </a: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컴파일은 되지만 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PIN </a:t>
            </a: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툴이 제대로 동작 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X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Lexar USB</a:t>
            </a: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  <a:sym typeface="Wingdings" panose="05000000000000000000" pitchFamily="2" charset="2"/>
              </a:rPr>
              <a:t></a:t>
            </a: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  <a:sym typeface="Wingdings" panose="05000000000000000000" pitchFamily="2" charset="2"/>
              </a:rPr>
              <a:t>x86  TARGET=ia32</a:t>
            </a: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  <a:sym typeface="Wingdings" panose="05000000000000000000" pitchFamily="2" charset="2"/>
              </a:rPr>
              <a:t>SanDisk USB  x64  TARGET=intel64</a:t>
            </a:r>
          </a:p>
          <a:p>
            <a:pPr lvl="1">
              <a:lnSpc>
                <a:spcPct val="150000"/>
              </a:lnSpc>
            </a:pPr>
            <a:r>
              <a:rPr lang="en-US" altLang="ko-KR" sz="20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  <a:sym typeface="Wingdings" panose="05000000000000000000" pitchFamily="2" charset="2"/>
              </a:rPr>
              <a:t>SW</a:t>
            </a:r>
            <a:r>
              <a:rPr lang="ko-KR" altLang="en-US" sz="20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  <a:sym typeface="Wingdings" panose="05000000000000000000" pitchFamily="2" charset="2"/>
              </a:rPr>
              <a:t>를 실행시키는 작업 디렉터리가 해당 </a:t>
            </a:r>
            <a:r>
              <a:rPr lang="en-US" altLang="ko-KR" sz="20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  <a:sym typeface="Wingdings" panose="05000000000000000000" pitchFamily="2" charset="2"/>
              </a:rPr>
              <a:t>USB </a:t>
            </a:r>
            <a:r>
              <a:rPr lang="ko-KR" altLang="en-US" sz="20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  <a:sym typeface="Wingdings" panose="05000000000000000000" pitchFamily="2" charset="2"/>
              </a:rPr>
              <a:t>드라이브여야 제대로 동작함</a:t>
            </a:r>
            <a:endParaRPr lang="en-US" altLang="ko-KR" sz="2000" dirty="0">
              <a:solidFill>
                <a:srgbClr val="262626"/>
              </a:solidFill>
              <a:latin typeface="NanumSquare_ac" panose="020B0600000101010101" pitchFamily="50" charset="-127"/>
              <a:ea typeface="NanumSquare_ac" panose="020B0600000101010101" pitchFamily="50" charset="-127"/>
              <a:sym typeface="Wingdings" panose="05000000000000000000" pitchFamily="2" charset="2"/>
            </a:endParaRPr>
          </a:p>
          <a:p>
            <a:pPr lvl="2">
              <a:lnSpc>
                <a:spcPct val="150000"/>
              </a:lnSpc>
            </a:pP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  <a:sym typeface="Wingdings" panose="05000000000000000000" pitchFamily="2" charset="2"/>
              </a:rPr>
              <a:t>PIN </a:t>
            </a: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  <a:sym typeface="Wingdings" panose="05000000000000000000" pitchFamily="2" charset="2"/>
              </a:rPr>
              <a:t>툴 디렉터리를 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  <a:sym typeface="Wingdings" panose="05000000000000000000" pitchFamily="2" charset="2"/>
              </a:rPr>
              <a:t>USB </a:t>
            </a: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  <a:sym typeface="Wingdings" panose="05000000000000000000" pitchFamily="2" charset="2"/>
              </a:rPr>
              <a:t>드라이브로 이동해서 실행시킴 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  <a:sym typeface="Wingdings" panose="05000000000000000000" pitchFamily="2" charset="2"/>
              </a:rPr>
              <a:t>(PIN</a:t>
            </a:r>
            <a:r>
              <a:rPr lang="ko-KR" altLang="en-US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  <a:sym typeface="Wingdings" panose="05000000000000000000" pitchFamily="2" charset="2"/>
              </a:rPr>
              <a:t> 툴 절대 경로로 불러와도 됨</a:t>
            </a:r>
            <a:r>
              <a:rPr lang="en-US" altLang="ko-KR" sz="1600" dirty="0">
                <a:solidFill>
                  <a:srgbClr val="262626"/>
                </a:solidFill>
                <a:latin typeface="NanumSquare_ac" panose="020B0600000101010101" pitchFamily="50" charset="-127"/>
                <a:ea typeface="NanumSquare_ac" panose="020B0600000101010101" pitchFamily="50" charset="-127"/>
                <a:sym typeface="Wingdings" panose="05000000000000000000" pitchFamily="2" charset="2"/>
              </a:rPr>
              <a:t>)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01.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분석 순서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91EDAC4-4FCE-4B01-3EE9-58CA912147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044" y="2149586"/>
            <a:ext cx="2928951" cy="981127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C6E5A6A4-78DD-F8F8-5CF4-2D43E1F42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32348" y="4077397"/>
            <a:ext cx="2611120" cy="965108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39C7C892-778F-79DF-A5E5-01D10EDAC73D}"/>
              </a:ext>
            </a:extLst>
          </p:cNvPr>
          <p:cNvGrpSpPr/>
          <p:nvPr/>
        </p:nvGrpSpPr>
        <p:grpSpPr>
          <a:xfrm>
            <a:off x="8461498" y="5162652"/>
            <a:ext cx="3581970" cy="1541698"/>
            <a:chOff x="5290269" y="4338320"/>
            <a:chExt cx="3226901" cy="1265295"/>
          </a:xfrm>
        </p:grpSpPr>
        <p:grpSp>
          <p:nvGrpSpPr>
            <p:cNvPr id="12" name="그룹 11">
              <a:extLst>
                <a:ext uri="{FF2B5EF4-FFF2-40B4-BE49-F238E27FC236}">
                  <a16:creationId xmlns:a16="http://schemas.microsoft.com/office/drawing/2014/main" id="{FCEF2FC8-4E37-7940-C4C1-5288FFCB9178}"/>
                </a:ext>
              </a:extLst>
            </p:cNvPr>
            <p:cNvGrpSpPr/>
            <p:nvPr/>
          </p:nvGrpSpPr>
          <p:grpSpPr>
            <a:xfrm>
              <a:off x="5290269" y="4338320"/>
              <a:ext cx="3226901" cy="1265295"/>
              <a:chOff x="4105622" y="3772119"/>
              <a:chExt cx="4476904" cy="1744928"/>
            </a:xfrm>
          </p:grpSpPr>
          <p:pic>
            <p:nvPicPr>
              <p:cNvPr id="19" name="그림 18">
                <a:extLst>
                  <a:ext uri="{FF2B5EF4-FFF2-40B4-BE49-F238E27FC236}">
                    <a16:creationId xmlns:a16="http://schemas.microsoft.com/office/drawing/2014/main" id="{60FE71B8-C2CE-0400-1D72-FAEFEE190316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5"/>
              <a:srcRect t="2911" r="71354"/>
              <a:stretch/>
            </p:blipFill>
            <p:spPr>
              <a:xfrm>
                <a:off x="4105622" y="3772119"/>
                <a:ext cx="1898020" cy="1694127"/>
              </a:xfrm>
              <a:prstGeom prst="rect">
                <a:avLst/>
              </a:prstGeom>
            </p:spPr>
          </p:pic>
          <p:pic>
            <p:nvPicPr>
              <p:cNvPr id="20" name="그림 19">
                <a:extLst>
                  <a:ext uri="{FF2B5EF4-FFF2-40B4-BE49-F238E27FC236}">
                    <a16:creationId xmlns:a16="http://schemas.microsoft.com/office/drawing/2014/main" id="{7B5B23CA-7BC5-FD0C-86F8-9DCEFDECC6EA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6"/>
              <a:srcRect r="48051"/>
              <a:stretch/>
            </p:blipFill>
            <p:spPr>
              <a:xfrm>
                <a:off x="5527337" y="3772119"/>
                <a:ext cx="3055189" cy="1744928"/>
              </a:xfrm>
              <a:prstGeom prst="rect">
                <a:avLst/>
              </a:prstGeom>
            </p:spPr>
          </p:pic>
        </p:grp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ADDCB83C-BB56-A0BC-4237-99652F792160}"/>
                </a:ext>
              </a:extLst>
            </p:cNvPr>
            <p:cNvSpPr/>
            <p:nvPr/>
          </p:nvSpPr>
          <p:spPr>
            <a:xfrm>
              <a:off x="5394960" y="4728605"/>
              <a:ext cx="3017520" cy="875010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882177EB-FE09-E644-395C-5F1904B020F7}"/>
              </a:ext>
            </a:extLst>
          </p:cNvPr>
          <p:cNvGrpSpPr/>
          <p:nvPr/>
        </p:nvGrpSpPr>
        <p:grpSpPr>
          <a:xfrm>
            <a:off x="5341948" y="5215869"/>
            <a:ext cx="2656532" cy="242362"/>
            <a:chOff x="7670870" y="5357947"/>
            <a:chExt cx="3138127" cy="266723"/>
          </a:xfrm>
        </p:grpSpPr>
        <p:pic>
          <p:nvPicPr>
            <p:cNvPr id="22" name="그림 21">
              <a:extLst>
                <a:ext uri="{FF2B5EF4-FFF2-40B4-BE49-F238E27FC236}">
                  <a16:creationId xmlns:a16="http://schemas.microsoft.com/office/drawing/2014/main" id="{4FD944D3-1C01-E028-8C4C-D832A6927D75}"/>
                </a:ext>
              </a:extLst>
            </p:cNvPr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677975" y="5357947"/>
              <a:ext cx="1920406" cy="266723"/>
            </a:xfrm>
            <a:prstGeom prst="rect">
              <a:avLst/>
            </a:prstGeom>
          </p:spPr>
        </p:pic>
        <p:pic>
          <p:nvPicPr>
            <p:cNvPr id="23" name="그림 22">
              <a:extLst>
                <a:ext uri="{FF2B5EF4-FFF2-40B4-BE49-F238E27FC236}">
                  <a16:creationId xmlns:a16="http://schemas.microsoft.com/office/drawing/2014/main" id="{CFAC1D01-7FB0-E11C-7C57-728B0981813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9724324" y="5357947"/>
              <a:ext cx="1084673" cy="266723"/>
            </a:xfrm>
            <a:prstGeom prst="rect">
              <a:avLst/>
            </a:prstGeom>
          </p:spPr>
        </p:pic>
        <p:sp>
          <p:nvSpPr>
            <p:cNvPr id="24" name="직사각형 23">
              <a:extLst>
                <a:ext uri="{FF2B5EF4-FFF2-40B4-BE49-F238E27FC236}">
                  <a16:creationId xmlns:a16="http://schemas.microsoft.com/office/drawing/2014/main" id="{0A4D8919-4A28-2D74-BBD3-3C00D3DA2848}"/>
                </a:ext>
              </a:extLst>
            </p:cNvPr>
            <p:cNvSpPr/>
            <p:nvPr/>
          </p:nvSpPr>
          <p:spPr>
            <a:xfrm>
              <a:off x="7670870" y="5357947"/>
              <a:ext cx="1073751" cy="26672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  <p:sp>
          <p:nvSpPr>
            <p:cNvPr id="25" name="직사각형 24">
              <a:extLst>
                <a:ext uri="{FF2B5EF4-FFF2-40B4-BE49-F238E27FC236}">
                  <a16:creationId xmlns:a16="http://schemas.microsoft.com/office/drawing/2014/main" id="{DA923A0B-49C7-ACC8-955F-E9A632FFA228}"/>
                </a:ext>
              </a:extLst>
            </p:cNvPr>
            <p:cNvSpPr/>
            <p:nvPr/>
          </p:nvSpPr>
          <p:spPr>
            <a:xfrm>
              <a:off x="9750487" y="5357947"/>
              <a:ext cx="338394" cy="266723"/>
            </a:xfrm>
            <a:prstGeom prst="rect">
              <a:avLst/>
            </a:prstGeom>
            <a:noFill/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srgbClr val="C00000"/>
                </a:solidFill>
              </a:endParaRPr>
            </a:p>
          </p:txBody>
        </p:sp>
      </p:grpSp>
      <p:pic>
        <p:nvPicPr>
          <p:cNvPr id="6" name="그림 5">
            <a:extLst>
              <a:ext uri="{FF2B5EF4-FFF2-40B4-BE49-F238E27FC236}">
                <a16:creationId xmlns:a16="http://schemas.microsoft.com/office/drawing/2014/main" id="{1A03B8F2-EA3A-505F-FACF-9813ACE5214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70214" y="3664168"/>
            <a:ext cx="2110221" cy="103289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53058195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4" y="1159672"/>
            <a:ext cx="5717929" cy="5057775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rgbClr val="262626"/>
                </a:solidFill>
                <a:latin typeface="NanumSquare_ac ExtraBold" panose="020B0600000101010101" pitchFamily="50" charset="-127"/>
                <a:ea typeface="NanumSquare_ac ExtraBold" panose="020B0600000101010101" pitchFamily="50" charset="-127"/>
              </a:rPr>
              <a:t>분석 대상으로 삼을 </a:t>
            </a:r>
            <a:r>
              <a:rPr lang="en-US" altLang="ko-KR" sz="2000" dirty="0">
                <a:solidFill>
                  <a:srgbClr val="262626"/>
                </a:solidFill>
                <a:latin typeface="NanumSquare_ac ExtraBold" panose="020B0600000101010101" pitchFamily="50" charset="-127"/>
                <a:ea typeface="NanumSquare_ac ExtraBold" panose="020B0600000101010101" pitchFamily="50" charset="-127"/>
              </a:rPr>
              <a:t>DLL : </a:t>
            </a:r>
            <a:endParaRPr lang="en-US" altLang="ko-KR" sz="2000" b="1" dirty="0">
              <a:solidFill>
                <a:srgbClr val="262626"/>
              </a:solidFill>
              <a:effectLst/>
              <a:latin typeface="NanumSquare_ac ExtraBold" panose="020B0600000101010101" pitchFamily="50" charset="-127"/>
              <a:ea typeface="NanumSquare_ac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ko-KR" altLang="en-US" sz="2000" b="1" dirty="0">
                <a:solidFill>
                  <a:srgbClr val="262626"/>
                </a:solidFill>
                <a:effectLst/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응용 프로그램이 할당된 메모리 영역으로 제한</a:t>
            </a:r>
            <a:endParaRPr lang="en-US" altLang="ko-KR" sz="2000" b="1" dirty="0">
              <a:solidFill>
                <a:srgbClr val="262626"/>
              </a:solidFill>
              <a:effectLst/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아무 결과도 나오지 않음</a:t>
            </a:r>
            <a:endParaRPr lang="en-US" altLang="ko-KR" sz="1400" dirty="0">
              <a:solidFill>
                <a:srgbClr val="262626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262626"/>
                </a:solidFill>
                <a:effectLst/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(</a:t>
            </a:r>
            <a:r>
              <a:rPr lang="ko-KR" altLang="en-US" sz="2000" b="1" dirty="0">
                <a:solidFill>
                  <a:srgbClr val="262626"/>
                </a:solidFill>
                <a:effectLst/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결론 및 분석</a:t>
            </a:r>
            <a:r>
              <a:rPr lang="en-US" altLang="ko-KR" sz="2000" b="1" dirty="0">
                <a:solidFill>
                  <a:srgbClr val="262626"/>
                </a:solidFill>
                <a:effectLst/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Lexar USB</a:t>
            </a: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는 암호화 동작에 대한 구체적인 확인이 어려움 </a:t>
            </a:r>
            <a:r>
              <a:rPr lang="en-US" altLang="ko-KR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(</a:t>
            </a: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암호화 수행 여부도 알 수 없었음</a:t>
            </a:r>
            <a:r>
              <a:rPr lang="en-US" altLang="ko-KR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난독화 가능성</a:t>
            </a:r>
            <a:endParaRPr lang="en-US" altLang="ko-KR" sz="1800" dirty="0">
              <a:solidFill>
                <a:srgbClr val="262626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02.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Lexar USB 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pic>
        <p:nvPicPr>
          <p:cNvPr id="11" name="그림 10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540AEDB3-0427-C7D0-4378-4B83CD9C2D0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85340" y="3844019"/>
            <a:ext cx="5509506" cy="23734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3" name="그림 12">
            <a:extLst>
              <a:ext uri="{FF2B5EF4-FFF2-40B4-BE49-F238E27FC236}">
                <a16:creationId xmlns:a16="http://schemas.microsoft.com/office/drawing/2014/main" id="{2F9FFB13-C243-E0B8-ED69-1721D930D0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4640" y="4730842"/>
            <a:ext cx="5652962" cy="688954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C8652A2D-4898-FC08-F822-4E92DBEF10B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455" b="76571"/>
          <a:stretch/>
        </p:blipFill>
        <p:spPr>
          <a:xfrm>
            <a:off x="584640" y="5490607"/>
            <a:ext cx="4554465" cy="646332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5" name="TextBox 14">
            <a:extLst>
              <a:ext uri="{FF2B5EF4-FFF2-40B4-BE49-F238E27FC236}">
                <a16:creationId xmlns:a16="http://schemas.microsoft.com/office/drawing/2014/main" id="{65B60A29-8611-FFFA-1077-68F5533366A7}"/>
              </a:ext>
            </a:extLst>
          </p:cNvPr>
          <p:cNvSpPr txBox="1"/>
          <p:nvPr/>
        </p:nvSpPr>
        <p:spPr>
          <a:xfrm>
            <a:off x="498450" y="6166482"/>
            <a:ext cx="5509505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800" dirty="0">
                <a:solidFill>
                  <a:schemeClr val="accent5">
                    <a:lumMod val="75000"/>
                  </a:schemeClr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IAT (Import Address Table)</a:t>
            </a:r>
            <a:r>
              <a:rPr lang="ko-KR" altLang="en-US" sz="1800" dirty="0">
                <a:solidFill>
                  <a:schemeClr val="accent5">
                    <a:lumMod val="75000"/>
                  </a:schemeClr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이 난독화 된 경우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 or</a:t>
            </a:r>
            <a:endParaRPr lang="en-US" altLang="ko-KR" sz="1800" dirty="0">
              <a:solidFill>
                <a:schemeClr val="accent5">
                  <a:lumMod val="75000"/>
                </a:schemeClr>
              </a:solidFill>
              <a:latin typeface="NanumSquare_ac Bold" panose="020B0600000101010101" pitchFamily="50" charset="-127"/>
              <a:ea typeface="NanumSquare_ac Bold" panose="020B0600000101010101" pitchFamily="50" charset="-127"/>
            </a:endParaRPr>
          </a:p>
          <a:p>
            <a:r>
              <a:rPr lang="en-US" altLang="ko-KR" sz="1800" dirty="0">
                <a:solidFill>
                  <a:schemeClr val="accent5">
                    <a:lumMod val="75000"/>
                  </a:schemeClr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PIN</a:t>
            </a:r>
            <a:r>
              <a:rPr lang="ko-KR" altLang="en-US" sz="1800" dirty="0">
                <a:solidFill>
                  <a:schemeClr val="accent5">
                    <a:lumMod val="75000"/>
                  </a:schemeClr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의 한계와 같은 이유로 </a:t>
            </a:r>
            <a:r>
              <a:rPr lang="en-US" altLang="ko-KR" sz="1800" dirty="0">
                <a:solidFill>
                  <a:schemeClr val="accent5">
                    <a:lumMod val="75000"/>
                  </a:schemeClr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unnamed~ </a:t>
            </a:r>
            <a:r>
              <a:rPr lang="ko-KR" altLang="en-US" sz="1800" dirty="0">
                <a:solidFill>
                  <a:schemeClr val="accent5">
                    <a:lumMod val="75000"/>
                  </a:schemeClr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가</a:t>
            </a:r>
            <a:r>
              <a:rPr lang="en-US" altLang="ko-KR" dirty="0">
                <a:solidFill>
                  <a:schemeClr val="accent5">
                    <a:lumMod val="75000"/>
                  </a:schemeClr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 </a:t>
            </a:r>
            <a:r>
              <a:rPr lang="ko-KR" altLang="en-US" dirty="0">
                <a:solidFill>
                  <a:schemeClr val="accent5">
                    <a:lumMod val="75000"/>
                  </a:schemeClr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뜰 수 있다고 함</a:t>
            </a:r>
            <a:r>
              <a:rPr lang="ko-KR" altLang="en-US" sz="1800" dirty="0">
                <a:solidFill>
                  <a:schemeClr val="accent5">
                    <a:lumMod val="75000"/>
                  </a:schemeClr>
                </a:solidFill>
                <a:latin typeface="NanumSquare_ac Bold" panose="020B0600000101010101" pitchFamily="50" charset="-127"/>
                <a:ea typeface="NanumSquare_ac Bold" panose="020B0600000101010101" pitchFamily="50" charset="-127"/>
              </a:rPr>
              <a:t> </a:t>
            </a:r>
            <a:endParaRPr lang="en-US" altLang="ko-KR" sz="1800" dirty="0">
              <a:solidFill>
                <a:schemeClr val="accent5">
                  <a:lumMod val="75000"/>
                </a:schemeClr>
              </a:solidFill>
              <a:latin typeface="NanumSquare_ac Bold" panose="020B0600000101010101" pitchFamily="50" charset="-127"/>
              <a:ea typeface="NanumSquare_ac Bold" panose="020B0600000101010101" pitchFamily="50" charset="-127"/>
            </a:endParaRPr>
          </a:p>
        </p:txBody>
      </p:sp>
      <p:pic>
        <p:nvPicPr>
          <p:cNvPr id="19" name="그림 18">
            <a:extLst>
              <a:ext uri="{FF2B5EF4-FFF2-40B4-BE49-F238E27FC236}">
                <a16:creationId xmlns:a16="http://schemas.microsoft.com/office/drawing/2014/main" id="{FFD3FB23-1083-FB53-D3DF-6BC9ED2E48B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53202" y="1223498"/>
            <a:ext cx="3705265" cy="472778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87257DBE-E3C5-57AE-B840-0B9A75A0885A}"/>
              </a:ext>
            </a:extLst>
          </p:cNvPr>
          <p:cNvSpPr txBox="1">
            <a:spLocks/>
          </p:cNvSpPr>
          <p:nvPr/>
        </p:nvSpPr>
        <p:spPr>
          <a:xfrm>
            <a:off x="6096000" y="1159671"/>
            <a:ext cx="5541840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b="1" dirty="0">
              <a:solidFill>
                <a:srgbClr val="262626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rgbClr val="262626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(2) </a:t>
            </a:r>
            <a:r>
              <a:rPr lang="ko-KR" altLang="en-US" sz="2000" b="1" dirty="0">
                <a:solidFill>
                  <a:srgbClr val="262626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메모리 영역 제한 </a:t>
            </a:r>
            <a:r>
              <a:rPr lang="en-US" altLang="ko-KR" sz="2000" b="1" dirty="0">
                <a:solidFill>
                  <a:srgbClr val="262626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X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분석 대상 </a:t>
            </a:r>
            <a:r>
              <a:rPr lang="en-US" altLang="ko-KR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DLL</a:t>
            </a: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에서 사용된 함수 중 보안 기능과 관련된 부분 </a:t>
            </a:r>
            <a:r>
              <a:rPr lang="en-US" altLang="ko-KR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(security,</a:t>
            </a: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1800" dirty="0" err="1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keyderivation</a:t>
            </a:r>
            <a:r>
              <a:rPr lang="en-US" altLang="ko-KR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encrypt </a:t>
            </a: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관련 함수명은 찾을 수 없었음</a:t>
            </a:r>
            <a:endParaRPr lang="en-US" altLang="ko-KR" sz="1800" dirty="0">
              <a:solidFill>
                <a:srgbClr val="262626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solidFill>
                <a:srgbClr val="262626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EC08456E-6E51-98B5-0AC7-DAE5BE113FAA}"/>
              </a:ext>
            </a:extLst>
          </p:cNvPr>
          <p:cNvSpPr/>
          <p:nvPr/>
        </p:nvSpPr>
        <p:spPr>
          <a:xfrm>
            <a:off x="4473294" y="4730840"/>
            <a:ext cx="1764307" cy="688953"/>
          </a:xfrm>
          <a:prstGeom prst="rect">
            <a:avLst/>
          </a:prstGeom>
          <a:noFill/>
          <a:ln w="285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3425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7416100C-898A-4819-9162-2F3FABC540E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4" y="1159672"/>
            <a:ext cx="5944097" cy="5490581"/>
          </a:xfrm>
        </p:spPr>
        <p:txBody>
          <a:bodyPr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ko-KR" altLang="en-US" sz="2000" dirty="0">
                <a:solidFill>
                  <a:srgbClr val="262626"/>
                </a:solidFill>
                <a:latin typeface="NanumSquare_ac ExtraBold" panose="020B0600000101010101" pitchFamily="50" charset="-127"/>
                <a:ea typeface="NanumSquare_ac ExtraBold" panose="020B0600000101010101" pitchFamily="50" charset="-127"/>
              </a:rPr>
              <a:t>분석 대상으로 삼을 </a:t>
            </a:r>
            <a:r>
              <a:rPr lang="en-US" altLang="ko-KR" sz="2000" dirty="0">
                <a:solidFill>
                  <a:srgbClr val="262626"/>
                </a:solidFill>
                <a:latin typeface="NanumSquare_ac ExtraBold" panose="020B0600000101010101" pitchFamily="50" charset="-127"/>
                <a:ea typeface="NanumSquare_ac ExtraBold" panose="020B0600000101010101" pitchFamily="50" charset="-127"/>
              </a:rPr>
              <a:t>DLL : </a:t>
            </a:r>
            <a:endParaRPr lang="en-US" altLang="ko-KR" sz="2000" b="1" dirty="0">
              <a:solidFill>
                <a:srgbClr val="262626"/>
              </a:solidFill>
              <a:effectLst/>
              <a:latin typeface="NanumSquare_ac ExtraBold" panose="020B0600000101010101" pitchFamily="50" charset="-127"/>
              <a:ea typeface="NanumSquare_ac ExtraBold" panose="020B0600000101010101" pitchFamily="50" charset="-127"/>
            </a:endParaRP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AutoNum type="arabicParenBoth"/>
            </a:pPr>
            <a:r>
              <a:rPr lang="ko-KR" altLang="en-US" sz="2000" b="1" dirty="0">
                <a:solidFill>
                  <a:srgbClr val="262626"/>
                </a:solidFill>
                <a:effectLst/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응용 프로그램이 할당된 메모리 영역으로 제한</a:t>
            </a:r>
            <a:endParaRPr lang="en-US" altLang="ko-KR" sz="2000" b="1" dirty="0">
              <a:solidFill>
                <a:srgbClr val="262626"/>
              </a:solidFill>
              <a:effectLst/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3</a:t>
            </a: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줄만 출력됨 </a:t>
            </a:r>
            <a:r>
              <a:rPr lang="en-US" altLang="ko-KR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(Encrypt</a:t>
            </a: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 </a:t>
            </a:r>
            <a:r>
              <a:rPr lang="en-US" altLang="ko-KR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X)</a:t>
            </a: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62626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endParaRPr lang="en-US" altLang="ko-KR" sz="1800" dirty="0">
              <a:solidFill>
                <a:srgbClr val="262626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600" dirty="0">
              <a:solidFill>
                <a:srgbClr val="262626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altLang="ko-KR" sz="2000" b="1" dirty="0">
                <a:solidFill>
                  <a:srgbClr val="262626"/>
                </a:solidFill>
                <a:effectLst/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(</a:t>
            </a:r>
            <a:r>
              <a:rPr lang="ko-KR" altLang="en-US" sz="2000" b="1" dirty="0">
                <a:solidFill>
                  <a:srgbClr val="262626"/>
                </a:solidFill>
                <a:effectLst/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결론 및 분석</a:t>
            </a:r>
            <a:r>
              <a:rPr lang="en-US" altLang="ko-KR" sz="2000" b="1" dirty="0">
                <a:solidFill>
                  <a:srgbClr val="262626"/>
                </a:solidFill>
                <a:effectLst/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)</a:t>
            </a:r>
          </a:p>
          <a:p>
            <a:pPr lvl="1">
              <a:lnSpc>
                <a:spcPct val="150000"/>
              </a:lnSpc>
            </a:pPr>
            <a:r>
              <a:rPr lang="en-US" altLang="ko-KR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Lexar &lt;&lt; SanDisk USB</a:t>
            </a: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에서 분석이 잘 수행됨</a:t>
            </a:r>
            <a:endParaRPr lang="en-US" altLang="ko-KR" sz="1800" dirty="0">
              <a:solidFill>
                <a:srgbClr val="262626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호출되는 함수의 순서를 통해 암호 모듈의 동작에 대한 대략적인 파악 가능 </a:t>
            </a:r>
            <a:endParaRPr lang="en-US" altLang="ko-KR" sz="1800" dirty="0">
              <a:solidFill>
                <a:srgbClr val="262626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여러 </a:t>
            </a:r>
            <a:r>
              <a:rPr lang="en-US" altLang="ko-KR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DLL</a:t>
            </a: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을 섞어서 암호화 기능을 구현한 것으로 보임</a:t>
            </a:r>
            <a:endParaRPr lang="en-US" altLang="ko-KR" sz="1800" dirty="0">
              <a:solidFill>
                <a:srgbClr val="262626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03.</a:t>
            </a:r>
            <a:r>
              <a:rPr lang="ko-KR" altLang="en-US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 </a:t>
            </a:r>
            <a:r>
              <a:rPr lang="en-US" altLang="ko-KR" dirty="0"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SanDisk USB </a:t>
            </a:r>
            <a:endParaRPr lang="ko-KR" altLang="en-US" dirty="0"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sp>
        <p:nvSpPr>
          <p:cNvPr id="3" name="텍스트 개체 틀 4">
            <a:extLst>
              <a:ext uri="{FF2B5EF4-FFF2-40B4-BE49-F238E27FC236}">
                <a16:creationId xmlns:a16="http://schemas.microsoft.com/office/drawing/2014/main" id="{87257DBE-E3C5-57AE-B840-0B9A75A0885A}"/>
              </a:ext>
            </a:extLst>
          </p:cNvPr>
          <p:cNvSpPr txBox="1">
            <a:spLocks/>
          </p:cNvSpPr>
          <p:nvPr/>
        </p:nvSpPr>
        <p:spPr>
          <a:xfrm>
            <a:off x="6096000" y="1159671"/>
            <a:ext cx="5541840" cy="50577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endParaRPr lang="en-US" altLang="ko-KR" sz="2000" b="1" dirty="0">
              <a:solidFill>
                <a:srgbClr val="262626"/>
              </a:solidFill>
              <a:latin typeface="NanumSquare_ac ExtraBold" panose="020B0600000101010101" pitchFamily="34" charset="-127"/>
              <a:ea typeface="NanumSquare_ac ExtraBold" panose="020B0600000101010101" pitchFamily="34" charset="-127"/>
            </a:endParaRPr>
          </a:p>
          <a:p>
            <a:pPr marL="0" indent="0">
              <a:lnSpc>
                <a:spcPct val="150000"/>
              </a:lnSpc>
              <a:buFont typeface="Arial" panose="020B0604020202020204" pitchFamily="34" charset="0"/>
              <a:buNone/>
            </a:pPr>
            <a:r>
              <a:rPr lang="en-US" altLang="ko-KR" sz="2000" b="1" dirty="0">
                <a:solidFill>
                  <a:srgbClr val="262626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(2) </a:t>
            </a:r>
            <a:r>
              <a:rPr lang="ko-KR" altLang="en-US" sz="2000" b="1" dirty="0">
                <a:solidFill>
                  <a:srgbClr val="262626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메모리 영역 제한 </a:t>
            </a:r>
            <a:r>
              <a:rPr lang="en-US" altLang="ko-KR" sz="2000" b="1" dirty="0">
                <a:solidFill>
                  <a:srgbClr val="262626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X</a:t>
            </a:r>
          </a:p>
          <a:p>
            <a:pPr lvl="1">
              <a:lnSpc>
                <a:spcPct val="150000"/>
              </a:lnSpc>
            </a:pPr>
            <a:r>
              <a:rPr lang="ko-KR" altLang="en-US" sz="1800" dirty="0">
                <a:solidFill>
                  <a:srgbClr val="262626"/>
                </a:solidFill>
                <a:latin typeface="NanumSquare_ac" panose="020B0600000101010101" pitchFamily="34" charset="-127"/>
                <a:ea typeface="NanumSquare_ac" panose="020B0600000101010101" pitchFamily="34" charset="-127"/>
              </a:rPr>
              <a:t>암호화 수행 및 암호화 관련 캐시를 해제하는 등 구체적인 동작 프로세스 확인 가능</a:t>
            </a:r>
            <a:endParaRPr lang="en-US" altLang="ko-KR" sz="1800" dirty="0">
              <a:solidFill>
                <a:srgbClr val="262626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  <a:p>
            <a:pPr>
              <a:lnSpc>
                <a:spcPct val="150000"/>
              </a:lnSpc>
            </a:pPr>
            <a:endParaRPr lang="en-US" altLang="ko-KR" sz="1800" dirty="0">
              <a:solidFill>
                <a:srgbClr val="262626"/>
              </a:solidFill>
              <a:latin typeface="NanumSquare_ac" panose="020B0600000101010101" pitchFamily="34" charset="-127"/>
              <a:ea typeface="NanumSquare_ac" panose="020B0600000101010101" pitchFamily="34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CE74DD2-DAC3-21DD-01E6-E2E09DCEFD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3943" y="1029146"/>
            <a:ext cx="2974390" cy="85359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8" name="그림 7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5953D3A0-6C7E-07E8-C1FB-077D3969190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710" y="2765178"/>
            <a:ext cx="4554465" cy="146192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0" name="그림 9" descr="텍스트, 스크린샷, 폰트, 문서이(가) 표시된 사진&#10;&#10;자동 생성된 설명">
            <a:extLst>
              <a:ext uri="{FF2B5EF4-FFF2-40B4-BE49-F238E27FC236}">
                <a16:creationId xmlns:a16="http://schemas.microsoft.com/office/drawing/2014/main" id="{58540A82-E3DC-6014-02D5-E0C2AF2E50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8583" y="3226339"/>
            <a:ext cx="4729257" cy="2991107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8066481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>
            <a:extLst>
              <a:ext uri="{FF2B5EF4-FFF2-40B4-BE49-F238E27FC236}">
                <a16:creationId xmlns:a16="http://schemas.microsoft.com/office/drawing/2014/main" id="{D66D853D-7064-49E4-88CB-35AD4FB40DB0}"/>
              </a:ext>
            </a:extLst>
          </p:cNvPr>
          <p:cNvSpPr/>
          <p:nvPr/>
        </p:nvSpPr>
        <p:spPr>
          <a:xfrm>
            <a:off x="105878" y="125128"/>
            <a:ext cx="11874227" cy="96252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B7A038A-B7E9-49E3-B89D-9EF95BEE4129}"/>
              </a:ext>
            </a:extLst>
          </p:cNvPr>
          <p:cNvSpPr/>
          <p:nvPr/>
        </p:nvSpPr>
        <p:spPr>
          <a:xfrm>
            <a:off x="0" y="2840215"/>
            <a:ext cx="12192000" cy="11355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5000" b="1" dirty="0">
                <a:solidFill>
                  <a:schemeClr val="accent5"/>
                </a:solidFill>
                <a:latin typeface="NanumSquare_ac ExtraBold" panose="020B0600000101010101" pitchFamily="34" charset="-127"/>
                <a:ea typeface="NanumSquare_ac ExtraBold" panose="020B0600000101010101" pitchFamily="34" charset="-127"/>
              </a:rPr>
              <a:t>감사합니다</a:t>
            </a:r>
          </a:p>
        </p:txBody>
      </p:sp>
    </p:spTree>
    <p:extLst>
      <p:ext uri="{BB962C8B-B14F-4D97-AF65-F5344CB8AC3E}">
        <p14:creationId xmlns:p14="http://schemas.microsoft.com/office/powerpoint/2010/main" val="34618372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24647</TotalTime>
  <Words>481</Words>
  <Application>Microsoft Macintosh PowerPoint</Application>
  <PresentationFormat>와이드스크린</PresentationFormat>
  <Paragraphs>73</Paragraphs>
  <Slides>9</Slides>
  <Notes>8</Notes>
  <HiddenSlides>0</HiddenSlides>
  <MMClips>0</MMClips>
  <ScaleCrop>false</ScaleCrop>
  <HeadingPairs>
    <vt:vector size="6" baseType="variant">
      <vt:variant>
        <vt:lpstr>사용한 글꼴</vt:lpstr>
      </vt:variant>
      <vt:variant>
        <vt:i4>8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8" baseType="lpstr">
      <vt:lpstr>맑은 고딕</vt:lpstr>
      <vt:lpstr>나눔스퀘어_ac ExtraBold</vt:lpstr>
      <vt:lpstr>NanumSquare_ac</vt:lpstr>
      <vt:lpstr>Arial</vt:lpstr>
      <vt:lpstr>NanumSquare_ac ExtraBold</vt:lpstr>
      <vt:lpstr>NanumSquare_ac Bold</vt:lpstr>
      <vt:lpstr>나눔스퀘어_ac</vt:lpstr>
      <vt:lpstr>Wingdings</vt:lpstr>
      <vt:lpstr>Office 테마</vt:lpstr>
      <vt:lpstr>Pin툴을 활용한 보안 USB 분석</vt:lpstr>
      <vt:lpstr>PowerPoint 프레젠테이션</vt:lpstr>
      <vt:lpstr>01. 분석 순서</vt:lpstr>
      <vt:lpstr>01. 분석 순서</vt:lpstr>
      <vt:lpstr>01. 분석 순서</vt:lpstr>
      <vt:lpstr>01. 분석 순서</vt:lpstr>
      <vt:lpstr>02. Lexar USB </vt:lpstr>
      <vt:lpstr>03. SanDisk USB </vt:lpstr>
      <vt:lpstr>PowerPoint 프레젠테이션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03. 신경망 학습</dc:title>
  <dc:creator>user</dc:creator>
  <cp:lastModifiedBy>임세진</cp:lastModifiedBy>
  <cp:revision>622</cp:revision>
  <dcterms:created xsi:type="dcterms:W3CDTF">2021-02-28T19:38:14Z</dcterms:created>
  <dcterms:modified xsi:type="dcterms:W3CDTF">2023-09-10T18:30:12Z</dcterms:modified>
</cp:coreProperties>
</file>