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61" r:id="rId6"/>
    <p:sldId id="259" r:id="rId7"/>
    <p:sldId id="266" r:id="rId8"/>
    <p:sldId id="263" r:id="rId9"/>
    <p:sldId id="267" r:id="rId10"/>
    <p:sldId id="264" r:id="rId11"/>
    <p:sldId id="268" r:id="rId12"/>
    <p:sldId id="269" r:id="rId13"/>
    <p:sldId id="265" r:id="rId14"/>
    <p:sldId id="271" r:id="rId15"/>
    <p:sldId id="272" r:id="rId16"/>
    <p:sldId id="273" r:id="rId17"/>
    <p:sldId id="260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DF4"/>
    <a:srgbClr val="293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3939" autoAdjust="0"/>
  </p:normalViewPr>
  <p:slideViewPr>
    <p:cSldViewPr snapToGrid="0" showGuides="1">
      <p:cViewPr varScale="1">
        <p:scale>
          <a:sx n="44" d="100"/>
          <a:sy n="44" d="100"/>
        </p:scale>
        <p:origin x="77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C2656-75AE-4420-9B16-2E141AA05121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5998A-3195-4AAC-8923-C3D632E3B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1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83E0D-D2FF-4A54-A5D9-FFCA2722C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149E9E-04E0-48CA-AEC4-8E1651C5C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946F6-CD59-4468-A775-8FF87485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0C50E-A3AA-49E2-9C5B-CB6CD278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F1B9E-67A5-4CCD-893E-9B9BCD19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7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92019-C994-4315-B69A-7846BC23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5617B-78EB-4FE6-837B-1CCC37CDF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C523C-9B3D-4390-81C9-848598C7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B70BF-A902-4C5B-A3EB-F155FE9F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3CBEB-34B2-4BE9-B891-D76A7BAF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A3178B-0F55-446F-86B7-861791AD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EF62B-98FC-41DE-B88B-61DE44C4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502CE-8177-476B-B189-1AE57F27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369C2-C744-4C3E-8967-0AB65CEC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B981B-1776-4CC9-8A3C-CC1B2D41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2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1D213-09D1-41F6-B64C-539452B6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5CF71-2509-4065-AA47-ACF7CA28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F2037-581B-4A15-9C8B-A918499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4440F-6977-4957-AC79-296EA359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D1398-4859-4D7D-9769-1D639EA4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97F7-1AEE-4F98-966B-9A22ACE8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0F75-70B0-469D-8916-A9A0ED54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C239D-E301-4679-BC15-9E23AAAA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B4137-7B49-4D3E-9905-6C59523B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B541A-447F-47AA-BBB9-5CD3B62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3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AEFF-AAFB-44DC-AAD6-1A8CD7E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4377F-C933-4F18-BB70-048B224B4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71FB0-D936-47E0-8FD8-ACBCD374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22E5C-0600-4EF6-B2D7-B06A4C5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0520-C95E-46BD-A01D-E9DB148D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0D35F-A83E-46B8-8B18-1A583289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B944B-0E41-435F-BB2C-F67152D2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F5439-4B30-4136-BCC7-91064304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C9D61-FE8C-43E7-A8EF-EA9F3151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9F65D7-2222-47C2-B916-D321BC3CD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AFA9A-CF00-45F2-8F99-909AC5DB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410F4-EFC2-4DC8-8C06-BA8A9581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5218CB-96E8-4F1B-986A-E476FB9C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0FE313-7FBB-479F-9DBD-34BE8959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A4F5-9D3F-4054-BA4D-B51546EA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926065-A2D9-4795-89DE-2F9F1B11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F8CB3-DDE0-404E-9EB5-18562E5C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00810A-7706-49E4-8107-4A80A578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1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080A5-644D-4714-B625-236A36B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2F479A-5D2E-4A92-A0F1-DA377E75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819BE-181E-4565-9C51-E500717F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4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ED00B-46EE-4E1C-B86C-55D16842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FEB51-2F94-4E9B-8C78-749F2EAA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81D5A-6D0F-497C-93FF-CA8E6037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E5279-1BED-4174-A72D-867A2ED8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874C4-3475-4EDB-A165-90534D8B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C4FE7-677F-49CC-B4E8-DBAC3231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76B3-9A74-4C2D-BAB7-0AE3DB2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3A79D1-C588-495E-A3EF-0CD4924D9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77182-2236-41AD-85F6-B197161C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3C001-4782-4110-B848-7E85B997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4D3AE-D894-4E49-A696-EC6F97F4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A27F2-7EAE-4592-ACD9-4828CE25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C48332-62D7-428E-8060-2F60D512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36D32-85FC-4305-8C10-C9793D39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BAA04-AF6D-4342-B8FF-7B3421E51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42BF-F0D4-4549-B672-6F47A21C70F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373F-F298-4823-A950-250DA6276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B291A-DBA5-4C69-A5E4-18C332816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1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925BBF-BAC8-495E-9F29-2D266BF1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20" y="4756250"/>
            <a:ext cx="1015680" cy="10156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6921DC-1EF2-432B-8439-5BD85BB2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44" y="4669854"/>
            <a:ext cx="1102076" cy="11020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70E0685-DBDC-44EF-88AC-BB79FB7E3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1226">
            <a:off x="8930077" y="735939"/>
            <a:ext cx="1049208" cy="10492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2B9F19-AC86-4444-9B41-1D7375240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938" y="867621"/>
            <a:ext cx="802891" cy="8028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F8A8D9-77A7-45A7-BA2A-DC9F7447D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1" y="1909033"/>
            <a:ext cx="920809" cy="920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40C279-A82E-41D8-A341-AFC501007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7" y="2134399"/>
            <a:ext cx="1390885" cy="13908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F7A8CE-5438-4694-AB1E-BCAF431EE24A}"/>
              </a:ext>
            </a:extLst>
          </p:cNvPr>
          <p:cNvSpPr txBox="1"/>
          <p:nvPr/>
        </p:nvSpPr>
        <p:spPr>
          <a:xfrm>
            <a:off x="2738906" y="2665320"/>
            <a:ext cx="717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3DDF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1817065 </a:t>
            </a:r>
            <a:r>
              <a:rPr lang="ko-KR" altLang="en-US" sz="2400" dirty="0">
                <a:solidFill>
                  <a:srgbClr val="C3DDF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김지현 </a:t>
            </a:r>
            <a:r>
              <a:rPr lang="en-US" altLang="ko-KR" sz="2400" dirty="0">
                <a:solidFill>
                  <a:srgbClr val="C3DDF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1871081 </a:t>
            </a:r>
            <a:r>
              <a:rPr lang="ko-KR" altLang="en-US" sz="2400" dirty="0" err="1">
                <a:solidFill>
                  <a:srgbClr val="C3DDF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김휘수</a:t>
            </a:r>
            <a:r>
              <a:rPr lang="ko-KR" altLang="en-US" sz="2400" dirty="0">
                <a:solidFill>
                  <a:srgbClr val="C3DDF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</a:t>
            </a:r>
            <a:r>
              <a:rPr lang="en-US" altLang="ko-KR" sz="2400" dirty="0">
                <a:solidFill>
                  <a:srgbClr val="C3DDF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1871262 </a:t>
            </a:r>
            <a:r>
              <a:rPr lang="ko-KR" altLang="en-US" sz="2400" dirty="0" err="1">
                <a:solidFill>
                  <a:srgbClr val="C3DDF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지성권</a:t>
            </a:r>
            <a:endParaRPr lang="ko-KR" altLang="en-US" sz="2400" dirty="0">
              <a:solidFill>
                <a:srgbClr val="C3DDF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E232F7-3404-4086-B9F7-733ED71821F6}"/>
              </a:ext>
            </a:extLst>
          </p:cNvPr>
          <p:cNvSpPr txBox="1"/>
          <p:nvPr/>
        </p:nvSpPr>
        <p:spPr>
          <a:xfrm>
            <a:off x="2327985" y="1639237"/>
            <a:ext cx="786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인식을 이용한 </a:t>
            </a:r>
            <a:r>
              <a:rPr lang="en-US" altLang="ko-KR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endParaRPr lang="ko-KR" altLang="en-US" sz="5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024C3D4-C7CA-48AE-8FAA-B7C4978D6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72" b="89844" l="2734" r="98438">
                        <a14:foregroundMark x1="21484" y1="59766" x2="44531" y2="59375"/>
                        <a14:foregroundMark x1="44531" y1="59375" x2="21094" y2="56250"/>
                        <a14:foregroundMark x1="21094" y1="56250" x2="22656" y2="46094"/>
                        <a14:foregroundMark x1="21484" y1="57422" x2="19141" y2="32422"/>
                        <a14:foregroundMark x1="19141" y1="32422" x2="34375" y2="19141"/>
                        <a14:foregroundMark x1="34375" y1="19141" x2="52734" y2="23438"/>
                        <a14:foregroundMark x1="52734" y1="23438" x2="35547" y2="41016"/>
                        <a14:foregroundMark x1="35547" y1="41016" x2="25000" y2="19141"/>
                        <a14:foregroundMark x1="25000" y1="19141" x2="44141" y2="20313"/>
                        <a14:foregroundMark x1="44141" y1="20313" x2="55078" y2="35938"/>
                        <a14:foregroundMark x1="55078" y1="35938" x2="39063" y2="50781"/>
                        <a14:foregroundMark x1="39063" y1="50781" x2="10547" y2="40625"/>
                        <a14:foregroundMark x1="10547" y1="40625" x2="9375" y2="3516"/>
                        <a14:foregroundMark x1="9375" y1="3516" x2="13281" y2="25391"/>
                        <a14:foregroundMark x1="13281" y1="25391" x2="30859" y2="14844"/>
                        <a14:foregroundMark x1="30859" y1="14844" x2="7422" y2="32422"/>
                        <a14:foregroundMark x1="7422" y1="32422" x2="13281" y2="12109"/>
                        <a14:foregroundMark x1="13281" y1="12109" x2="64844" y2="21484"/>
                        <a14:foregroundMark x1="64844" y1="21484" x2="83203" y2="49609"/>
                        <a14:foregroundMark x1="83203" y1="49609" x2="49219" y2="48828"/>
                        <a14:foregroundMark x1="49219" y1="48828" x2="27734" y2="9375"/>
                        <a14:foregroundMark x1="27734" y1="9375" x2="81641" y2="5078"/>
                        <a14:foregroundMark x1="81641" y1="5078" x2="87891" y2="27344"/>
                        <a14:foregroundMark x1="87891" y1="27344" x2="68750" y2="34766"/>
                        <a14:foregroundMark x1="68750" y1="34766" x2="80078" y2="17969"/>
                        <a14:foregroundMark x1="80078" y1="17969" x2="98438" y2="32031"/>
                        <a14:foregroundMark x1="98438" y1="32031" x2="77344" y2="57813"/>
                        <a14:foregroundMark x1="77344" y1="57813" x2="59766" y2="48438"/>
                        <a14:foregroundMark x1="59766" y1="48438" x2="59766" y2="47656"/>
                        <a14:foregroundMark x1="24609" y1="49609" x2="26172" y2="24219"/>
                        <a14:foregroundMark x1="26172" y1="24219" x2="46094" y2="8594"/>
                        <a14:foregroundMark x1="46094" y1="8594" x2="26563" y2="12109"/>
                        <a14:foregroundMark x1="26563" y1="12109" x2="38672" y2="29297"/>
                        <a14:foregroundMark x1="38672" y1="29297" x2="8203" y2="37500"/>
                        <a14:foregroundMark x1="8203" y1="37500" x2="3516" y2="15234"/>
                        <a14:foregroundMark x1="3516" y1="15234" x2="22266" y2="17578"/>
                        <a14:foregroundMark x1="22266" y1="17578" x2="9375" y2="38672"/>
                        <a14:foregroundMark x1="9375" y1="38672" x2="25000" y2="55078"/>
                        <a14:foregroundMark x1="25000" y1="55078" x2="3906" y2="64063"/>
                        <a14:foregroundMark x1="3906" y1="64063" x2="19531" y2="51172"/>
                        <a14:foregroundMark x1="19531" y1="51172" x2="19922" y2="61328"/>
                        <a14:foregroundMark x1="35938" y1="87109" x2="36328" y2="85938"/>
                        <a14:foregroundMark x1="36719" y1="86719" x2="35156" y2="87109"/>
                        <a14:foregroundMark x1="34766" y1="87109" x2="33984" y2="87500"/>
                        <a14:foregroundMark x1="84766" y1="50000" x2="73828" y2="28906"/>
                        <a14:foregroundMark x1="73828" y1="28906" x2="48047" y2="8594"/>
                        <a14:foregroundMark x1="48047" y1="8594" x2="66797" y2="6641"/>
                        <a14:foregroundMark x1="66797" y1="6641" x2="28125" y2="0"/>
                        <a14:foregroundMark x1="28125" y1="0" x2="93359" y2="12500"/>
                        <a14:foregroundMark x1="93359" y1="12500" x2="54297" y2="8594"/>
                        <a14:foregroundMark x1="54297" y1="8594" x2="78906" y2="7422"/>
                        <a14:foregroundMark x1="78906" y1="7422" x2="13672" y2="2734"/>
                        <a14:foregroundMark x1="13672" y1="2734" x2="50391" y2="6250"/>
                        <a14:foregroundMark x1="50391" y1="6250" x2="3906" y2="1172"/>
                        <a14:foregroundMark x1="3906" y1="1172" x2="87500" y2="13672"/>
                        <a14:foregroundMark x1="87500" y1="13672" x2="44531" y2="11719"/>
                        <a14:foregroundMark x1="44531" y1="11719" x2="68359" y2="6641"/>
                        <a14:foregroundMark x1="68359" y1="6641" x2="10938" y2="1172"/>
                        <a14:foregroundMark x1="10938" y1="1172" x2="74609" y2="5859"/>
                        <a14:foregroundMark x1="74609" y1="5859" x2="33594" y2="6641"/>
                        <a14:foregroundMark x1="33594" y1="6641" x2="62500" y2="781"/>
                        <a14:foregroundMark x1="62500" y1="781" x2="20703" y2="2344"/>
                        <a14:foregroundMark x1="20703" y1="2344" x2="62500" y2="3125"/>
                        <a14:foregroundMark x1="62500" y1="3125" x2="5859" y2="2734"/>
                        <a14:foregroundMark x1="5859" y1="2734" x2="65625" y2="10938"/>
                        <a14:foregroundMark x1="65625" y1="10938" x2="18750" y2="13281"/>
                        <a14:foregroundMark x1="18750" y1="13281" x2="57813" y2="15234"/>
                        <a14:foregroundMark x1="57813" y1="15234" x2="15234" y2="21094"/>
                        <a14:foregroundMark x1="15234" y1="21094" x2="46875" y2="21875"/>
                        <a14:foregroundMark x1="46875" y1="21875" x2="25391" y2="26563"/>
                        <a14:foregroundMark x1="25391" y1="26563" x2="62109" y2="26172"/>
                        <a14:foregroundMark x1="62109" y1="26172" x2="30859" y2="28516"/>
                        <a14:foregroundMark x1="30859" y1="28516" x2="75000" y2="35938"/>
                        <a14:foregroundMark x1="75000" y1="35938" x2="43359" y2="39844"/>
                        <a14:foregroundMark x1="43359" y1="39844" x2="67969" y2="42969"/>
                        <a14:foregroundMark x1="67969" y1="42969" x2="22656" y2="45313"/>
                        <a14:foregroundMark x1="22656" y1="45313" x2="63281" y2="45703"/>
                        <a14:foregroundMark x1="63281" y1="45703" x2="19141" y2="47656"/>
                        <a14:foregroundMark x1="19141" y1="47656" x2="60156" y2="42969"/>
                        <a14:foregroundMark x1="60156" y1="42969" x2="36719" y2="47656"/>
                        <a14:foregroundMark x1="36719" y1="47656" x2="68750" y2="50391"/>
                        <a14:foregroundMark x1="68750" y1="50391" x2="43750" y2="54297"/>
                        <a14:foregroundMark x1="43750" y1="54297" x2="72266" y2="57422"/>
                        <a14:foregroundMark x1="72266" y1="57422" x2="53906" y2="63281"/>
                        <a14:foregroundMark x1="53906" y1="63281" x2="75781" y2="65234"/>
                        <a14:foregroundMark x1="75781" y1="65234" x2="84766" y2="70703"/>
                        <a14:foregroundMark x1="88281" y1="73438" x2="85156" y2="51563"/>
                        <a14:foregroundMark x1="85156" y1="51563" x2="85938" y2="48438"/>
                        <a14:foregroundMark x1="88281" y1="42969" x2="88281" y2="18359"/>
                        <a14:foregroundMark x1="88281" y1="18359" x2="62891" y2="3125"/>
                        <a14:foregroundMark x1="62891" y1="3125" x2="42188" y2="0"/>
                        <a14:foregroundMark x1="42188" y1="0" x2="84375" y2="3906"/>
                        <a14:foregroundMark x1="84375" y1="3906" x2="65234" y2="1563"/>
                        <a14:foregroundMark x1="65234" y1="1563" x2="95703" y2="2344"/>
                        <a14:foregroundMark x1="95703" y1="2344" x2="67578" y2="1172"/>
                        <a14:foregroundMark x1="67578" y1="1172" x2="68359" y2="1172"/>
                        <a14:foregroundMark x1="19922" y1="19141" x2="39063" y2="28516"/>
                        <a14:foregroundMark x1="39063" y1="28516" x2="16797" y2="37500"/>
                        <a14:foregroundMark x1="16797" y1="37500" x2="2734" y2="53906"/>
                        <a14:foregroundMark x1="2734" y1="53906" x2="9766" y2="44922"/>
                        <a14:foregroundMark x1="8594" y1="57422" x2="17578" y2="35547"/>
                        <a14:foregroundMark x1="17578" y1="35547" x2="24609" y2="58203"/>
                        <a14:foregroundMark x1="24609" y1="58203" x2="11719" y2="42969"/>
                        <a14:foregroundMark x1="11719" y1="42969" x2="30859" y2="39063"/>
                        <a14:foregroundMark x1="30859" y1="39063" x2="9375" y2="49219"/>
                        <a14:foregroundMark x1="9375" y1="49219" x2="4688" y2="11328"/>
                        <a14:foregroundMark x1="4688" y1="11328" x2="36328" y2="24609"/>
                        <a14:foregroundMark x1="36328" y1="24609" x2="30078" y2="43750"/>
                        <a14:foregroundMark x1="30078" y1="43750" x2="3516" y2="33594"/>
                        <a14:foregroundMark x1="3516" y1="33594" x2="16406" y2="10156"/>
                        <a14:foregroundMark x1="16406" y1="10156" x2="50391" y2="22266"/>
                        <a14:foregroundMark x1="50391" y1="22266" x2="58594" y2="40625"/>
                        <a14:foregroundMark x1="58594" y1="40625" x2="30859" y2="60547"/>
                        <a14:foregroundMark x1="30859" y1="60547" x2="12109" y2="49219"/>
                        <a14:foregroundMark x1="12109" y1="49219" x2="12500" y2="26563"/>
                        <a14:foregroundMark x1="12500" y1="26563" x2="37109" y2="7031"/>
                        <a14:foregroundMark x1="37109" y1="7031" x2="67188" y2="9766"/>
                        <a14:foregroundMark x1="67188" y1="9766" x2="89453" y2="24609"/>
                        <a14:foregroundMark x1="89453" y1="24609" x2="61719" y2="55859"/>
                        <a14:foregroundMark x1="61719" y1="55859" x2="31250" y2="34375"/>
                        <a14:foregroundMark x1="31250" y1="34375" x2="49219" y2="22656"/>
                        <a14:foregroundMark x1="49219" y1="22656" x2="53906" y2="3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38" y="3525284"/>
            <a:ext cx="2576232" cy="25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5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3" y="362489"/>
            <a:ext cx="705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85012" y="947264"/>
            <a:ext cx="115069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홍채인식 방법</a:t>
            </a:r>
            <a:endParaRPr lang="en-US" altLang="ko-KR" sz="2800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생후 </a:t>
            </a:r>
            <a:r>
              <a:rPr lang="en-US" altLang="ko-KR" sz="28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18</a:t>
            </a:r>
            <a:r>
              <a:rPr lang="ko-KR" altLang="en-US" sz="28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개월 쯤이면 완성되어 변하지 않는 홍채의 특성을 이용</a:t>
            </a:r>
            <a:endParaRPr lang="en-US" altLang="ko-KR" sz="2800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0" y="2230703"/>
            <a:ext cx="10047156" cy="4479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83292" y="42856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49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3" y="362489"/>
            <a:ext cx="7837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17264" y="1258423"/>
            <a:ext cx="10525664" cy="66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홍채인식 </a:t>
            </a:r>
            <a:r>
              <a:rPr lang="ko-KR" altLang="en-US" sz="2800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보안성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83292" y="42856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808" y="2315946"/>
            <a:ext cx="11737645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홍채의 무늬를 이루는 요소는 무려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200</a:t>
            </a:r>
            <a:r>
              <a:rPr lang="ko-KR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여 가지이고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왼쪽과 오른쪽 눈의 홍채 무늬도 다르기 때문에 조합에 따라 거의 무한대에 가까운 다른 무늬를 만들 수 있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음</a:t>
            </a:r>
            <a:endParaRPr lang="ko-KR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40</a:t>
            </a:r>
            <a:r>
              <a:rPr lang="ko-KR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개 정도의 식별 정보가 있는 지문보다 정확도에서 뛰어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남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홍채가 다른 사람과 같을 확률은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10</a:t>
            </a:r>
            <a:r>
              <a:rPr lang="ko-KR" altLang="ko-KR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억분의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1</a:t>
            </a:r>
            <a:r>
              <a:rPr lang="ko-KR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에 불과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함</a:t>
            </a:r>
            <a:endParaRPr lang="ko-KR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23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3" y="362489"/>
            <a:ext cx="627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77178" y="1807597"/>
            <a:ext cx="10525664" cy="66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홍채인식 </a:t>
            </a:r>
            <a:r>
              <a:rPr lang="ko-KR" altLang="en-US" sz="2800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보안성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83292" y="42856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808" y="2812379"/>
            <a:ext cx="11737645" cy="190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장점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오류가 거의 없다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복제가 되지 않는다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단점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:  </a:t>
            </a:r>
            <a:r>
              <a:rPr lang="ko-KR" altLang="en-US" sz="3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인증장비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비용 </a:t>
            </a:r>
            <a:endParaRPr lang="en-US" altLang="ko-KR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sp>
        <p:nvSpPr>
          <p:cNvPr id="3" name="위쪽 화살표 2"/>
          <p:cNvSpPr/>
          <p:nvPr/>
        </p:nvSpPr>
        <p:spPr>
          <a:xfrm>
            <a:off x="4335714" y="4089497"/>
            <a:ext cx="372979" cy="56548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3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3" y="362489"/>
            <a:ext cx="597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페이스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45808" y="1134089"/>
            <a:ext cx="108473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안면 인식 방법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3</a:t>
            </a:r>
            <a:r>
              <a:rPr lang="ko-KR" altLang="en-US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차원 측정기를 이용하여 눈</a:t>
            </a:r>
            <a:r>
              <a:rPr lang="en-US" altLang="ko-KR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입</a:t>
            </a:r>
            <a:r>
              <a:rPr lang="en-US" altLang="ko-KR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콧구멍</a:t>
            </a:r>
            <a:r>
              <a:rPr lang="en-US" altLang="ko-KR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</a:t>
            </a:r>
            <a:r>
              <a:rPr lang="ko-KR" altLang="en-US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턱 간의 각도와 거리 뼈 돌출 정도 등 얼굴의 </a:t>
            </a:r>
            <a:r>
              <a:rPr lang="ko-KR" altLang="en-US" sz="2400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특징점을</a:t>
            </a:r>
            <a:r>
              <a:rPr lang="ko-KR" altLang="en-US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파악하는 방법 </a:t>
            </a:r>
          </a:p>
          <a:p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09" y="3142463"/>
            <a:ext cx="11244561" cy="34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1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9004" y="462218"/>
            <a:ext cx="687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페이스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45808" y="1103317"/>
            <a:ext cx="108473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안면 인식 방법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동맥과 정맥을 통한 피의 흐름에 의해 생기는 </a:t>
            </a:r>
            <a:r>
              <a:rPr lang="en-US" altLang="ko-KR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Heat Spot(</a:t>
            </a:r>
            <a:r>
              <a:rPr lang="ko-KR" altLang="en-US" sz="2400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열점</a:t>
            </a:r>
            <a:r>
              <a:rPr lang="en-US" altLang="ko-KR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)</a:t>
            </a:r>
            <a:r>
              <a:rPr lang="ko-KR" altLang="en-US" sz="24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을 인식하는 적외선 카메라를 사용한 열상 인식 방법</a:t>
            </a:r>
            <a:endParaRPr lang="en-US" altLang="ko-KR" sz="2400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8" y="2870486"/>
            <a:ext cx="6684381" cy="38402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892" y="2672862"/>
            <a:ext cx="3667125" cy="41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3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3" y="362489"/>
            <a:ext cx="6982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페이스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45808" y="1359569"/>
            <a:ext cx="10847308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안면인식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보안성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사람마다 얼굴의 특성이 다르기 때문에 자신의 얼굴이 아니면 열리지 않는다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2D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이미지로는 잠금 해제가 불가능하다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61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3" y="362489"/>
            <a:ext cx="653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페이스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45808" y="1359569"/>
            <a:ext cx="11946192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안면인식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보안성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장점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대다수의 사용자에게 적용 가능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기계와 직접 접촉하지 않아 원격 인증 가능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단점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조명이나 액세서리의 영향을 받음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43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1051470" y="35559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문제 해결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AB33C3-EBDB-41C8-B77F-D2705ECC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0" y="244413"/>
            <a:ext cx="695960" cy="695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06D6FA-B538-4BA7-99C9-EF436216CF6C}"/>
              </a:ext>
            </a:extLst>
          </p:cNvPr>
          <p:cNvGrpSpPr/>
          <p:nvPr/>
        </p:nvGrpSpPr>
        <p:grpSpPr>
          <a:xfrm>
            <a:off x="10635786" y="338159"/>
            <a:ext cx="736136" cy="473682"/>
            <a:chOff x="1255002" y="1810544"/>
            <a:chExt cx="4932735" cy="293115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3753104-62BC-4B58-A8C4-7364B0D1A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37216">
              <a:off x="1255002" y="2540526"/>
              <a:ext cx="2201175" cy="2201175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C5C4D46-4DA7-434A-9EE2-D157474B1677}"/>
                </a:ext>
              </a:extLst>
            </p:cNvPr>
            <p:cNvSpPr/>
            <p:nvPr/>
          </p:nvSpPr>
          <p:spPr>
            <a:xfrm>
              <a:off x="2355589" y="3283370"/>
              <a:ext cx="1259056" cy="1270000"/>
            </a:xfrm>
            <a:prstGeom prst="ellipse">
              <a:avLst/>
            </a:prstGeom>
            <a:solidFill>
              <a:srgbClr val="FFC000">
                <a:alpha val="72000"/>
              </a:srgbClr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81B8A72-683D-4641-B137-395E4436DFA1}"/>
                </a:ext>
              </a:extLst>
            </p:cNvPr>
            <p:cNvSpPr/>
            <p:nvPr/>
          </p:nvSpPr>
          <p:spPr>
            <a:xfrm rot="3306109">
              <a:off x="3429803" y="2026135"/>
              <a:ext cx="1225882" cy="2321734"/>
            </a:xfrm>
            <a:custGeom>
              <a:avLst/>
              <a:gdLst>
                <a:gd name="connsiteX0" fmla="*/ 112964 w 1225882"/>
                <a:gd name="connsiteY0" fmla="*/ 0 h 2321734"/>
                <a:gd name="connsiteX1" fmla="*/ 1110533 w 1225882"/>
                <a:gd name="connsiteY1" fmla="*/ 0 h 2321734"/>
                <a:gd name="connsiteX2" fmla="*/ 1225882 w 1225882"/>
                <a:gd name="connsiteY2" fmla="*/ 2321734 h 2321734"/>
                <a:gd name="connsiteX3" fmla="*/ 1197542 w 1225882"/>
                <a:gd name="connsiteY3" fmla="*/ 2221714 h 2321734"/>
                <a:gd name="connsiteX4" fmla="*/ 967864 w 1225882"/>
                <a:gd name="connsiteY4" fmla="*/ 1930413 h 2321734"/>
                <a:gd name="connsiteX5" fmla="*/ 86890 w 1225882"/>
                <a:gd name="connsiteY5" fmla="*/ 2083436 h 2321734"/>
                <a:gd name="connsiteX6" fmla="*/ 24885 w 1225882"/>
                <a:gd name="connsiteY6" fmla="*/ 2194874 h 2321734"/>
                <a:gd name="connsiteX7" fmla="*/ 0 w 1225882"/>
                <a:gd name="connsiteY7" fmla="*/ 2273742 h 232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5882" h="2321734">
                  <a:moveTo>
                    <a:pt x="112964" y="0"/>
                  </a:moveTo>
                  <a:lnTo>
                    <a:pt x="1110533" y="0"/>
                  </a:lnTo>
                  <a:lnTo>
                    <a:pt x="1225882" y="2321734"/>
                  </a:lnTo>
                  <a:lnTo>
                    <a:pt x="1197542" y="2221714"/>
                  </a:lnTo>
                  <a:cubicBezTo>
                    <a:pt x="1153255" y="2108060"/>
                    <a:pt x="1075727" y="2005654"/>
                    <a:pt x="967864" y="1930413"/>
                  </a:cubicBezTo>
                  <a:cubicBezTo>
                    <a:pt x="680229" y="1729770"/>
                    <a:pt x="285804" y="1798281"/>
                    <a:pt x="86890" y="2083436"/>
                  </a:cubicBezTo>
                  <a:cubicBezTo>
                    <a:pt x="62026" y="2119081"/>
                    <a:pt x="41394" y="2156423"/>
                    <a:pt x="24885" y="2194874"/>
                  </a:cubicBezTo>
                  <a:lnTo>
                    <a:pt x="0" y="2273742"/>
                  </a:lnTo>
                  <a:close/>
                </a:path>
              </a:pathLst>
            </a:custGeom>
            <a:solidFill>
              <a:srgbClr val="FFC0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BEE3DC0-D269-450F-8A04-672648E1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320" y="1810544"/>
              <a:ext cx="1684417" cy="1684417"/>
            </a:xfrm>
            <a:prstGeom prst="rect">
              <a:avLst/>
            </a:prstGeom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856322" y="5115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일본의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pic>
        <p:nvPicPr>
          <p:cNvPr id="15" name="내용 개체 틀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922607"/>
            <a:ext cx="5809000" cy="4351338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6818046" y="2752786"/>
            <a:ext cx="568036" cy="2802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59012" y="2602740"/>
            <a:ext cx="4322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일본의 바이오 인증이 도입된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은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80%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이상이 지문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정맥 </a:t>
            </a:r>
            <a:endParaRPr lang="en-US" altLang="ko-KR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인증 기술을  이용한다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92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 인증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pic>
        <p:nvPicPr>
          <p:cNvPr id="19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950749"/>
            <a:ext cx="6296891" cy="4254717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7190511" y="2130425"/>
            <a:ext cx="568036" cy="2802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69383" y="1950749"/>
            <a:ext cx="4322617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IBK </a:t>
            </a:r>
            <a:r>
              <a:rPr lang="ko-KR" altLang="en-US" sz="3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기업은행은 </a:t>
            </a:r>
            <a:endParaRPr lang="en-US" altLang="ko-KR" sz="32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직원들의 정보를 </a:t>
            </a:r>
            <a:endParaRPr lang="en-US" altLang="ko-KR" sz="32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이용한 홍채 인식 </a:t>
            </a:r>
            <a:endParaRPr lang="en-US" altLang="ko-KR" sz="32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r>
              <a:rPr lang="ko-KR" altLang="en-US" sz="3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을 시범 운영</a:t>
            </a: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1075533" y="17230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문제 해결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7AB33C3-EBDB-41C8-B77F-D2705ECC1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3" y="61115"/>
            <a:ext cx="695960" cy="6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인식이 도입된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91" y="1872547"/>
            <a:ext cx="4766063" cy="3570107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46" y="1872547"/>
            <a:ext cx="4778257" cy="3570107"/>
          </a:xfrm>
          <a:prstGeom prst="rect">
            <a:avLst/>
          </a:prstGeom>
        </p:spPr>
      </p:pic>
      <p:sp>
        <p:nvSpPr>
          <p:cNvPr id="9" name="십자형 8"/>
          <p:cNvSpPr/>
          <p:nvPr/>
        </p:nvSpPr>
        <p:spPr>
          <a:xfrm>
            <a:off x="5597236" y="3241965"/>
            <a:ext cx="845128" cy="831272"/>
          </a:xfrm>
          <a:prstGeom prst="plus">
            <a:avLst>
              <a:gd name="adj" fmla="val 381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991" y="5777345"/>
            <a:ext cx="10905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안면 인식 기술을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에 도입해 사용자가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가지 이상의 기술을 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선택해 등록하고 입출금 시에 사용할 수 있다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943186" y="18326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문제 해결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AB33C3-EBDB-41C8-B77F-D2705ECC1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" y="72081"/>
            <a:ext cx="695960" cy="6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0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목차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8AF9B5-9803-40DC-9C2D-6CABCB46D089}"/>
              </a:ext>
            </a:extLst>
          </p:cNvPr>
          <p:cNvSpPr/>
          <p:nvPr/>
        </p:nvSpPr>
        <p:spPr>
          <a:xfrm>
            <a:off x="1803400" y="1834996"/>
            <a:ext cx="2062480" cy="20218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8616928-B26E-44D3-97F7-B2617F653B9C}"/>
              </a:ext>
            </a:extLst>
          </p:cNvPr>
          <p:cNvSpPr/>
          <p:nvPr/>
        </p:nvSpPr>
        <p:spPr>
          <a:xfrm>
            <a:off x="5019040" y="1809931"/>
            <a:ext cx="2062480" cy="20218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CEBF9E-3A94-4B70-9EB7-98221AC54F1F}"/>
              </a:ext>
            </a:extLst>
          </p:cNvPr>
          <p:cNvSpPr/>
          <p:nvPr/>
        </p:nvSpPr>
        <p:spPr>
          <a:xfrm>
            <a:off x="8234680" y="1809931"/>
            <a:ext cx="2062480" cy="20218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47F6EC7-9566-4546-8550-0907B3A41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7" y="2125408"/>
            <a:ext cx="1390885" cy="1390885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A24BA01-BDF2-4B74-96EB-7FF89DA277EA}"/>
              </a:ext>
            </a:extLst>
          </p:cNvPr>
          <p:cNvGrpSpPr/>
          <p:nvPr/>
        </p:nvGrpSpPr>
        <p:grpSpPr>
          <a:xfrm>
            <a:off x="5280667" y="2312789"/>
            <a:ext cx="1563752" cy="1049208"/>
            <a:chOff x="5280667" y="2333109"/>
            <a:chExt cx="1563752" cy="1049208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33CB11B-024A-45D7-87F7-4222A00A5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B40B941-24A4-4856-876D-1440446F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ABDA967E-8CD4-43C1-B6D5-B194D6D19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01" y="2197242"/>
            <a:ext cx="1252078" cy="125207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4BECAF7-B41B-431F-8D8A-2D497D09EF0A}"/>
              </a:ext>
            </a:extLst>
          </p:cNvPr>
          <p:cNvSpPr txBox="1"/>
          <p:nvPr/>
        </p:nvSpPr>
        <p:spPr>
          <a:xfrm>
            <a:off x="2007679" y="3972392"/>
            <a:ext cx="2077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1.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현재의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종류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문제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B6339C-3028-448F-9AB4-6A0C3A96B0F4}"/>
              </a:ext>
            </a:extLst>
          </p:cNvPr>
          <p:cNvSpPr txBox="1"/>
          <p:nvPr/>
        </p:nvSpPr>
        <p:spPr>
          <a:xfrm>
            <a:off x="5019040" y="3947211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2.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생체인식의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종류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페이스</a:t>
            </a:r>
            <a:r>
              <a:rPr lang="en-US" altLang="ko-KR" sz="24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	</a:t>
            </a:r>
            <a:endParaRPr lang="ko-KR" altLang="en-US" sz="2400" dirty="0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A0A347-31D1-4E6F-BB1A-EF5D64ED76CC}"/>
              </a:ext>
            </a:extLst>
          </p:cNvPr>
          <p:cNvSpPr txBox="1"/>
          <p:nvPr/>
        </p:nvSpPr>
        <p:spPr>
          <a:xfrm>
            <a:off x="8357168" y="3947211"/>
            <a:ext cx="3834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문제 해결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생체인식을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도입한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51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943186" y="18326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문제 해결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AB33C3-EBDB-41C8-B77F-D2705ECC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" y="72081"/>
            <a:ext cx="695960" cy="695960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639146" y="6177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기대 효과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639146" y="20782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현재의 </a:t>
            </a:r>
            <a:r>
              <a:rPr lang="en-US" altLang="ko-KR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은 비밀번호를 </a:t>
            </a:r>
            <a:r>
              <a:rPr lang="en-US" altLang="ko-KR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3</a:t>
            </a:r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번 이상 틀리면 직접 은행에 </a:t>
            </a:r>
            <a:endParaRPr lang="en-US" altLang="ko-KR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방문해야하는 번거로움이 있지만 생체 인식을 도입하면 </a:t>
            </a:r>
            <a:endParaRPr lang="en-US" altLang="ko-KR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그럴 일이 없다</a:t>
            </a:r>
            <a:r>
              <a:rPr lang="en-US" altLang="ko-KR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타인의 카드나 통장을 복제하여 돈을 인출하는 범죄를 </a:t>
            </a:r>
            <a:endParaRPr lang="en-US" altLang="ko-KR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막을 수 있다</a:t>
            </a:r>
            <a:r>
              <a:rPr lang="en-US" altLang="ko-KR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algn="l">
              <a:lnSpc>
                <a:spcPct val="150000"/>
              </a:lnSpc>
            </a:pPr>
            <a:endParaRPr lang="ko-KR" altLang="en-US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07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893711" y="2143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Thank you</a:t>
            </a:r>
            <a:endParaRPr lang="ko-KR" altLang="en-US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22244" y="1064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ko-KR" altLang="en-US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71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893711" y="2143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pc="3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Q&amp;A</a:t>
            </a:r>
            <a:endParaRPr lang="ko-KR" altLang="en-US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22244" y="1064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ko-KR" altLang="en-US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39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1051470" y="355598"/>
            <a:ext cx="3265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현재의 </a:t>
            </a:r>
            <a:r>
              <a:rPr lang="en-US" altLang="ko-KR" sz="32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ATM - </a:t>
            </a:r>
            <a:r>
              <a:rPr lang="ko-KR" altLang="en-US" sz="32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종류</a:t>
            </a:r>
            <a:endParaRPr lang="en-US" altLang="ko-KR" sz="3200" dirty="0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AD0BB0-7179-4F8A-833C-D20D15232FA1}"/>
              </a:ext>
            </a:extLst>
          </p:cNvPr>
          <p:cNvSpPr/>
          <p:nvPr/>
        </p:nvSpPr>
        <p:spPr>
          <a:xfrm>
            <a:off x="6855665" y="1605076"/>
            <a:ext cx="47422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현재의 </a:t>
            </a:r>
            <a:r>
              <a:rPr lang="en-US" altLang="ko-KR" sz="36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ATM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직접 비밀번호 입력</a:t>
            </a:r>
            <a:endParaRPr lang="en-US" altLang="ko-KR" sz="3600" dirty="0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비밀번호를 잊어버릴 수 있다</a:t>
            </a:r>
            <a:r>
              <a:rPr lang="en-US" altLang="ko-KR" sz="3600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ko-KR" alt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0E5C4-A7FE-424C-A45F-B279EB7A0439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20" y="6210780"/>
            <a:ext cx="387616" cy="3876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8" y="1432816"/>
            <a:ext cx="6157668" cy="41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6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1051470" y="355598"/>
            <a:ext cx="3672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현재의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 -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문제</a:t>
            </a:r>
            <a:endParaRPr lang="en-US" altLang="ko-KR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20" y="6210780"/>
            <a:ext cx="387616" cy="3876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96000" y="383449"/>
            <a:ext cx="5243674" cy="602113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039" y="1571268"/>
            <a:ext cx="60489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보안성이</a:t>
            </a:r>
            <a:r>
              <a:rPr lang="ko-KR" altLang="en-US" sz="4400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약한 </a:t>
            </a:r>
            <a:r>
              <a:rPr lang="en-US" altLang="ko-KR" sz="4400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  <a:r>
              <a:rPr lang="ko-KR" altLang="en-US" sz="4400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을 이용한 범죄가 급증하고 있음</a:t>
            </a:r>
          </a:p>
        </p:txBody>
      </p:sp>
    </p:spTree>
    <p:extLst>
      <p:ext uri="{BB962C8B-B14F-4D97-AF65-F5344CB8AC3E}">
        <p14:creationId xmlns:p14="http://schemas.microsoft.com/office/powerpoint/2010/main" val="28258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6649841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1051470" y="355598"/>
            <a:ext cx="3672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현재의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 -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문제</a:t>
            </a:r>
            <a:endParaRPr lang="en-US" altLang="ko-KR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AD0BB0-7179-4F8A-833C-D20D15232FA1}"/>
              </a:ext>
            </a:extLst>
          </p:cNvPr>
          <p:cNvSpPr/>
          <p:nvPr/>
        </p:nvSpPr>
        <p:spPr>
          <a:xfrm>
            <a:off x="5299075" y="647986"/>
            <a:ext cx="6796672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현재의 </a:t>
            </a:r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ATM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직접 비밀번호 입력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   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타인에게 노출 될 위험이    크다</a:t>
            </a:r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복제의 위험이 있다</a:t>
            </a:r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비밀번호를 잊어버릴 수 있다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  3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번 이상 틀리면 은행에 가    야 한다</a:t>
            </a:r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20" y="6210780"/>
            <a:ext cx="387616" cy="3876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8" y="1432816"/>
            <a:ext cx="4411832" cy="294122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301032" y="2450463"/>
            <a:ext cx="875122" cy="59388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299075" y="5116588"/>
            <a:ext cx="856268" cy="61171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7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1051470" y="355598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D544A07-170E-43D3-BEE4-45EAD921D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72" b="89844" l="2734" r="98438">
                        <a14:foregroundMark x1="21484" y1="59766" x2="44531" y2="59375"/>
                        <a14:foregroundMark x1="44531" y1="59375" x2="21094" y2="56250"/>
                        <a14:foregroundMark x1="21094" y1="56250" x2="22656" y2="46094"/>
                        <a14:foregroundMark x1="21484" y1="57422" x2="19141" y2="32422"/>
                        <a14:foregroundMark x1="19141" y1="32422" x2="34375" y2="19141"/>
                        <a14:foregroundMark x1="34375" y1="19141" x2="52734" y2="23438"/>
                        <a14:foregroundMark x1="52734" y1="23438" x2="35547" y2="41016"/>
                        <a14:foregroundMark x1="35547" y1="41016" x2="25000" y2="19141"/>
                        <a14:foregroundMark x1="25000" y1="19141" x2="44141" y2="20313"/>
                        <a14:foregroundMark x1="44141" y1="20313" x2="55078" y2="35938"/>
                        <a14:foregroundMark x1="55078" y1="35938" x2="39063" y2="50781"/>
                        <a14:foregroundMark x1="39063" y1="50781" x2="10547" y2="40625"/>
                        <a14:foregroundMark x1="10547" y1="40625" x2="9375" y2="3516"/>
                        <a14:foregroundMark x1="9375" y1="3516" x2="13281" y2="25391"/>
                        <a14:foregroundMark x1="13281" y1="25391" x2="30859" y2="14844"/>
                        <a14:foregroundMark x1="30859" y1="14844" x2="7422" y2="32422"/>
                        <a14:foregroundMark x1="7422" y1="32422" x2="13281" y2="12109"/>
                        <a14:foregroundMark x1="13281" y1="12109" x2="64844" y2="21484"/>
                        <a14:foregroundMark x1="64844" y1="21484" x2="83203" y2="49609"/>
                        <a14:foregroundMark x1="83203" y1="49609" x2="49219" y2="48828"/>
                        <a14:foregroundMark x1="49219" y1="48828" x2="27734" y2="9375"/>
                        <a14:foregroundMark x1="27734" y1="9375" x2="81641" y2="5078"/>
                        <a14:foregroundMark x1="81641" y1="5078" x2="87891" y2="27344"/>
                        <a14:foregroundMark x1="87891" y1="27344" x2="68750" y2="34766"/>
                        <a14:foregroundMark x1="68750" y1="34766" x2="80078" y2="17969"/>
                        <a14:foregroundMark x1="80078" y1="17969" x2="98438" y2="32031"/>
                        <a14:foregroundMark x1="98438" y1="32031" x2="77344" y2="57813"/>
                        <a14:foregroundMark x1="77344" y1="57813" x2="59766" y2="48438"/>
                        <a14:foregroundMark x1="59766" y1="48438" x2="59766" y2="47656"/>
                        <a14:foregroundMark x1="24609" y1="49609" x2="26172" y2="24219"/>
                        <a14:foregroundMark x1="26172" y1="24219" x2="46094" y2="8594"/>
                        <a14:foregroundMark x1="46094" y1="8594" x2="26563" y2="12109"/>
                        <a14:foregroundMark x1="26563" y1="12109" x2="38672" y2="29297"/>
                        <a14:foregroundMark x1="38672" y1="29297" x2="8203" y2="37500"/>
                        <a14:foregroundMark x1="8203" y1="37500" x2="3516" y2="15234"/>
                        <a14:foregroundMark x1="3516" y1="15234" x2="22266" y2="17578"/>
                        <a14:foregroundMark x1="22266" y1="17578" x2="9375" y2="38672"/>
                        <a14:foregroundMark x1="9375" y1="38672" x2="25000" y2="55078"/>
                        <a14:foregroundMark x1="25000" y1="55078" x2="3906" y2="64063"/>
                        <a14:foregroundMark x1="3906" y1="64063" x2="19531" y2="51172"/>
                        <a14:foregroundMark x1="19531" y1="51172" x2="19922" y2="61328"/>
                        <a14:foregroundMark x1="35938" y1="87109" x2="36328" y2="85938"/>
                        <a14:foregroundMark x1="36719" y1="86719" x2="35156" y2="87109"/>
                        <a14:foregroundMark x1="34766" y1="87109" x2="33984" y2="87500"/>
                        <a14:foregroundMark x1="84766" y1="50000" x2="73828" y2="28906"/>
                        <a14:foregroundMark x1="73828" y1="28906" x2="48047" y2="8594"/>
                        <a14:foregroundMark x1="48047" y1="8594" x2="66797" y2="6641"/>
                        <a14:foregroundMark x1="66797" y1="6641" x2="28125" y2="0"/>
                        <a14:foregroundMark x1="28125" y1="0" x2="93359" y2="12500"/>
                        <a14:foregroundMark x1="93359" y1="12500" x2="54297" y2="8594"/>
                        <a14:foregroundMark x1="54297" y1="8594" x2="78906" y2="7422"/>
                        <a14:foregroundMark x1="78906" y1="7422" x2="13672" y2="2734"/>
                        <a14:foregroundMark x1="13672" y1="2734" x2="50391" y2="6250"/>
                        <a14:foregroundMark x1="50391" y1="6250" x2="3906" y2="1172"/>
                        <a14:foregroundMark x1="3906" y1="1172" x2="87500" y2="13672"/>
                        <a14:foregroundMark x1="87500" y1="13672" x2="44531" y2="11719"/>
                        <a14:foregroundMark x1="44531" y1="11719" x2="68359" y2="6641"/>
                        <a14:foregroundMark x1="68359" y1="6641" x2="10938" y2="1172"/>
                        <a14:foregroundMark x1="10938" y1="1172" x2="74609" y2="5859"/>
                        <a14:foregroundMark x1="74609" y1="5859" x2="33594" y2="6641"/>
                        <a14:foregroundMark x1="33594" y1="6641" x2="62500" y2="781"/>
                        <a14:foregroundMark x1="62500" y1="781" x2="20703" y2="2344"/>
                        <a14:foregroundMark x1="20703" y1="2344" x2="62500" y2="3125"/>
                        <a14:foregroundMark x1="62500" y1="3125" x2="5859" y2="2734"/>
                        <a14:foregroundMark x1="5859" y1="2734" x2="65625" y2="10938"/>
                        <a14:foregroundMark x1="65625" y1="10938" x2="18750" y2="13281"/>
                        <a14:foregroundMark x1="18750" y1="13281" x2="57813" y2="15234"/>
                        <a14:foregroundMark x1="57813" y1="15234" x2="15234" y2="21094"/>
                        <a14:foregroundMark x1="15234" y1="21094" x2="46875" y2="21875"/>
                        <a14:foregroundMark x1="46875" y1="21875" x2="25391" y2="26563"/>
                        <a14:foregroundMark x1="25391" y1="26563" x2="62109" y2="26172"/>
                        <a14:foregroundMark x1="62109" y1="26172" x2="30859" y2="28516"/>
                        <a14:foregroundMark x1="30859" y1="28516" x2="75000" y2="35938"/>
                        <a14:foregroundMark x1="75000" y1="35938" x2="43359" y2="39844"/>
                        <a14:foregroundMark x1="43359" y1="39844" x2="67969" y2="42969"/>
                        <a14:foregroundMark x1="67969" y1="42969" x2="22656" y2="45313"/>
                        <a14:foregroundMark x1="22656" y1="45313" x2="63281" y2="45703"/>
                        <a14:foregroundMark x1="63281" y1="45703" x2="19141" y2="47656"/>
                        <a14:foregroundMark x1="19141" y1="47656" x2="60156" y2="42969"/>
                        <a14:foregroundMark x1="60156" y1="42969" x2="36719" y2="47656"/>
                        <a14:foregroundMark x1="36719" y1="47656" x2="68750" y2="50391"/>
                        <a14:foregroundMark x1="68750" y1="50391" x2="43750" y2="54297"/>
                        <a14:foregroundMark x1="43750" y1="54297" x2="72266" y2="57422"/>
                        <a14:foregroundMark x1="72266" y1="57422" x2="53906" y2="63281"/>
                        <a14:foregroundMark x1="53906" y1="63281" x2="75781" y2="65234"/>
                        <a14:foregroundMark x1="75781" y1="65234" x2="84766" y2="70703"/>
                        <a14:foregroundMark x1="88281" y1="73438" x2="85156" y2="51563"/>
                        <a14:foregroundMark x1="85156" y1="51563" x2="85938" y2="48438"/>
                        <a14:foregroundMark x1="88281" y1="42969" x2="88281" y2="18359"/>
                        <a14:foregroundMark x1="88281" y1="18359" x2="62891" y2="3125"/>
                        <a14:foregroundMark x1="62891" y1="3125" x2="42188" y2="0"/>
                        <a14:foregroundMark x1="42188" y1="0" x2="84375" y2="3906"/>
                        <a14:foregroundMark x1="84375" y1="3906" x2="65234" y2="1563"/>
                        <a14:foregroundMark x1="65234" y1="1563" x2="95703" y2="2344"/>
                        <a14:foregroundMark x1="95703" y1="2344" x2="67578" y2="1172"/>
                        <a14:foregroundMark x1="67578" y1="1172" x2="68359" y2="1172"/>
                        <a14:foregroundMark x1="19922" y1="19141" x2="39063" y2="28516"/>
                        <a14:foregroundMark x1="39063" y1="28516" x2="16797" y2="37500"/>
                        <a14:foregroundMark x1="16797" y1="37500" x2="2734" y2="53906"/>
                        <a14:foregroundMark x1="2734" y1="53906" x2="9766" y2="44922"/>
                        <a14:foregroundMark x1="8594" y1="57422" x2="17578" y2="35547"/>
                        <a14:foregroundMark x1="17578" y1="35547" x2="24609" y2="58203"/>
                        <a14:foregroundMark x1="24609" y1="58203" x2="11719" y2="42969"/>
                        <a14:foregroundMark x1="11719" y1="42969" x2="30859" y2="39063"/>
                        <a14:foregroundMark x1="30859" y1="39063" x2="9375" y2="49219"/>
                        <a14:foregroundMark x1="9375" y1="49219" x2="4688" y2="11328"/>
                        <a14:foregroundMark x1="4688" y1="11328" x2="36328" y2="24609"/>
                        <a14:foregroundMark x1="36328" y1="24609" x2="30078" y2="43750"/>
                        <a14:foregroundMark x1="30078" y1="43750" x2="3516" y2="33594"/>
                        <a14:foregroundMark x1="3516" y1="33594" x2="16406" y2="10156"/>
                        <a14:foregroundMark x1="16406" y1="10156" x2="50391" y2="22266"/>
                        <a14:foregroundMark x1="50391" y1="22266" x2="58594" y2="40625"/>
                        <a14:foregroundMark x1="58594" y1="40625" x2="30859" y2="60547"/>
                        <a14:foregroundMark x1="30859" y1="60547" x2="12109" y2="49219"/>
                        <a14:foregroundMark x1="12109" y1="49219" x2="12500" y2="26563"/>
                        <a14:foregroundMark x1="12500" y1="26563" x2="37109" y2="7031"/>
                        <a14:foregroundMark x1="37109" y1="7031" x2="67188" y2="9766"/>
                        <a14:foregroundMark x1="67188" y1="9766" x2="89453" y2="24609"/>
                        <a14:foregroundMark x1="89453" y1="24609" x2="61719" y2="55859"/>
                        <a14:foregroundMark x1="61719" y1="55859" x2="31250" y2="34375"/>
                        <a14:foregroundMark x1="31250" y1="34375" x2="49219" y2="22656"/>
                        <a14:foregroundMark x1="49219" y1="22656" x2="53906" y2="3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458" y="5750124"/>
            <a:ext cx="950396" cy="95039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C33EEE-FA4B-4B47-8435-49D99646B38C}"/>
              </a:ext>
            </a:extLst>
          </p:cNvPr>
          <p:cNvGrpSpPr/>
          <p:nvPr/>
        </p:nvGrpSpPr>
        <p:grpSpPr>
          <a:xfrm>
            <a:off x="1679438" y="1719866"/>
            <a:ext cx="8493760" cy="2021840"/>
            <a:chOff x="1867337" y="2418080"/>
            <a:chExt cx="8493760" cy="202184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62913D-01F3-4141-8217-A98E5AF93D32}"/>
                </a:ext>
              </a:extLst>
            </p:cNvPr>
            <p:cNvSpPr/>
            <p:nvPr/>
          </p:nvSpPr>
          <p:spPr>
            <a:xfrm>
              <a:off x="1867337" y="2418080"/>
              <a:ext cx="2062480" cy="20218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2294D24-30D4-4754-9085-B26773398AA9}"/>
                </a:ext>
              </a:extLst>
            </p:cNvPr>
            <p:cNvSpPr/>
            <p:nvPr/>
          </p:nvSpPr>
          <p:spPr>
            <a:xfrm>
              <a:off x="5082977" y="2418080"/>
              <a:ext cx="2062480" cy="202184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DB47C96-F945-42B6-B441-ED64CFAF0B9B}"/>
                </a:ext>
              </a:extLst>
            </p:cNvPr>
            <p:cNvSpPr/>
            <p:nvPr/>
          </p:nvSpPr>
          <p:spPr>
            <a:xfrm>
              <a:off x="8298617" y="2418080"/>
              <a:ext cx="2062480" cy="202184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40098E0-865F-46A7-8DFD-179272EB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134" y="2733557"/>
              <a:ext cx="1390885" cy="1390885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0456F51-82F6-4B8F-9D36-E57AA4E55498}"/>
                </a:ext>
              </a:extLst>
            </p:cNvPr>
            <p:cNvGrpSpPr/>
            <p:nvPr/>
          </p:nvGrpSpPr>
          <p:grpSpPr>
            <a:xfrm>
              <a:off x="5344604" y="2920938"/>
              <a:ext cx="1563752" cy="1049208"/>
              <a:chOff x="5280667" y="2333109"/>
              <a:chExt cx="1563752" cy="1049208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C54F22C-C043-4D10-98C2-9E8CD9BFC5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51226">
                <a:off x="5280667" y="2333109"/>
                <a:ext cx="1049208" cy="1049208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CC3ADD2-BBA2-48BF-96CB-A4C2EB186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1528" y="2464791"/>
                <a:ext cx="802891" cy="802891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8DD4E4C-B96B-4631-BDC3-971D0B6B8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138" y="2805391"/>
              <a:ext cx="1252078" cy="1252078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077D29A-FF22-4C0C-800D-C8C37F676BA5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flipV="1">
              <a:off x="3627774" y="2714172"/>
              <a:ext cx="1757246" cy="1429656"/>
            </a:xfrm>
            <a:prstGeom prst="line">
              <a:avLst/>
            </a:prstGeom>
            <a:ln w="19050">
              <a:gradFill>
                <a:gsLst>
                  <a:gs pos="0">
                    <a:srgbClr val="0070C0"/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8BD393B-663D-48BD-B335-91C1CCEABAE3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 flipV="1">
              <a:off x="6843414" y="2714172"/>
              <a:ext cx="1757246" cy="1429656"/>
            </a:xfrm>
            <a:prstGeom prst="line">
              <a:avLst/>
            </a:prstGeom>
            <a:ln w="19050">
              <a:gradFill>
                <a:gsLst>
                  <a:gs pos="0">
                    <a:srgbClr val="FFC000"/>
                  </a:gs>
                  <a:gs pos="100000">
                    <a:srgbClr val="FF000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894788" y="3949831"/>
            <a:ext cx="232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3340" y="3940404"/>
            <a:ext cx="2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홍채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23868" y="3940404"/>
            <a:ext cx="273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페이스</a:t>
            </a:r>
          </a:p>
        </p:txBody>
      </p:sp>
    </p:spTree>
    <p:extLst>
      <p:ext uri="{BB962C8B-B14F-4D97-AF65-F5344CB8AC3E}">
        <p14:creationId xmlns:p14="http://schemas.microsoft.com/office/powerpoint/2010/main" val="41783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3" y="362489"/>
            <a:ext cx="463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27899" y="1139559"/>
            <a:ext cx="1061458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지문인식 방법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광학식</a:t>
            </a:r>
            <a:endParaRPr lang="en-US" altLang="ko-KR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반도체 방식 </a:t>
            </a:r>
            <a:endParaRPr lang="en-US" altLang="ko-KR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4400"/>
            <a:ext cx="4864769" cy="38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4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3" y="362489"/>
            <a:ext cx="463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77178" y="1885361"/>
            <a:ext cx="1061458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지문의 </a:t>
            </a:r>
            <a:r>
              <a:rPr lang="ko-KR" altLang="en-US" sz="2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보안성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지문은 사람마다 다르며 영구히 변하지 않는다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지문은 모든 사람을 식별할 수 있는 확실한 방법을 제공해 준다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통계학상으로는 하나의 손가락에 같은 지문을 가진 사람이 나타날 수 있는 가능성은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870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억분의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이라고 한다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37" y="473986"/>
            <a:ext cx="4064233" cy="22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203" y="362489"/>
            <a:ext cx="463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생체 인식의 종류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37" y="473986"/>
            <a:ext cx="4064233" cy="2252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7178" y="2743648"/>
            <a:ext cx="11430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장점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다양한 장치에 적용 가능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정확도 우수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인증 절차 비교적 간단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  <a:p>
            <a:pPr>
              <a:lnSpc>
                <a:spcPct val="30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단점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지문의 위조 가능성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 多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외계인설명서" panose="02020503020101020101" pitchFamily="18" charset="-127"/>
              </a:rPr>
              <a:t>지문이 없는 경우 적용 불가</a:t>
            </a:r>
            <a:endParaRPr lang="ko-KR" altLang="en-US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18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495</Words>
  <Application>Microsoft Office PowerPoint</Application>
  <PresentationFormat>와이드스크린</PresentationFormat>
  <Paragraphs>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THE외계인설명서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지 성권</cp:lastModifiedBy>
  <cp:revision>29</cp:revision>
  <dcterms:created xsi:type="dcterms:W3CDTF">2018-09-06T02:00:25Z</dcterms:created>
  <dcterms:modified xsi:type="dcterms:W3CDTF">2018-11-26T03:39:16Z</dcterms:modified>
</cp:coreProperties>
</file>