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5" r:id="rId4"/>
    <p:sldId id="262" r:id="rId5"/>
    <p:sldId id="257" r:id="rId6"/>
    <p:sldId id="258" r:id="rId7"/>
    <p:sldId id="266" r:id="rId8"/>
    <p:sldId id="267" r:id="rId9"/>
    <p:sldId id="263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53B6AD2-F43A-4E36-BF9F-7668AEEA9EFA}">
          <p14:sldIdLst>
            <p14:sldId id="256"/>
            <p14:sldId id="259"/>
            <p14:sldId id="265"/>
            <p14:sldId id="262"/>
            <p14:sldId id="257"/>
            <p14:sldId id="258"/>
            <p14:sldId id="266"/>
            <p14:sldId id="267"/>
          </p14:sldIdLst>
        </p14:section>
        <p14:section name="제목 없는 구역" id="{E8A999CF-C032-4D26-A796-A1E90D8FB33C}">
          <p14:sldIdLst>
            <p14:sldId id="263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F2F2F2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6" autoAdjust="0"/>
    <p:restoredTop sz="94660"/>
  </p:normalViewPr>
  <p:slideViewPr>
    <p:cSldViewPr snapToGrid="0">
      <p:cViewPr varScale="1">
        <p:scale>
          <a:sx n="64" d="100"/>
          <a:sy n="64" d="100"/>
        </p:scale>
        <p:origin x="7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885-D6FE-4A1E-96CE-66FC21ED415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95D-048A-4405-848B-128D23A7E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4047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885-D6FE-4A1E-96CE-66FC21ED415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95D-048A-4405-848B-128D23A7E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885-D6FE-4A1E-96CE-66FC21ED415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95D-048A-4405-848B-128D23A7E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517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885-D6FE-4A1E-96CE-66FC21ED415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95D-048A-4405-848B-128D23A7E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686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885-D6FE-4A1E-96CE-66FC21ED415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95D-048A-4405-848B-128D23A7E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72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885-D6FE-4A1E-96CE-66FC21ED415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95D-048A-4405-848B-128D23A7E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681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885-D6FE-4A1E-96CE-66FC21ED415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95D-048A-4405-848B-128D23A7E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066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885-D6FE-4A1E-96CE-66FC21ED415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95D-048A-4405-848B-128D23A7E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0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885-D6FE-4A1E-96CE-66FC21ED415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95D-048A-4405-848B-128D23A7E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08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885-D6FE-4A1E-96CE-66FC21ED415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95D-048A-4405-848B-128D23A7E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548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7C885-D6FE-4A1E-96CE-66FC21ED415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9D95D-048A-4405-848B-128D23A7E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485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7C885-D6FE-4A1E-96CE-66FC21ED415C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59D95D-048A-4405-848B-128D23A7E9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013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ewelkorea.org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svg"/><Relationship Id="rId4" Type="http://schemas.openxmlformats.org/officeDocument/2006/relationships/image" Target="../media/image8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32094" y="2474259"/>
            <a:ext cx="5127812" cy="19094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블록체인 귀금속 품질 보증서</a:t>
            </a:r>
            <a:endParaRPr lang="en-US" altLang="ko-KR" sz="2400" b="1" dirty="0"/>
          </a:p>
          <a:p>
            <a:pPr algn="ctr"/>
            <a:endParaRPr lang="en-US" altLang="ko-KR" dirty="0"/>
          </a:p>
          <a:p>
            <a:pPr algn="ctr"/>
            <a:r>
              <a:rPr lang="en-US" altLang="ko-KR" dirty="0"/>
              <a:t>12</a:t>
            </a:r>
            <a:r>
              <a:rPr lang="ko-KR" altLang="en-US" dirty="0"/>
              <a:t>조</a:t>
            </a:r>
            <a:endParaRPr lang="en-US" altLang="ko-KR" dirty="0"/>
          </a:p>
          <a:p>
            <a:pPr algn="ctr"/>
            <a:endParaRPr lang="en-US" altLang="ko-KR" dirty="0"/>
          </a:p>
          <a:p>
            <a:pPr algn="ctr"/>
            <a:r>
              <a:rPr lang="en-US" altLang="ko-KR" sz="1700" dirty="0"/>
              <a:t>1871075</a:t>
            </a:r>
            <a:r>
              <a:rPr lang="ko-KR" altLang="en-US" sz="1700" dirty="0"/>
              <a:t>김현근 </a:t>
            </a:r>
            <a:r>
              <a:rPr lang="en-US" altLang="ko-KR" sz="1700" dirty="0"/>
              <a:t>1871033 </a:t>
            </a:r>
            <a:r>
              <a:rPr lang="ko-KR" altLang="en-US" sz="1700" dirty="0"/>
              <a:t>김민성 </a:t>
            </a:r>
            <a:r>
              <a:rPr lang="en-US" altLang="ko-KR" sz="1700" dirty="0"/>
              <a:t>1871067 </a:t>
            </a:r>
            <a:r>
              <a:rPr lang="ko-KR" altLang="en-US" sz="1700" dirty="0"/>
              <a:t>김지환</a:t>
            </a:r>
            <a:endParaRPr lang="en-US" altLang="ko-KR" sz="1700" dirty="0"/>
          </a:p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3554509" y="2079715"/>
            <a:ext cx="347634" cy="347634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3092573" y="2194012"/>
            <a:ext cx="695268" cy="695268"/>
          </a:xfrm>
          <a:prstGeom prst="ellipse">
            <a:avLst/>
          </a:prstGeom>
          <a:solidFill>
            <a:srgbClr val="E7E6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/>
          <p:cNvSpPr/>
          <p:nvPr/>
        </p:nvSpPr>
        <p:spPr>
          <a:xfrm rot="3497557">
            <a:off x="8764865" y="3706114"/>
            <a:ext cx="229602" cy="229602"/>
          </a:xfrm>
          <a:prstGeom prst="ellipse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 rot="3497557">
            <a:off x="8273336" y="3951741"/>
            <a:ext cx="695268" cy="695268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6078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32094" y="2474259"/>
            <a:ext cx="5127812" cy="19094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감사합니다</a:t>
            </a:r>
            <a:r>
              <a:rPr lang="en-US" altLang="ko-KR" sz="44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.</a:t>
            </a:r>
            <a:endParaRPr kumimoji="0" lang="ko-KR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3554509" y="2079715"/>
            <a:ext cx="347634" cy="347634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092573" y="2194012"/>
            <a:ext cx="695268" cy="695268"/>
          </a:xfrm>
          <a:prstGeom prst="ellipse">
            <a:avLst/>
          </a:prstGeom>
          <a:solidFill>
            <a:srgbClr val="E7E6E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/>
          <p:cNvSpPr/>
          <p:nvPr/>
        </p:nvSpPr>
        <p:spPr>
          <a:xfrm rot="3497557">
            <a:off x="8764865" y="3706114"/>
            <a:ext cx="229602" cy="229602"/>
          </a:xfrm>
          <a:prstGeom prst="ellipse">
            <a:avLst/>
          </a:prstGeom>
          <a:solidFill>
            <a:schemeClr val="accent3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/>
          <p:cNvSpPr/>
          <p:nvPr/>
        </p:nvSpPr>
        <p:spPr>
          <a:xfrm rot="3497557">
            <a:off x="8273336" y="3951741"/>
            <a:ext cx="695268" cy="695268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8ABD4FDE-1734-4924-AE87-FA26FB346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9666" y="3978919"/>
            <a:ext cx="3287731" cy="281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58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/>
          <p:cNvSpPr/>
          <p:nvPr/>
        </p:nvSpPr>
        <p:spPr>
          <a:xfrm>
            <a:off x="571501" y="1763486"/>
            <a:ext cx="4131128" cy="413112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3911409" y="3829050"/>
            <a:ext cx="2413198" cy="2413198"/>
          </a:xfrm>
          <a:prstGeom prst="ellipse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5629339" y="2622451"/>
            <a:ext cx="2413198" cy="2413198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7767176" y="2416629"/>
            <a:ext cx="4103205" cy="4103205"/>
          </a:xfrm>
          <a:prstGeom prst="ellipse">
            <a:avLst/>
          </a:prstGeom>
          <a:solidFill>
            <a:schemeClr val="bg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685803" y="1810774"/>
            <a:ext cx="347634" cy="347634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223867" y="1925071"/>
            <a:ext cx="695268" cy="695268"/>
          </a:xfrm>
          <a:prstGeom prst="ellipse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 rot="3497557">
            <a:off x="11617909" y="3115876"/>
            <a:ext cx="347634" cy="347634"/>
          </a:xfrm>
          <a:prstGeom prst="ellipse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 rot="3497557">
            <a:off x="10886978" y="2463600"/>
            <a:ext cx="695268" cy="695268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CD0C2BDC-D2A8-4DBF-A0E0-762EAD6E21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65" y="2620339"/>
            <a:ext cx="3810000" cy="2476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F1BFAC4F-4809-46B6-B107-DFAB0F6B71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121" y="4384899"/>
            <a:ext cx="2039116" cy="130149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B24A55F-9201-447B-BC1C-147AF6F4B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13" y="3098108"/>
            <a:ext cx="2129404" cy="1520962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59210503-3D0C-4450-8F7E-66E9B3DE61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4074" y="3103461"/>
            <a:ext cx="3213622" cy="272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7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200400" y="797860"/>
            <a:ext cx="8991600" cy="32810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9855903" y="308761"/>
            <a:ext cx="347634" cy="347634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10203537" y="167295"/>
            <a:ext cx="1643575" cy="1643575"/>
          </a:xfrm>
          <a:prstGeom prst="ellipse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4469159" y="4806147"/>
            <a:ext cx="243565" cy="243565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3982029" y="4465942"/>
            <a:ext cx="487130" cy="487130"/>
          </a:xfrm>
          <a:prstGeom prst="ellipse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0A670E1A-689F-4B60-A0F7-03A606995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543" y="797859"/>
            <a:ext cx="8991600" cy="3281081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xmlns="" id="{D0FE0A4E-DCD8-454D-93A7-266AF5F7EA37}"/>
              </a:ext>
            </a:extLst>
          </p:cNvPr>
          <p:cNvCxnSpPr>
            <a:cxnSpLocks/>
          </p:cNvCxnSpPr>
          <p:nvPr/>
        </p:nvCxnSpPr>
        <p:spPr>
          <a:xfrm flipV="1">
            <a:off x="2357306" y="3733101"/>
            <a:ext cx="5025006" cy="1409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13E4877-849F-4FB2-970C-AF019CD5979A}"/>
              </a:ext>
            </a:extLst>
          </p:cNvPr>
          <p:cNvSpPr txBox="1"/>
          <p:nvPr/>
        </p:nvSpPr>
        <p:spPr>
          <a:xfrm>
            <a:off x="1002484" y="5142451"/>
            <a:ext cx="2709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한국귀금속판매업중앙회</a:t>
            </a:r>
            <a:endParaRPr lang="en-US" altLang="ko-KR" dirty="0"/>
          </a:p>
          <a:p>
            <a:r>
              <a:rPr lang="en-US" altLang="ko-KR" dirty="0">
                <a:hlinkClick r:id="rId3"/>
              </a:rPr>
              <a:t>www.jewelkorea.org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8" name="그래픽 7" descr="반지">
            <a:extLst>
              <a:ext uri="{FF2B5EF4-FFF2-40B4-BE49-F238E27FC236}">
                <a16:creationId xmlns:a16="http://schemas.microsoft.com/office/drawing/2014/main" xmlns="" id="{3FB811AA-D7D1-4D14-B3D0-C43AF20C18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21028" y="5217492"/>
            <a:ext cx="481456" cy="481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391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10059" y="375558"/>
            <a:ext cx="6423553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종이 품질 보증서의 단점</a:t>
            </a:r>
            <a:endParaRPr lang="en-US" altLang="ko-KR" sz="4400" b="1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pPr algn="ctr"/>
            <a:endParaRPr lang="ko-KR" altLang="en-US" sz="4400" b="1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87774" y="2376105"/>
            <a:ext cx="468000" cy="46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1354790" y="2400189"/>
            <a:ext cx="459889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분실 및 파손의 위험이 너무 크다</a:t>
            </a:r>
            <a:r>
              <a:rPr lang="en-US" altLang="ko-KR" sz="16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.</a:t>
            </a:r>
          </a:p>
        </p:txBody>
      </p:sp>
      <p:sp>
        <p:nvSpPr>
          <p:cNvPr id="31" name="타원 30"/>
          <p:cNvSpPr/>
          <p:nvPr/>
        </p:nvSpPr>
        <p:spPr>
          <a:xfrm>
            <a:off x="787774" y="3806318"/>
            <a:ext cx="468000" cy="468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1354790" y="3806318"/>
            <a:ext cx="459889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재발급이 어렵다</a:t>
            </a:r>
            <a:r>
              <a:rPr lang="en-US" altLang="ko-KR" sz="16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.</a:t>
            </a:r>
          </a:p>
        </p:txBody>
      </p:sp>
      <p:sp>
        <p:nvSpPr>
          <p:cNvPr id="32" name="타원 31"/>
          <p:cNvSpPr/>
          <p:nvPr/>
        </p:nvSpPr>
        <p:spPr>
          <a:xfrm>
            <a:off x="787774" y="5242866"/>
            <a:ext cx="468000" cy="468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xmlns="" id="{C76BA164-CBA3-4127-BEF2-27026352E0D2}"/>
              </a:ext>
            </a:extLst>
          </p:cNvPr>
          <p:cNvSpPr/>
          <p:nvPr/>
        </p:nvSpPr>
        <p:spPr>
          <a:xfrm>
            <a:off x="1354790" y="5269854"/>
            <a:ext cx="4598894" cy="4140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6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각종 사기의 표적이 된다</a:t>
            </a:r>
            <a:r>
              <a:rPr lang="en-US" altLang="ko-KR" sz="1600" dirty="0">
                <a:latin typeface="Noto Sans CJK KR Thin" panose="020B0200000000000000" pitchFamily="34" charset="-127"/>
                <a:ea typeface="Noto Sans CJK KR Thin" panose="020B0200000000000000" pitchFamily="34" charset="-127"/>
              </a:rPr>
              <a:t>.</a:t>
            </a:r>
          </a:p>
        </p:txBody>
      </p:sp>
      <p:pic>
        <p:nvPicPr>
          <p:cNvPr id="11" name="그래픽 10" descr="단색 채워진 슬픈 얼굴">
            <a:extLst>
              <a:ext uri="{FF2B5EF4-FFF2-40B4-BE49-F238E27FC236}">
                <a16:creationId xmlns:a16="http://schemas.microsoft.com/office/drawing/2014/main" xmlns="" id="{7D943B60-E22F-401B-8E68-ACB7729ED4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787774" y="3808394"/>
            <a:ext cx="468000" cy="468000"/>
          </a:xfrm>
          <a:prstGeom prst="rect">
            <a:avLst/>
          </a:prstGeom>
        </p:spPr>
      </p:pic>
      <p:pic>
        <p:nvPicPr>
          <p:cNvPr id="13" name="그래픽 12" descr="금고">
            <a:extLst>
              <a:ext uri="{FF2B5EF4-FFF2-40B4-BE49-F238E27FC236}">
                <a16:creationId xmlns:a16="http://schemas.microsoft.com/office/drawing/2014/main" xmlns="" id="{3DCAB7E8-8B9D-4BE3-A7DB-2381F17CE4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87774" y="2378811"/>
            <a:ext cx="468000" cy="468000"/>
          </a:xfrm>
          <a:prstGeom prst="rect">
            <a:avLst/>
          </a:prstGeom>
        </p:spPr>
      </p:pic>
      <p:pic>
        <p:nvPicPr>
          <p:cNvPr id="15" name="그래픽 14" descr="수갑">
            <a:extLst>
              <a:ext uri="{FF2B5EF4-FFF2-40B4-BE49-F238E27FC236}">
                <a16:creationId xmlns:a16="http://schemas.microsoft.com/office/drawing/2014/main" xmlns="" id="{2388B0A8-CFEC-49DD-A6AF-B1AE8F26243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798574" y="5248266"/>
            <a:ext cx="457200" cy="4572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AE8248EB-1502-45C2-919B-4680078624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2028" y="1822107"/>
            <a:ext cx="3635229" cy="467100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xmlns="" id="{C8B3DEA8-9C49-4FCB-9325-2ED9B7CF2F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07257" y="1822106"/>
            <a:ext cx="3884743" cy="461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37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609598" y="1412420"/>
            <a:ext cx="10972804" cy="4033158"/>
            <a:chOff x="-165985" y="2302329"/>
            <a:chExt cx="10972804" cy="4033158"/>
          </a:xfrm>
        </p:grpSpPr>
        <p:sp>
          <p:nvSpPr>
            <p:cNvPr id="6" name="모서리가 둥근 직사각형 5"/>
            <p:cNvSpPr/>
            <p:nvPr/>
          </p:nvSpPr>
          <p:spPr>
            <a:xfrm>
              <a:off x="-165985" y="2601081"/>
              <a:ext cx="2628901" cy="3435654"/>
            </a:xfrm>
            <a:prstGeom prst="roundRect">
              <a:avLst>
                <a:gd name="adj" fmla="val 132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모서리가 둥근 직사각형 6"/>
            <p:cNvSpPr/>
            <p:nvPr/>
          </p:nvSpPr>
          <p:spPr>
            <a:xfrm>
              <a:off x="7720719" y="2302329"/>
              <a:ext cx="3086100" cy="4033158"/>
            </a:xfrm>
            <a:prstGeom prst="roundRect">
              <a:avLst>
                <a:gd name="adj" fmla="val 1323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3777367" y="2601081"/>
              <a:ext cx="2628901" cy="3435654"/>
            </a:xfrm>
            <a:prstGeom prst="roundRect">
              <a:avLst>
                <a:gd name="adj" fmla="val 1323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래픽 2" descr="문서">
            <a:extLst>
              <a:ext uri="{FF2B5EF4-FFF2-40B4-BE49-F238E27FC236}">
                <a16:creationId xmlns:a16="http://schemas.microsoft.com/office/drawing/2014/main" xmlns="" id="{072BE821-BEAC-44D3-8C59-B0C4B56CA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012456" y="2517407"/>
            <a:ext cx="1823183" cy="1823183"/>
          </a:xfrm>
          <a:prstGeom prst="rect">
            <a:avLst/>
          </a:prstGeom>
        </p:spPr>
      </p:pic>
      <p:sp>
        <p:nvSpPr>
          <p:cNvPr id="16" name="더하기 기호 15">
            <a:extLst>
              <a:ext uri="{FF2B5EF4-FFF2-40B4-BE49-F238E27FC236}">
                <a16:creationId xmlns:a16="http://schemas.microsoft.com/office/drawing/2014/main" xmlns="" id="{523ED6F3-AF09-4AF8-87D3-6DD7C4816376}"/>
              </a:ext>
            </a:extLst>
          </p:cNvPr>
          <p:cNvSpPr/>
          <p:nvPr/>
        </p:nvSpPr>
        <p:spPr>
          <a:xfrm>
            <a:off x="3238497" y="2745650"/>
            <a:ext cx="1314453" cy="136669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xmlns="" id="{5E4E833B-E975-4356-8ACA-6CE253137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25" y="2388392"/>
            <a:ext cx="1733550" cy="2081212"/>
          </a:xfrm>
          <a:prstGeom prst="rect">
            <a:avLst/>
          </a:prstGeom>
        </p:spPr>
      </p:pic>
      <p:pic>
        <p:nvPicPr>
          <p:cNvPr id="19" name="그래픽 18" descr="전구">
            <a:extLst>
              <a:ext uri="{FF2B5EF4-FFF2-40B4-BE49-F238E27FC236}">
                <a16:creationId xmlns:a16="http://schemas.microsoft.com/office/drawing/2014/main" xmlns="" id="{5A1DEB25-7213-4E89-8463-4C70618FB4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039227" y="2428873"/>
            <a:ext cx="2000250" cy="2000250"/>
          </a:xfrm>
          <a:prstGeom prst="rect">
            <a:avLst/>
          </a:prstGeom>
        </p:spPr>
      </p:pic>
      <p:sp>
        <p:nvSpPr>
          <p:cNvPr id="20" name="같음 기호 19">
            <a:extLst>
              <a:ext uri="{FF2B5EF4-FFF2-40B4-BE49-F238E27FC236}">
                <a16:creationId xmlns:a16="http://schemas.microsoft.com/office/drawing/2014/main" xmlns="" id="{D2D7C6B6-4422-4FFC-9602-4606B0F25540}"/>
              </a:ext>
            </a:extLst>
          </p:cNvPr>
          <p:cNvSpPr/>
          <p:nvPr/>
        </p:nvSpPr>
        <p:spPr>
          <a:xfrm>
            <a:off x="7187619" y="2950825"/>
            <a:ext cx="1308683" cy="956345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098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2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4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6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09906" y="375558"/>
            <a:ext cx="40238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b="1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블록체인 이란</a:t>
            </a:r>
            <a:r>
              <a:rPr lang="en-US" altLang="ko-KR" sz="4400" b="1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?</a:t>
            </a:r>
            <a:endParaRPr lang="ko-KR" altLang="en-US" sz="4400" b="1" dirty="0"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2895455" y="1452688"/>
            <a:ext cx="3200545" cy="3435654"/>
          </a:xfrm>
          <a:prstGeom prst="roundRect">
            <a:avLst>
              <a:gd name="adj" fmla="val 132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6096000" y="1452688"/>
            <a:ext cx="3200545" cy="3435654"/>
          </a:xfrm>
          <a:prstGeom prst="roundRect">
            <a:avLst>
              <a:gd name="adj" fmla="val 132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xmlns="" id="{346761C0-2595-4E7C-9094-6DC6A6A58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380" y="1652370"/>
            <a:ext cx="6065240" cy="30362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BD22D62-2A99-44FB-9048-4A9B2F3CB4BB}"/>
              </a:ext>
            </a:extLst>
          </p:cNvPr>
          <p:cNvSpPr txBox="1"/>
          <p:nvPr/>
        </p:nvSpPr>
        <p:spPr>
          <a:xfrm>
            <a:off x="0" y="4888342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EE4F763-1F17-4A50-B4B8-DB560D82BB79}"/>
              </a:ext>
            </a:extLst>
          </p:cNvPr>
          <p:cNvSpPr txBox="1"/>
          <p:nvPr/>
        </p:nvSpPr>
        <p:spPr>
          <a:xfrm>
            <a:off x="0" y="4888341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   →</a:t>
            </a:r>
            <a:r>
              <a:rPr lang="ko-KR" altLang="en-US" b="1" dirty="0"/>
              <a:t>누구나 열람할 수 있는 장부에 거래 내역을 투명하게 기록하고</a:t>
            </a:r>
            <a:r>
              <a:rPr lang="en-US" altLang="ko-KR" b="1" dirty="0"/>
              <a:t>,</a:t>
            </a:r>
          </a:p>
          <a:p>
            <a:r>
              <a:rPr lang="ko-KR" altLang="en-US" b="1" dirty="0"/>
              <a:t>   여러 대의 컴퓨터에 이를 복제해 저장하는 분산형 데이터 저장기술이다</a:t>
            </a:r>
            <a:r>
              <a:rPr lang="en-US" altLang="ko-KR" b="1" dirty="0"/>
              <a:t>. </a:t>
            </a:r>
          </a:p>
          <a:p>
            <a:r>
              <a:rPr lang="ko-KR" altLang="en-US" b="1" dirty="0"/>
              <a:t>   여러 대의 컴퓨터가 기록을 검증하기 때문에 보안성이 뛰어나다</a:t>
            </a:r>
            <a:r>
              <a:rPr lang="en-US" altLang="ko-KR" b="1" dirty="0"/>
              <a:t>.</a:t>
            </a:r>
            <a:r>
              <a:rPr lang="ko-KR" alt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5168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905BA41-EE6E-4F80-8636-447F22DD72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CD7549B2-EE05-4558-8C64-AC46755F2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그래픽 2" descr="스마트폰">
            <a:extLst>
              <a:ext uri="{FF2B5EF4-FFF2-40B4-BE49-F238E27FC236}">
                <a16:creationId xmlns:a16="http://schemas.microsoft.com/office/drawing/2014/main" xmlns="" id="{B4C7FAEC-B720-4BCC-947F-656D692C43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68E625E-A1E3-4DD2-841B-80FE2CD1BA80}"/>
              </a:ext>
            </a:extLst>
          </p:cNvPr>
          <p:cNvSpPr txBox="1"/>
          <p:nvPr/>
        </p:nvSpPr>
        <p:spPr>
          <a:xfrm>
            <a:off x="5868955" y="1800808"/>
            <a:ext cx="48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APP</a:t>
            </a:r>
            <a:endParaRPr lang="ko-KR" altLang="en-US" sz="12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8CD3D51-019A-4EE6-90BB-3FF070975F95}"/>
              </a:ext>
            </a:extLst>
          </p:cNvPr>
          <p:cNvSpPr txBox="1"/>
          <p:nvPr/>
        </p:nvSpPr>
        <p:spPr>
          <a:xfrm>
            <a:off x="0" y="3029423"/>
            <a:ext cx="12192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dirty="0"/>
              <a:t>   ● </a:t>
            </a:r>
            <a:r>
              <a:rPr lang="ko-KR" altLang="en-US" b="1" u="sng" dirty="0"/>
              <a:t>유통과정을 포함한 귀금속 관련 정보를 블록체인을 통해 저장</a:t>
            </a:r>
            <a:endParaRPr lang="en-US" altLang="ko-KR" b="1" u="sng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 → 다양한 정보가 블록체인 노드에 분산저장 되기 때문에 품질 보증서의 자체적인 신뢰도 증가</a:t>
            </a:r>
            <a:r>
              <a:rPr lang="en-US" altLang="ko-KR" dirty="0"/>
              <a:t>. </a:t>
            </a:r>
            <a:r>
              <a:rPr lang="ko-KR" altLang="en-US" dirty="0"/>
              <a:t>위조 불가능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  → 분실 및 파손 관련 문제를 완벽하게 해결</a:t>
            </a:r>
            <a:r>
              <a:rPr lang="en-US" altLang="ko-KR" dirty="0"/>
              <a:t>. </a:t>
            </a:r>
            <a:r>
              <a:rPr lang="ko-KR" altLang="en-US" dirty="0"/>
              <a:t>귀금속 품질 보증서를 언제 어디서나 앱을 통해 자유롭게 열람 가능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8551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905BA41-EE6E-4F80-8636-447F22DD72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xmlns="" id="{CD7549B2-EE05-4558-8C64-AC46755F2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그래픽 2" descr="스마트폰">
            <a:extLst>
              <a:ext uri="{FF2B5EF4-FFF2-40B4-BE49-F238E27FC236}">
                <a16:creationId xmlns:a16="http://schemas.microsoft.com/office/drawing/2014/main" xmlns="" id="{B4C7FAEC-B720-4BCC-947F-656D692C43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508264" y="1371601"/>
            <a:ext cx="1175474" cy="11754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68E625E-A1E3-4DD2-841B-80FE2CD1BA80}"/>
              </a:ext>
            </a:extLst>
          </p:cNvPr>
          <p:cNvSpPr txBox="1"/>
          <p:nvPr/>
        </p:nvSpPr>
        <p:spPr>
          <a:xfrm>
            <a:off x="5868955" y="1800808"/>
            <a:ext cx="4899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APP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48CD3D51-019A-4EE6-90BB-3FF070975F95}"/>
              </a:ext>
            </a:extLst>
          </p:cNvPr>
          <p:cNvSpPr txBox="1"/>
          <p:nvPr/>
        </p:nvSpPr>
        <p:spPr>
          <a:xfrm>
            <a:off x="0" y="3029423"/>
            <a:ext cx="12192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● </a:t>
            </a:r>
            <a:r>
              <a:rPr kumimoji="0" lang="ko-KR" altLang="en-US" sz="18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가상 화폐 거래 시스템 도입</a:t>
            </a:r>
            <a:r>
              <a:rPr lang="en-US" altLang="ko-KR" b="1" u="sng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, </a:t>
            </a:r>
            <a:r>
              <a:rPr lang="ko-KR" altLang="en-US" b="1" u="sng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사용자들 간의 거래 활성화</a:t>
            </a:r>
            <a:endParaRPr kumimoji="0" lang="en-US" altLang="ko-KR" sz="1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→ 실물 거래 대비 편의성 증가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→ 도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소매상 측의 중개 수수료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X.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</a:p>
          <a:p>
            <a:pPr lvl="0"/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</a:t>
            </a:r>
            <a:r>
              <a:rPr lang="ko-KR" altLang="en-US" dirty="0">
                <a:solidFill>
                  <a:prstClr val="black"/>
                </a:solidFill>
              </a:rPr>
              <a:t>→ 커뮤니티를 통해 다양한 정보 공유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  <a:endParaRPr lang="en-US" altLang="ko-KR" dirty="0">
              <a:solidFill>
                <a:prstClr val="black"/>
              </a:solidFill>
              <a:latin typeface="맑은 고딕" panose="020F0502020204030204"/>
              <a:ea typeface="맑은 고딕" panose="020B0503020000020004" pitchFamily="50" charset="-127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black"/>
                </a:solidFill>
                <a:latin typeface="맑은 고딕" panose="020F0502020204030204"/>
                <a:ea typeface="맑은 고딕" panose="020B0503020000020004" pitchFamily="50" charset="-127"/>
              </a:rPr>
              <a:t>   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873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타원 15"/>
          <p:cNvSpPr/>
          <p:nvPr/>
        </p:nvSpPr>
        <p:spPr>
          <a:xfrm>
            <a:off x="954744" y="1523211"/>
            <a:ext cx="347634" cy="347634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492808" y="1637508"/>
            <a:ext cx="695268" cy="695268"/>
          </a:xfrm>
          <a:prstGeom prst="ellipse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 rot="3497557">
            <a:off x="11671697" y="6307311"/>
            <a:ext cx="347634" cy="347634"/>
          </a:xfrm>
          <a:prstGeom prst="ellipse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 rot="3497557">
            <a:off x="10940766" y="5655035"/>
            <a:ext cx="695268" cy="695268"/>
          </a:xfrm>
          <a:prstGeom prst="ellipse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xmlns="" id="{7159D082-D0D3-43DE-A195-DCEC6E016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5" y="1870845"/>
            <a:ext cx="619125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2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163</Words>
  <Application>Microsoft Office PowerPoint</Application>
  <PresentationFormat>와이드스크린</PresentationFormat>
  <Paragraphs>42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Noto Sans CJK KR Black</vt:lpstr>
      <vt:lpstr>Noto Sans CJK KR Thin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6</cp:revision>
  <dcterms:created xsi:type="dcterms:W3CDTF">2018-11-23T09:18:41Z</dcterms:created>
  <dcterms:modified xsi:type="dcterms:W3CDTF">2018-11-26T04:29:26Z</dcterms:modified>
</cp:coreProperties>
</file>