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9" r:id="rId5"/>
    <p:sldId id="259" r:id="rId6"/>
    <p:sldId id="270" r:id="rId7"/>
    <p:sldId id="260" r:id="rId8"/>
    <p:sldId id="265" r:id="rId9"/>
    <p:sldId id="266" r:id="rId10"/>
    <p:sldId id="261" r:id="rId11"/>
    <p:sldId id="262" r:id="rId12"/>
    <p:sldId id="272" r:id="rId13"/>
    <p:sldId id="273" r:id="rId14"/>
    <p:sldId id="264" r:id="rId15"/>
    <p:sldId id="271" r:id="rId16"/>
    <p:sldId id="267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00F"/>
    <a:srgbClr val="FCD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A513BA-3E82-4812-9926-DD5B40EAAC2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2DC2647-C259-4EB5-84B8-93A3F8E54DE7}" type="datetime1">
              <a:rPr lang="ko-KR" altLang="en-US"/>
              <a:pPr lvl="0">
                <a:defRPr/>
              </a:pPr>
              <a:t>2018-11-25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40BA11-FEDB-4E64-B4BE-9FDEE8123FE3}" type="datetime1">
              <a:rPr lang="ko-KR" altLang="en-US"/>
              <a:pPr lvl="0">
                <a:defRPr/>
              </a:pPr>
              <a:t>2018-11-25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F8D56DB-D808-478E-8624-F84E557D342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2018-11-25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2182" y="941060"/>
            <a:ext cx="7042312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6600" b="1" spc="-300" dirty="0">
                <a:solidFill>
                  <a:schemeClr val="accent1">
                    <a:alpha val="70000"/>
                  </a:schemeClr>
                </a:solidFill>
              </a:rPr>
              <a:t>블록체인을 </a:t>
            </a:r>
            <a:endParaRPr lang="en-US" altLang="ko-KR" sz="6600" b="1" spc="-300" dirty="0">
              <a:solidFill>
                <a:schemeClr val="accent1">
                  <a:alpha val="70000"/>
                </a:schemeClr>
              </a:solidFill>
            </a:endParaRPr>
          </a:p>
          <a:p>
            <a:r>
              <a:rPr lang="ko-KR" altLang="en-US" sz="6600" b="1" spc="-300" dirty="0">
                <a:solidFill>
                  <a:schemeClr val="accent1">
                    <a:alpha val="70000"/>
                  </a:schemeClr>
                </a:solidFill>
              </a:rPr>
              <a:t> 이용한</a:t>
            </a:r>
            <a:endParaRPr lang="en-US" altLang="ko-KR" sz="6600" b="1" spc="-300" dirty="0">
              <a:solidFill>
                <a:schemeClr val="accent1">
                  <a:alpha val="70000"/>
                </a:schemeClr>
              </a:solidFill>
            </a:endParaRPr>
          </a:p>
          <a:p>
            <a:r>
              <a:rPr lang="en-US" altLang="ko-KR" sz="6600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sz="6600" b="1" spc="-300" dirty="0">
                <a:solidFill>
                  <a:schemeClr val="accent1">
                    <a:alpha val="70000"/>
                  </a:schemeClr>
                </a:solidFill>
              </a:rPr>
              <a:t>알바급여 문제해결</a:t>
            </a:r>
            <a:endParaRPr lang="en-US" altLang="ko-KR" sz="66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6247318-63CF-402A-893F-EDF3B749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140" y="1601995"/>
            <a:ext cx="3976678" cy="3976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1A793E-90A6-4EB1-B30B-E0696A1ABDF3}"/>
              </a:ext>
            </a:extLst>
          </p:cNvPr>
          <p:cNvSpPr txBox="1"/>
          <p:nvPr/>
        </p:nvSpPr>
        <p:spPr>
          <a:xfrm>
            <a:off x="868993" y="4904327"/>
            <a:ext cx="29306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1871154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염세영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1871182 </a:t>
            </a:r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이동기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  <a:p>
            <a:r>
              <a:rPr lang="en-US" altLang="ko-KR" sz="3200" spc="-150" dirty="0">
                <a:solidFill>
                  <a:schemeClr val="tx2"/>
                </a:solidFill>
                <a:latin typeface="+mn-ea"/>
              </a:rPr>
              <a:t>1871215 </a:t>
            </a:r>
            <a:r>
              <a:rPr lang="ko-KR" altLang="en-US" sz="3200" spc="-150" dirty="0" err="1">
                <a:solidFill>
                  <a:schemeClr val="tx2"/>
                </a:solidFill>
                <a:latin typeface="+mn-ea"/>
              </a:rPr>
              <a:t>이찬희</a:t>
            </a:r>
            <a:endParaRPr lang="en-US" altLang="ko-KR" sz="3200" spc="-150" dirty="0">
              <a:solidFill>
                <a:schemeClr val="tx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2810385" cy="660429"/>
            <a:chOff x="1188881" y="351819"/>
            <a:chExt cx="2810385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22701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Private </a:t>
              </a:r>
              <a:r>
                <a:rPr lang="ko-KR" altLang="en-US" sz="2200" dirty="0"/>
                <a:t>블록체인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FF08523-6E0C-4A08-997A-1EDA4CB9F8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1" t="163" r="10811" b="54536"/>
          <a:stretch/>
        </p:blipFill>
        <p:spPr>
          <a:xfrm>
            <a:off x="749440" y="1934590"/>
            <a:ext cx="5022995" cy="3659937"/>
          </a:xfrm>
          <a:prstGeom prst="rect">
            <a:avLst/>
          </a:prstGeom>
          <a:solidFill>
            <a:srgbClr val="EF700F"/>
          </a:solidFill>
          <a:ln>
            <a:noFill/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63FC3BE-4B7D-4A6B-98FD-0E048AEE4A4C}"/>
              </a:ext>
            </a:extLst>
          </p:cNvPr>
          <p:cNvSpPr txBox="1"/>
          <p:nvPr/>
        </p:nvSpPr>
        <p:spPr>
          <a:xfrm>
            <a:off x="6096000" y="2487285"/>
            <a:ext cx="599394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Private </a:t>
            </a:r>
            <a:r>
              <a:rPr lang="ko-KR" altLang="en-US" sz="2800" dirty="0"/>
              <a:t>블록체인 </a:t>
            </a:r>
            <a:r>
              <a:rPr lang="en-US" altLang="ko-KR" sz="2800" dirty="0"/>
              <a:t>: </a:t>
            </a:r>
          </a:p>
          <a:p>
            <a:endParaRPr lang="en-US" altLang="ko-KR" sz="2000" dirty="0"/>
          </a:p>
          <a:p>
            <a:r>
              <a:rPr lang="ko-KR" altLang="en-US" sz="2000" dirty="0"/>
              <a:t>폐쇄형 블록체인이라 불리는 이 블록체인은 </a:t>
            </a:r>
            <a:endParaRPr lang="en-US" altLang="ko-KR" sz="2000" dirty="0"/>
          </a:p>
          <a:p>
            <a:r>
              <a:rPr lang="ko-KR" altLang="en-US" sz="2000" dirty="0"/>
              <a:t>하나의 기관에서 특수하게 만든 블록체인</a:t>
            </a:r>
            <a:endParaRPr lang="en-US" altLang="ko-KR" sz="2000" dirty="0"/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이 네트워크에 들어가기 위해서는 네트워크 상에서 </a:t>
            </a:r>
            <a:endParaRPr lang="en-US" altLang="ko-KR" sz="2000" dirty="0"/>
          </a:p>
          <a:p>
            <a:r>
              <a:rPr lang="ko-KR" altLang="en-US" sz="2000" dirty="0"/>
              <a:t>만든 인증방식을 통해서 검증된 사람만이 </a:t>
            </a:r>
            <a:endParaRPr lang="en-US" altLang="ko-KR" sz="2000" dirty="0"/>
          </a:p>
          <a:p>
            <a:r>
              <a:rPr lang="ko-KR" altLang="en-US" sz="2000" dirty="0" err="1"/>
              <a:t>프라이빗</a:t>
            </a:r>
            <a:r>
              <a:rPr lang="ko-KR" altLang="en-US" sz="2000" dirty="0"/>
              <a:t> 블록체인에 참여할 수 있다</a:t>
            </a:r>
            <a:r>
              <a:rPr lang="en-US" altLang="ko-KR" sz="2000" dirty="0"/>
              <a:t>.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3BBA70-63CE-4A49-9E48-9DCED8C3C074}"/>
              </a:ext>
            </a:extLst>
          </p:cNvPr>
          <p:cNvSpPr txBox="1"/>
          <p:nvPr/>
        </p:nvSpPr>
        <p:spPr>
          <a:xfrm>
            <a:off x="5037901" y="5129122"/>
            <a:ext cx="734534" cy="465405"/>
          </a:xfrm>
          <a:prstGeom prst="rect">
            <a:avLst/>
          </a:prstGeom>
          <a:solidFill>
            <a:srgbClr val="EF700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9653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왼쪽 화살표 1">
            <a:extLst>
              <a:ext uri="{FF2B5EF4-FFF2-40B4-BE49-F238E27FC236}">
                <a16:creationId xmlns:a16="http://schemas.microsoft.com/office/drawing/2014/main" id="{E404EF51-F0ED-458C-828D-876FDA9E56B6}"/>
              </a:ext>
            </a:extLst>
          </p:cNvPr>
          <p:cNvSpPr/>
          <p:nvPr/>
        </p:nvSpPr>
        <p:spPr>
          <a:xfrm rot="16200000">
            <a:off x="4610179" y="4203156"/>
            <a:ext cx="2205936" cy="197948"/>
          </a:xfrm>
          <a:prstGeom prst="lef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39078" y="3560837"/>
            <a:ext cx="1782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출퇴근시간</a:t>
            </a:r>
            <a:endParaRPr lang="en-US" altLang="ko-KR" sz="2400" b="1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6048451" cy="660429"/>
            <a:chOff x="1188881" y="351819"/>
            <a:chExt cx="604845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6048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Private </a:t>
              </a:r>
              <a:r>
                <a:rPr lang="ko-KR" altLang="en-US" sz="2200" dirty="0"/>
                <a:t>블록체인을 이용한 알바 급여 지급 원리</a:t>
              </a: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547" y="1039029"/>
            <a:ext cx="1587418" cy="147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489166" y="5685149"/>
            <a:ext cx="2447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정보  공유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779" y="3429000"/>
            <a:ext cx="2001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시급정보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근로계약서</a:t>
            </a:r>
            <a:endParaRPr lang="en-US" altLang="ko-KR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35370" y="5113711"/>
            <a:ext cx="147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고용자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 err="1"/>
              <a:t>알바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31116" y="5113710"/>
            <a:ext cx="1476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고용주</a:t>
            </a:r>
            <a:endParaRPr lang="en-US" altLang="ko-KR" sz="2400" b="1" dirty="0"/>
          </a:p>
          <a:p>
            <a:pPr algn="ctr"/>
            <a:r>
              <a:rPr lang="en-US" altLang="ko-KR" sz="2400" b="1" dirty="0"/>
              <a:t>(</a:t>
            </a:r>
            <a:r>
              <a:rPr lang="ko-KR" altLang="en-US" sz="2400" b="1" dirty="0"/>
              <a:t>사장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16622" y="3107996"/>
            <a:ext cx="1300650" cy="19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33801">
            <a:off x="6406619" y="3141939"/>
            <a:ext cx="1328975" cy="19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왼쪽/오른쪽 화살표 2"/>
          <p:cNvSpPr/>
          <p:nvPr/>
        </p:nvSpPr>
        <p:spPr>
          <a:xfrm>
            <a:off x="4420370" y="5230237"/>
            <a:ext cx="2585553" cy="349722"/>
          </a:xfrm>
          <a:prstGeom prst="leftRightArrow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04424-05BD-4EB3-9F94-1F6C765BBAB5}"/>
              </a:ext>
            </a:extLst>
          </p:cNvPr>
          <p:cNvSpPr txBox="1"/>
          <p:nvPr/>
        </p:nvSpPr>
        <p:spPr>
          <a:xfrm>
            <a:off x="4589712" y="2612622"/>
            <a:ext cx="2258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승인된 기관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F57731-177A-4ED2-ACAF-96EC917DF6DA}"/>
              </a:ext>
            </a:extLst>
          </p:cNvPr>
          <p:cNvSpPr txBox="1"/>
          <p:nvPr/>
        </p:nvSpPr>
        <p:spPr>
          <a:xfrm>
            <a:off x="6522091" y="1396936"/>
            <a:ext cx="232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근로계약서 및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추가수당 정보</a:t>
            </a:r>
          </a:p>
        </p:txBody>
      </p:sp>
    </p:spTree>
    <p:extLst>
      <p:ext uri="{BB962C8B-B14F-4D97-AF65-F5344CB8AC3E}">
        <p14:creationId xmlns:p14="http://schemas.microsoft.com/office/powerpoint/2010/main" val="317850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6048451" cy="660429"/>
            <a:chOff x="1188881" y="351819"/>
            <a:chExt cx="604845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6048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Private </a:t>
              </a:r>
              <a:r>
                <a:rPr lang="ko-KR" altLang="en-US" sz="2200" dirty="0"/>
                <a:t>블록체인을 이용한 알바 급여 지급 원리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63FC3BE-4B7D-4A6B-98FD-0E048AEE4A4C}"/>
              </a:ext>
            </a:extLst>
          </p:cNvPr>
          <p:cNvSpPr txBox="1"/>
          <p:nvPr/>
        </p:nvSpPr>
        <p:spPr>
          <a:xfrm>
            <a:off x="2167337" y="4960937"/>
            <a:ext cx="2583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승인된 기관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251AA7B0-7C97-4739-AC17-5D3DEE033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701" y="1781998"/>
            <a:ext cx="3069480" cy="285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6FB05D-3B86-401F-8DC1-9DC6467EAACB}"/>
              </a:ext>
            </a:extLst>
          </p:cNvPr>
          <p:cNvSpPr txBox="1"/>
          <p:nvPr/>
        </p:nvSpPr>
        <p:spPr>
          <a:xfrm>
            <a:off x="5497393" y="2169899"/>
            <a:ext cx="555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전국 고용주들의 고용정보를 가지게 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정부가 이를 관리함으로써 법적 문제를 </a:t>
            </a:r>
            <a:endParaRPr lang="en-US" altLang="ko-KR" sz="2400" dirty="0"/>
          </a:p>
          <a:p>
            <a:r>
              <a:rPr lang="ko-KR" altLang="en-US" sz="2400" dirty="0"/>
              <a:t>근로계약서에 기제 불가능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급여 지급 과정의 투명성 확보</a:t>
            </a:r>
          </a:p>
        </p:txBody>
      </p:sp>
    </p:spTree>
    <p:extLst>
      <p:ext uri="{BB962C8B-B14F-4D97-AF65-F5344CB8AC3E}">
        <p14:creationId xmlns:p14="http://schemas.microsoft.com/office/powerpoint/2010/main" val="269774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6048451" cy="660429"/>
            <a:chOff x="1188881" y="351819"/>
            <a:chExt cx="6048451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60484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200" dirty="0"/>
                <a:t>Private </a:t>
              </a:r>
              <a:r>
                <a:rPr lang="ko-KR" altLang="en-US" sz="2200" dirty="0"/>
                <a:t>블록체인을 이용한 알바 급여 지급 원리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63FC3BE-4B7D-4A6B-98FD-0E048AEE4A4C}"/>
              </a:ext>
            </a:extLst>
          </p:cNvPr>
          <p:cNvSpPr txBox="1"/>
          <p:nvPr/>
        </p:nvSpPr>
        <p:spPr>
          <a:xfrm>
            <a:off x="2167337" y="4675711"/>
            <a:ext cx="2583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</a:rPr>
              <a:t>모바일 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6FB05D-3B86-401F-8DC1-9DC6467EAACB}"/>
              </a:ext>
            </a:extLst>
          </p:cNvPr>
          <p:cNvSpPr txBox="1"/>
          <p:nvPr/>
        </p:nvSpPr>
        <p:spPr>
          <a:xfrm>
            <a:off x="5497393" y="2169899"/>
            <a:ext cx="5550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일한 시간 실시간 확인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추가수당</a:t>
            </a:r>
            <a:r>
              <a:rPr lang="en-US" altLang="ko-KR" sz="2400" dirty="0"/>
              <a:t>(</a:t>
            </a:r>
            <a:r>
              <a:rPr lang="ko-KR" altLang="en-US" sz="2400" dirty="0"/>
              <a:t>주휴수당</a:t>
            </a:r>
            <a:r>
              <a:rPr lang="en-US" altLang="ko-KR" sz="2400" dirty="0"/>
              <a:t>, </a:t>
            </a:r>
            <a:r>
              <a:rPr lang="ko-KR" altLang="en-US" sz="2400" dirty="0"/>
              <a:t>야간수당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에 </a:t>
            </a:r>
            <a:endParaRPr lang="en-US" altLang="ko-KR" sz="2400" dirty="0"/>
          </a:p>
          <a:p>
            <a:r>
              <a:rPr lang="ko-KR" altLang="en-US" sz="2400" dirty="0"/>
              <a:t>대한 계산 처리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근로계약서 확인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398C23-F830-4BFF-9695-D5D55892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1" y="2037834"/>
            <a:ext cx="3663059" cy="24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8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기대 효과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2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28" name="TextBox 2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기대 효과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기대 효과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E1D426D9-0AFC-4EEE-B641-E5B93E85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576" y="796804"/>
            <a:ext cx="4909915" cy="56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15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3842073" y="2228850"/>
            <a:ext cx="2647950" cy="2647950"/>
          </a:xfrm>
          <a:prstGeom prst="diamond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5194623" y="885825"/>
            <a:ext cx="2647950" cy="2647950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6547173" y="2240899"/>
            <a:ext cx="2647950" cy="2647950"/>
          </a:xfrm>
          <a:prstGeom prst="diamond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5194623" y="3583924"/>
            <a:ext cx="2647950" cy="2647950"/>
          </a:xfrm>
          <a:prstGeom prst="diamond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1391728" cy="660429"/>
            <a:chOff x="1188881" y="351819"/>
            <a:chExt cx="1391728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003 </a:t>
              </a:r>
              <a:r>
                <a:rPr lang="ko-KR" altLang="en-US" sz="1200" dirty="0"/>
                <a:t>기대 효과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13917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기대 효과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88881" y="2149838"/>
            <a:ext cx="3793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알바생들의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>
                <a:solidFill>
                  <a:schemeClr val="tx2"/>
                </a:solidFill>
              </a:rPr>
              <a:t>노동권 보장</a:t>
            </a:r>
          </a:p>
        </p:txBody>
      </p:sp>
      <p:cxnSp>
        <p:nvCxnSpPr>
          <p:cNvPr id="33" name="직선 연결선 32"/>
          <p:cNvCxnSpPr/>
          <p:nvPr/>
        </p:nvCxnSpPr>
        <p:spPr>
          <a:xfrm>
            <a:off x="3842072" y="2750003"/>
            <a:ext cx="122500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cxnSpLocks/>
          </p:cNvCxnSpPr>
          <p:nvPr/>
        </p:nvCxnSpPr>
        <p:spPr>
          <a:xfrm>
            <a:off x="8130708" y="4243712"/>
            <a:ext cx="69012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29773" y="3999637"/>
            <a:ext cx="32111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임금문제 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>
                <a:solidFill>
                  <a:schemeClr val="tx2"/>
                </a:solidFill>
              </a:rPr>
              <a:t>발생</a:t>
            </a:r>
            <a:r>
              <a:rPr lang="en-US" altLang="ko-KR" sz="3600" dirty="0">
                <a:solidFill>
                  <a:schemeClr val="tx2"/>
                </a:solidFill>
              </a:rPr>
              <a:t> </a:t>
            </a:r>
            <a:r>
              <a:rPr lang="ko-KR" altLang="en-US" sz="3600" dirty="0">
                <a:solidFill>
                  <a:schemeClr val="tx2"/>
                </a:solidFill>
              </a:rPr>
              <a:t>시 신속한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>
                <a:solidFill>
                  <a:schemeClr val="tx2"/>
                </a:solidFill>
              </a:rPr>
              <a:t>해결 가능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CBC9D-0508-4833-9211-E5DEC7FD5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380" y="1253889"/>
            <a:ext cx="1243692" cy="304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EB78BF-18E7-4557-B516-8AD5CC8C0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86" y="5066804"/>
            <a:ext cx="1243692" cy="3048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7ADA932-DDCC-420F-9EFF-FB9C39840644}"/>
              </a:ext>
            </a:extLst>
          </p:cNvPr>
          <p:cNvSpPr txBox="1"/>
          <p:nvPr/>
        </p:nvSpPr>
        <p:spPr>
          <a:xfrm>
            <a:off x="8013410" y="1029597"/>
            <a:ext cx="3672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알바 급여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>
                <a:solidFill>
                  <a:schemeClr val="tx2"/>
                </a:solidFill>
              </a:rPr>
              <a:t>미지급 문제 해결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8E6E4-8B3D-410A-A631-C40B76CCD730}"/>
              </a:ext>
            </a:extLst>
          </p:cNvPr>
          <p:cNvSpPr txBox="1"/>
          <p:nvPr/>
        </p:nvSpPr>
        <p:spPr>
          <a:xfrm>
            <a:off x="1759710" y="4771304"/>
            <a:ext cx="3700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최저시급 미만</a:t>
            </a:r>
            <a:endParaRPr lang="en-US" altLang="ko-KR" sz="3600" dirty="0">
              <a:solidFill>
                <a:schemeClr val="tx2"/>
              </a:solidFill>
            </a:endParaRPr>
          </a:p>
          <a:p>
            <a:r>
              <a:rPr lang="ko-KR" altLang="en-US" sz="3600" dirty="0">
                <a:solidFill>
                  <a:schemeClr val="tx2"/>
                </a:solidFill>
              </a:rPr>
              <a:t>알바 고용 불가</a:t>
            </a:r>
            <a:endParaRPr lang="en-US" altLang="ko-KR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9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8EA79E-32C2-4232-A01D-EEE8DC0F1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14" y="0"/>
            <a:ext cx="9150386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</p:pic>
      <p:sp>
        <p:nvSpPr>
          <p:cNvPr id="24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4672" y="2600324"/>
            <a:ext cx="5058370" cy="3320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spc="-300" dirty="0">
                <a:latin typeface="+mj-lt"/>
                <a:ea typeface="+mj-ea"/>
                <a:cs typeface="+mj-cs"/>
              </a:rPr>
              <a:t> </a:t>
            </a:r>
            <a:r>
              <a:rPr lang="ko-KR" altLang="en-US" sz="5400" b="1" spc="-300" dirty="0">
                <a:latin typeface="+mj-lt"/>
                <a:ea typeface="+mj-ea"/>
                <a:cs typeface="+mj-cs"/>
              </a:rPr>
              <a:t>감사합니다   </a:t>
            </a:r>
            <a:r>
              <a:rPr lang="en-US" altLang="ko-KR" sz="5400" b="1" spc="-300" dirty="0">
                <a:latin typeface="+mj-lt"/>
                <a:ea typeface="+mj-ea"/>
                <a:cs typeface="+mj-cs"/>
              </a:rPr>
              <a:t>:D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400" b="1" spc="-3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4997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>
            <a:extLst>
              <a:ext uri="{FF2B5EF4-FFF2-40B4-BE49-F238E27FC236}">
                <a16:creationId xmlns:a16="http://schemas.microsoft.com/office/drawing/2014/main" id="{0F141C91-B664-452E-9975-2928561E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26" y="1132113"/>
            <a:ext cx="6839857" cy="538116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  </a:t>
            </a:r>
            <a:r>
              <a:rPr lang="ko-KR" altLang="en-US" dirty="0">
                <a:solidFill>
                  <a:schemeClr val="bg1"/>
                </a:solidFill>
              </a:rPr>
              <a:t>현재 문제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002  </a:t>
            </a:r>
            <a:r>
              <a:rPr lang="ko-KR" altLang="en-US" dirty="0">
                <a:solidFill>
                  <a:schemeClr val="bg1"/>
                </a:solidFill>
              </a:rPr>
              <a:t>블록체인을 이용한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  </a:t>
            </a:r>
            <a:r>
              <a:rPr lang="ko-KR" altLang="en-US" dirty="0">
                <a:solidFill>
                  <a:schemeClr val="bg1"/>
                </a:solidFill>
              </a:rPr>
              <a:t>알바 급여 지급</a:t>
            </a:r>
            <a:br>
              <a:rPr lang="en-US" altLang="ko-KR" dirty="0">
                <a:solidFill>
                  <a:schemeClr val="bg1"/>
                </a:solidFill>
              </a:rPr>
            </a:b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003  </a:t>
            </a:r>
            <a:r>
              <a:rPr lang="ko-KR" altLang="en-US" dirty="0">
                <a:solidFill>
                  <a:schemeClr val="bg1"/>
                </a:solidFill>
              </a:rPr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87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현재 문제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61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55883" cy="660429"/>
            <a:chOff x="1188881" y="351819"/>
            <a:chExt cx="27558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현재 문제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558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최저 시급 미만 지급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D583492-0A81-4ABF-BAC2-87BCCD7CB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075" y="628818"/>
            <a:ext cx="2799187" cy="57439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49B356-35C1-4841-B115-49C86060F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8" y="1216255"/>
            <a:ext cx="6575920" cy="479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5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2755883" cy="660429"/>
            <a:chOff x="1188881" y="351819"/>
            <a:chExt cx="275588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현재 문제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275588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최저 시급 미만 지급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758494C3-2F68-4ED7-8CBD-E2E839A3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239" y="1241790"/>
            <a:ext cx="8834856" cy="51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88881" y="351819"/>
            <a:ext cx="4245073" cy="660429"/>
            <a:chOff x="1188881" y="351819"/>
            <a:chExt cx="4245073" cy="660429"/>
          </a:xfrm>
        </p:grpSpPr>
        <p:sp>
          <p:nvSpPr>
            <p:cNvPr id="18" name="TextBox 17"/>
            <p:cNvSpPr txBox="1"/>
            <p:nvPr/>
          </p:nvSpPr>
          <p:spPr>
            <a:xfrm>
              <a:off x="1188881" y="351819"/>
              <a:ext cx="11416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001 </a:t>
              </a:r>
              <a:r>
                <a:rPr lang="ko-KR" altLang="en-US" sz="1200" dirty="0"/>
                <a:t>현재 문제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88881" y="581361"/>
              <a:ext cx="424507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최저 시급 미만 지급 및 임금체불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1618A3E5-7685-4252-BEC8-AA672EE1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5" y="1320483"/>
            <a:ext cx="4907119" cy="49071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8290BC-2751-4C91-8A2B-B5DF0A39E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227" y="1320481"/>
            <a:ext cx="4907118" cy="49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7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6160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2"/>
                </a:solidFill>
                <a:latin typeface="+mn-ea"/>
              </a:rPr>
              <a:t>블록체인을 이용한 알바 급여 지급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66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8273142" y="1670592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810385" cy="660429"/>
            <a:chOff x="1188881" y="351819"/>
            <a:chExt cx="28103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238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시스템의 필요성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B31E96D-BAC0-463C-8189-55E936EEA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660" y="581360"/>
            <a:ext cx="3486134" cy="61975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59471A0-E447-43AF-8915-A045750C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052" y="581361"/>
            <a:ext cx="3486134" cy="61975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6E430-CA70-40F8-8B28-E7E66942D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57" y="1659894"/>
            <a:ext cx="6097" cy="4029805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E5F7D0A9-B4C2-4FFF-968E-8AE742B9F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814" y="1320484"/>
            <a:ext cx="3810204" cy="5264391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[1]  </a:t>
            </a:r>
            <a:r>
              <a:rPr lang="ko-KR" altLang="en-US" sz="2800" dirty="0"/>
              <a:t>알바급여를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 밀려서 받거나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 최저임금을 제대로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 받지 못한 적이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 있나요</a:t>
            </a:r>
            <a:r>
              <a:rPr lang="en-US" altLang="ko-KR" sz="2800" dirty="0"/>
              <a:t>?</a:t>
            </a:r>
          </a:p>
          <a:p>
            <a:pPr algn="l"/>
            <a:endParaRPr lang="en-US" altLang="ko-KR" sz="2800" dirty="0"/>
          </a:p>
          <a:p>
            <a:pPr algn="l"/>
            <a:r>
              <a:rPr lang="en-US" altLang="ko-KR" sz="2800" dirty="0"/>
              <a:t>[2] </a:t>
            </a:r>
            <a:r>
              <a:rPr lang="ko-KR" altLang="en-US" sz="2800" dirty="0"/>
              <a:t>위의 상황을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해결하는 시스템이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필요하다고</a:t>
            </a:r>
            <a:endParaRPr lang="en-US" altLang="ko-KR" sz="2800" dirty="0"/>
          </a:p>
          <a:p>
            <a:pPr algn="l"/>
            <a:r>
              <a:rPr lang="ko-KR" altLang="en-US" sz="2800" dirty="0"/>
              <a:t>     생각하나요</a:t>
            </a:r>
            <a:r>
              <a:rPr lang="en-US" altLang="ko-KR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0280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188881" y="351819"/>
            <a:ext cx="2810385" cy="660429"/>
            <a:chOff x="1188881" y="351819"/>
            <a:chExt cx="2810385" cy="660429"/>
          </a:xfrm>
        </p:grpSpPr>
        <p:sp>
          <p:nvSpPr>
            <p:cNvPr id="21" name="TextBox 20"/>
            <p:cNvSpPr txBox="1"/>
            <p:nvPr/>
          </p:nvSpPr>
          <p:spPr>
            <a:xfrm>
              <a:off x="1188881" y="351819"/>
              <a:ext cx="2810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002 </a:t>
              </a:r>
              <a:r>
                <a:rPr lang="ko-KR" altLang="en-US" sz="1200" dirty="0"/>
                <a:t>블록체인을 이용한 알바 급여 지급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188881" y="581361"/>
              <a:ext cx="223811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200" dirty="0"/>
                <a:t>시스템의 필요성</a:t>
              </a: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616E430-CA70-40F8-8B28-E7E6694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339" y="1659894"/>
            <a:ext cx="6097" cy="402980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4829EE-3105-453A-85A8-2BBE0581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990" y="1601889"/>
            <a:ext cx="940951" cy="414581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 O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X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 O</a:t>
            </a:r>
            <a:br>
              <a:rPr lang="en-US" altLang="ko-KR" dirty="0"/>
            </a:b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 X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5F7D0A9-B4C2-4FFF-968E-8AE742B9FFC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33821" y="1320800"/>
            <a:ext cx="5756081" cy="52641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3600" dirty="0"/>
              <a:t>[1] </a:t>
            </a:r>
            <a:r>
              <a:rPr lang="ko-KR" altLang="en-US" sz="3200" dirty="0"/>
              <a:t>알바급여를</a:t>
            </a:r>
            <a:endParaRPr lang="en-US" altLang="ko-KR" sz="3200" dirty="0"/>
          </a:p>
          <a:p>
            <a:pPr marL="0" indent="0" algn="l">
              <a:buNone/>
            </a:pPr>
            <a:r>
              <a:rPr lang="en-US" altLang="ko-KR" sz="3200" dirty="0"/>
              <a:t>     </a:t>
            </a:r>
            <a:r>
              <a:rPr lang="ko-KR" altLang="en-US" sz="3200" dirty="0"/>
              <a:t>밀려서 받거나</a:t>
            </a:r>
            <a:endParaRPr lang="en-US" altLang="ko-KR" sz="3200" dirty="0"/>
          </a:p>
          <a:p>
            <a:pPr marL="0" indent="0" algn="l">
              <a:buNone/>
            </a:pPr>
            <a:r>
              <a:rPr lang="en-US" altLang="ko-KR" sz="3200" dirty="0"/>
              <a:t>     </a:t>
            </a:r>
            <a:r>
              <a:rPr lang="ko-KR" altLang="en-US" sz="3200" dirty="0"/>
              <a:t>최저 임금을 </a:t>
            </a:r>
            <a:endParaRPr lang="en-US" altLang="ko-KR" sz="3200" dirty="0"/>
          </a:p>
          <a:p>
            <a:pPr marL="0" indent="0" algn="l">
              <a:buNone/>
            </a:pPr>
            <a:r>
              <a:rPr lang="en-US" altLang="ko-KR" sz="3200" dirty="0"/>
              <a:t>     </a:t>
            </a:r>
            <a:r>
              <a:rPr lang="ko-KR" altLang="en-US" sz="3200" dirty="0"/>
              <a:t>제대로 받지 못한 적이</a:t>
            </a:r>
            <a:endParaRPr lang="en-US" altLang="ko-KR" sz="3200" dirty="0"/>
          </a:p>
          <a:p>
            <a:pPr marL="0" indent="0" algn="l">
              <a:buNone/>
            </a:pPr>
            <a:r>
              <a:rPr lang="en-US" altLang="ko-KR" sz="3200" dirty="0"/>
              <a:t>     </a:t>
            </a:r>
            <a:r>
              <a:rPr lang="ko-KR" altLang="en-US" sz="3200" dirty="0"/>
              <a:t>있나요</a:t>
            </a:r>
            <a:r>
              <a:rPr lang="en-US" altLang="ko-KR" sz="3200" dirty="0"/>
              <a:t>?</a:t>
            </a:r>
          </a:p>
          <a:p>
            <a:pPr algn="l"/>
            <a:endParaRPr lang="en-US" altLang="ko-KR" sz="2800" dirty="0"/>
          </a:p>
          <a:p>
            <a:pPr marL="0" indent="0">
              <a:buNone/>
            </a:pPr>
            <a:r>
              <a:rPr lang="en-US" altLang="ko-KR" sz="3600" dirty="0"/>
              <a:t>[2] </a:t>
            </a:r>
            <a:r>
              <a:rPr lang="ko-KR" altLang="en-US" sz="3200" dirty="0"/>
              <a:t>위의 상황을 해결하는</a:t>
            </a:r>
            <a:endParaRPr lang="en-US" altLang="ko-KR" sz="3200" dirty="0"/>
          </a:p>
          <a:p>
            <a:pPr marL="0" indent="0">
              <a:buNone/>
            </a:pPr>
            <a:r>
              <a:rPr lang="ko-KR" altLang="en-US" sz="3200" dirty="0"/>
              <a:t>     시스템이 필요하다고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     </a:t>
            </a:r>
            <a:r>
              <a:rPr lang="ko-KR" altLang="en-US" sz="3200" dirty="0"/>
              <a:t>생각하나요</a:t>
            </a:r>
            <a:r>
              <a:rPr lang="en-US" altLang="ko-KR" sz="3200" dirty="0"/>
              <a:t>?</a:t>
            </a:r>
          </a:p>
        </p:txBody>
      </p:sp>
      <p:sp>
        <p:nvSpPr>
          <p:cNvPr id="23" name="제목 4">
            <a:extLst>
              <a:ext uri="{FF2B5EF4-FFF2-40B4-BE49-F238E27FC236}">
                <a16:creationId xmlns:a16="http://schemas.microsoft.com/office/drawing/2014/main" id="{02927DB9-F58F-45D7-9125-ABF1C3035431}"/>
              </a:ext>
            </a:extLst>
          </p:cNvPr>
          <p:cNvSpPr txBox="1">
            <a:spLocks/>
          </p:cNvSpPr>
          <p:nvPr/>
        </p:nvSpPr>
        <p:spPr>
          <a:xfrm>
            <a:off x="7439810" y="4122057"/>
            <a:ext cx="940951" cy="1843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:</a:t>
            </a:r>
          </a:p>
          <a:p>
            <a:endParaRPr lang="en-US" altLang="ko-KR" dirty="0"/>
          </a:p>
          <a:p>
            <a:r>
              <a:rPr lang="en-US" altLang="ko-KR" dirty="0"/>
              <a:t> :</a:t>
            </a:r>
            <a:endParaRPr lang="ko-KR" altLang="en-US" dirty="0"/>
          </a:p>
        </p:txBody>
      </p:sp>
      <p:sp>
        <p:nvSpPr>
          <p:cNvPr id="25" name="제목 4">
            <a:extLst>
              <a:ext uri="{FF2B5EF4-FFF2-40B4-BE49-F238E27FC236}">
                <a16:creationId xmlns:a16="http://schemas.microsoft.com/office/drawing/2014/main" id="{B3E4733F-BC46-4A6E-821C-AC4B3C6AE838}"/>
              </a:ext>
            </a:extLst>
          </p:cNvPr>
          <p:cNvSpPr txBox="1">
            <a:spLocks/>
          </p:cNvSpPr>
          <p:nvPr/>
        </p:nvSpPr>
        <p:spPr>
          <a:xfrm>
            <a:off x="8173862" y="1422405"/>
            <a:ext cx="3722626" cy="200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17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56%)</a:t>
            </a:r>
          </a:p>
          <a:p>
            <a:endParaRPr lang="en-US" altLang="ko-KR" dirty="0"/>
          </a:p>
          <a:p>
            <a:r>
              <a:rPr lang="en-US" altLang="ko-KR" dirty="0"/>
              <a:t>13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44%)</a:t>
            </a:r>
            <a:endParaRPr lang="ko-KR" altLang="en-US" dirty="0"/>
          </a:p>
        </p:txBody>
      </p:sp>
      <p:sp>
        <p:nvSpPr>
          <p:cNvPr id="26" name="제목 4">
            <a:extLst>
              <a:ext uri="{FF2B5EF4-FFF2-40B4-BE49-F238E27FC236}">
                <a16:creationId xmlns:a16="http://schemas.microsoft.com/office/drawing/2014/main" id="{CEE9E233-B40E-49F6-BB87-EB59F2413432}"/>
              </a:ext>
            </a:extLst>
          </p:cNvPr>
          <p:cNvSpPr txBox="1">
            <a:spLocks/>
          </p:cNvSpPr>
          <p:nvPr/>
        </p:nvSpPr>
        <p:spPr>
          <a:xfrm>
            <a:off x="7471941" y="1110297"/>
            <a:ext cx="940951" cy="2476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:</a:t>
            </a:r>
          </a:p>
          <a:p>
            <a:br>
              <a:rPr lang="en-US" altLang="ko-KR" dirty="0"/>
            </a:br>
            <a:r>
              <a:rPr lang="en-US" altLang="ko-KR" dirty="0"/>
              <a:t> :</a:t>
            </a:r>
          </a:p>
        </p:txBody>
      </p:sp>
      <p:sp>
        <p:nvSpPr>
          <p:cNvPr id="27" name="제목 4">
            <a:extLst>
              <a:ext uri="{FF2B5EF4-FFF2-40B4-BE49-F238E27FC236}">
                <a16:creationId xmlns:a16="http://schemas.microsoft.com/office/drawing/2014/main" id="{D7DC211B-8EF8-4800-8465-06003D399BB6}"/>
              </a:ext>
            </a:extLst>
          </p:cNvPr>
          <p:cNvSpPr txBox="1">
            <a:spLocks/>
          </p:cNvSpPr>
          <p:nvPr/>
        </p:nvSpPr>
        <p:spPr>
          <a:xfrm>
            <a:off x="8173862" y="4109179"/>
            <a:ext cx="3811588" cy="2006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26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87%)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명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13%)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3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127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나눔스퀘어라운드 Regular</vt:lpstr>
      <vt:lpstr>맑은 고딕</vt:lpstr>
      <vt:lpstr>Arial</vt:lpstr>
      <vt:lpstr>Office Theme</vt:lpstr>
      <vt:lpstr>PowerPoint 프레젠테이션</vt:lpstr>
      <vt:lpstr>001  현재 문제  002  블록체인을 이용한    알바 급여 지급  003  기대 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O    X    O    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motivelee98@naver.com</dc:creator>
  <cp:lastModifiedBy>이찬희 이찬희</cp:lastModifiedBy>
  <cp:revision>35</cp:revision>
  <dcterms:created xsi:type="dcterms:W3CDTF">2018-11-24T06:26:06Z</dcterms:created>
  <dcterms:modified xsi:type="dcterms:W3CDTF">2018-11-25T17:33:07Z</dcterms:modified>
  <cp:version>1000.0000.01</cp:version>
</cp:coreProperties>
</file>