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95" r:id="rId10"/>
    <p:sldId id="294" r:id="rId11"/>
    <p:sldId id="285" r:id="rId12"/>
    <p:sldId id="286" r:id="rId13"/>
    <p:sldId id="289" r:id="rId14"/>
    <p:sldId id="290" r:id="rId15"/>
    <p:sldId id="291" r:id="rId16"/>
    <p:sldId id="292" r:id="rId17"/>
    <p:sldId id="29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00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딥러닝 하드웨어 가속기</a:t>
            </a:r>
            <a:endParaRPr lang="ko-KR" altLang="en-US" sz="40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https://youtu.be/qxCcruOkvMQ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FDF07-4C77-477E-95B8-EE478D85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i="0" u="none" strike="noStrike" baseline="0">
                <a:latin typeface="+mj-lt"/>
              </a:rPr>
              <a:t>Cnvlutin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E3729E-CCB2-4F82-94D1-E119577885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>
                <a:latin typeface="+mj-lt"/>
              </a:rPr>
              <a:t>zero value skipping</a:t>
            </a:r>
            <a:r>
              <a:rPr lang="ko-KR" altLang="en-US" sz="2000">
                <a:latin typeface="+mj-lt"/>
              </a:rPr>
              <a:t> 통해 </a:t>
            </a:r>
            <a:r>
              <a:rPr lang="en-US" altLang="ko-KR" sz="2000">
                <a:solidFill>
                  <a:srgbClr val="0070C0"/>
                </a:solidFill>
                <a:latin typeface="+mj-lt"/>
              </a:rPr>
              <a:t>convolution layer</a:t>
            </a:r>
            <a:r>
              <a:rPr lang="ko-KR" altLang="en-US" sz="2000">
                <a:solidFill>
                  <a:srgbClr val="0070C0"/>
                </a:solidFill>
                <a:latin typeface="+mj-lt"/>
              </a:rPr>
              <a:t>의 연산을 가속</a:t>
            </a:r>
            <a:endParaRPr lang="en-US" altLang="ko-KR" sz="2000">
              <a:solidFill>
                <a:srgbClr val="0070C0"/>
              </a:solidFill>
              <a:latin typeface="+mj-lt"/>
            </a:endParaRPr>
          </a:p>
          <a:p>
            <a:r>
              <a:rPr lang="en-US" altLang="ko-KR" sz="2000">
                <a:solidFill>
                  <a:srgbClr val="0070C0"/>
                </a:solidFill>
                <a:latin typeface="+mj-lt"/>
              </a:rPr>
              <a:t>z</a:t>
            </a:r>
            <a:r>
              <a:rPr lang="en-US" altLang="ko-KR" sz="2000" b="0" i="0" u="none" strike="noStrike" baseline="0">
                <a:solidFill>
                  <a:srgbClr val="0070C0"/>
                </a:solidFill>
                <a:latin typeface="+mj-lt"/>
              </a:rPr>
              <a:t>ero-Free Neuron Array format (ZFNAf)</a:t>
            </a:r>
            <a:r>
              <a:rPr lang="ko-KR" altLang="en-US" sz="2000" b="0" i="0" u="none" strike="noStrike" baseline="0">
                <a:latin typeface="+mj-lt"/>
              </a:rPr>
              <a:t>으로 인코딩</a:t>
            </a:r>
            <a:endParaRPr lang="en-US" altLang="ko-KR" sz="2000" b="0" i="0" u="none" strike="noStrike" baseline="0">
              <a:latin typeface="+mj-lt"/>
            </a:endParaRPr>
          </a:p>
          <a:p>
            <a:pPr algn="l"/>
            <a:r>
              <a:rPr lang="ko-KR" altLang="en-US" sz="2000" b="0" i="0" u="none" strike="noStrike" baseline="0">
                <a:latin typeface="+mj-lt"/>
              </a:rPr>
              <a:t>인접한 데이터 </a:t>
            </a:r>
            <a:r>
              <a:rPr lang="en-US" altLang="ko-KR" sz="2000" b="0" i="0" u="none" strike="noStrike" baseline="0">
                <a:latin typeface="+mj-lt"/>
              </a:rPr>
              <a:t>16</a:t>
            </a:r>
            <a:r>
              <a:rPr lang="ko-KR" altLang="en-US" sz="2000" b="0" i="0" u="none" strike="noStrike" baseline="0">
                <a:latin typeface="+mj-lt"/>
              </a:rPr>
              <a:t>개 단위로 수행 </a:t>
            </a:r>
            <a:r>
              <a:rPr lang="en-US" altLang="ko-KR" sz="2000" b="0" i="0" u="none" strike="noStrike" baseline="0">
                <a:latin typeface="+mj-lt"/>
              </a:rPr>
              <a:t>(PE</a:t>
            </a:r>
            <a:r>
              <a:rPr lang="ko-KR" altLang="en-US" sz="2000" b="0" i="0" u="none" strike="noStrike" baseline="0">
                <a:latin typeface="+mj-lt"/>
              </a:rPr>
              <a:t>별로 할당</a:t>
            </a:r>
            <a:r>
              <a:rPr lang="en-US" altLang="ko-KR" sz="2000" b="0" i="0" u="none" strike="noStrike" baseline="0">
                <a:latin typeface="+mj-lt"/>
              </a:rPr>
              <a:t>)</a:t>
            </a:r>
            <a:endParaRPr lang="ko-KR" altLang="en-US" sz="2000">
              <a:latin typeface="+mj-lt"/>
            </a:endParaRPr>
          </a:p>
          <a:p>
            <a:endParaRPr lang="ko-KR" altLang="en-US" sz="2000"/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E7D810C9-A5B4-4B2E-A725-7C00C2080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23945"/>
              </p:ext>
            </p:extLst>
          </p:nvPr>
        </p:nvGraphicFramePr>
        <p:xfrm>
          <a:off x="3001549" y="3659749"/>
          <a:ext cx="3968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262592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12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9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73903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9B7A3CA6-033C-4645-BE6D-BACDA5B6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77223"/>
              </p:ext>
            </p:extLst>
          </p:nvPr>
        </p:nvGraphicFramePr>
        <p:xfrm>
          <a:off x="4794764" y="3659749"/>
          <a:ext cx="3968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262592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12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9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73903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E9B50C6A-6309-4A5E-AC05-B9B3987A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24155"/>
              </p:ext>
            </p:extLst>
          </p:nvPr>
        </p:nvGraphicFramePr>
        <p:xfrm>
          <a:off x="6258803" y="3659749"/>
          <a:ext cx="39687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2625925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72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12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96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73903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B7B9BA79-36A2-42C1-AE71-EF316F016323}"/>
              </a:ext>
            </a:extLst>
          </p:cNvPr>
          <p:cNvGrpSpPr/>
          <p:nvPr/>
        </p:nvGrpSpPr>
        <p:grpSpPr>
          <a:xfrm>
            <a:off x="2688884" y="2909656"/>
            <a:ext cx="7899305" cy="3483259"/>
            <a:chOff x="2688884" y="2909656"/>
            <a:chExt cx="7899305" cy="3483259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EF98FD9-75A2-4BF2-9CA2-B099CC48A52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3398424" y="4586849"/>
              <a:ext cx="1396340" cy="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39F299-59AF-418F-930D-CB97DB6368C3}"/>
                </a:ext>
              </a:extLst>
            </p:cNvPr>
            <p:cNvSpPr txBox="1"/>
            <p:nvPr/>
          </p:nvSpPr>
          <p:spPr>
            <a:xfrm>
              <a:off x="3553816" y="3934605"/>
              <a:ext cx="1085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/>
                <a:t>ZANAf</a:t>
              </a:r>
            </a:p>
            <a:p>
              <a:pPr algn="ctr"/>
              <a:r>
                <a:rPr lang="en-US" altLang="ko-KR" sz="1600" b="1"/>
                <a:t>encoding</a:t>
              </a:r>
              <a:endParaRPr lang="ko-KR" altLang="en-US" sz="1600" b="1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E870ED-4104-461F-B9BD-488195071266}"/>
                </a:ext>
              </a:extLst>
            </p:cNvPr>
            <p:cNvSpPr txBox="1"/>
            <p:nvPr/>
          </p:nvSpPr>
          <p:spPr>
            <a:xfrm>
              <a:off x="5190963" y="441757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4</a:t>
              </a:r>
              <a:endParaRPr lang="ko-KR" altLang="en-US" sz="16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9F0CBA-2275-4A7E-AC1C-D110DA3F0417}"/>
                </a:ext>
              </a:extLst>
            </p:cNvPr>
            <p:cNvSpPr txBox="1"/>
            <p:nvPr/>
          </p:nvSpPr>
          <p:spPr>
            <a:xfrm>
              <a:off x="5197792" y="480072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1</a:t>
              </a:r>
              <a:endParaRPr lang="ko-KR" altLang="en-US" sz="16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2081BBD-B005-471A-B47F-382923B4DDC7}"/>
                </a:ext>
              </a:extLst>
            </p:cNvPr>
            <p:cNvSpPr txBox="1"/>
            <p:nvPr/>
          </p:nvSpPr>
          <p:spPr>
            <a:xfrm>
              <a:off x="5197792" y="516208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</a:t>
              </a:r>
              <a:endParaRPr lang="ko-KR" altLang="en-US" sz="160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F959693-2E20-4855-9ADE-B39C9A460263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5347032" y="5500634"/>
              <a:ext cx="0" cy="254616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4DB856-47B4-479E-B102-F6400DB0D27E}"/>
                </a:ext>
              </a:extLst>
            </p:cNvPr>
            <p:cNvSpPr txBox="1"/>
            <p:nvPr/>
          </p:nvSpPr>
          <p:spPr>
            <a:xfrm>
              <a:off x="4794764" y="5742926"/>
              <a:ext cx="1179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offset field</a:t>
              </a:r>
              <a:endParaRPr lang="ko-KR" altLang="en-US" sz="16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A1F5CE-9338-4E18-8CD1-B931AB3EA164}"/>
                </a:ext>
              </a:extLst>
            </p:cNvPr>
            <p:cNvSpPr txBox="1"/>
            <p:nvPr/>
          </p:nvSpPr>
          <p:spPr>
            <a:xfrm>
              <a:off x="5636871" y="4402183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X</a:t>
              </a:r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5EC4F-23A8-4EF4-8E6D-F46CFB67FADC}"/>
                </a:ext>
              </a:extLst>
            </p:cNvPr>
            <p:cNvSpPr txBox="1"/>
            <p:nvPr/>
          </p:nvSpPr>
          <p:spPr>
            <a:xfrm>
              <a:off x="5991984" y="3047328"/>
              <a:ext cx="930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weight</a:t>
              </a:r>
              <a:endParaRPr lang="ko-KR" altLang="en-US" b="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0658A7-7ABF-4504-B52D-4A775EEFFDED}"/>
                </a:ext>
              </a:extLst>
            </p:cNvPr>
            <p:cNvSpPr txBox="1"/>
            <p:nvPr/>
          </p:nvSpPr>
          <p:spPr>
            <a:xfrm>
              <a:off x="2688884" y="2909656"/>
              <a:ext cx="10222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original</a:t>
              </a:r>
            </a:p>
            <a:p>
              <a:pPr algn="ctr"/>
              <a:r>
                <a:rPr lang="en-US" altLang="ko-KR" b="1"/>
                <a:t>data</a:t>
              </a:r>
              <a:endParaRPr lang="ko-KR" altLang="en-US" b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D0817C-2B12-4E8A-866F-355C589FD5C8}"/>
                </a:ext>
              </a:extLst>
            </p:cNvPr>
            <p:cNvSpPr txBox="1"/>
            <p:nvPr/>
          </p:nvSpPr>
          <p:spPr>
            <a:xfrm>
              <a:off x="4668433" y="2909656"/>
              <a:ext cx="6671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/>
                <a:t>zf</a:t>
              </a:r>
            </a:p>
            <a:p>
              <a:pPr algn="ctr"/>
              <a:r>
                <a:rPr lang="en-US" altLang="ko-KR" b="1"/>
                <a:t>data</a:t>
              </a:r>
              <a:endParaRPr lang="ko-KR" altLang="en-US" b="1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C30B95-C3D8-42B5-8FD7-E107B723CA33}"/>
                </a:ext>
              </a:extLst>
            </p:cNvPr>
            <p:cNvSpPr txBox="1"/>
            <p:nvPr/>
          </p:nvSpPr>
          <p:spPr>
            <a:xfrm>
              <a:off x="3496875" y="6054361"/>
              <a:ext cx="41056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/>
                <a:t>곱셈 연산을 수행할 파라미터 선택 시 사용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90F4D7-BCD3-4366-B3D6-11D4AFFE6E34}"/>
                </a:ext>
              </a:extLst>
            </p:cNvPr>
            <p:cNvSpPr txBox="1"/>
            <p:nvPr/>
          </p:nvSpPr>
          <p:spPr>
            <a:xfrm>
              <a:off x="6720938" y="366506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4</a:t>
              </a:r>
              <a:endParaRPr lang="ko-KR" altLang="en-US" sz="16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83A394-EA7F-405B-A3BC-3D19BBF4BAF3}"/>
                </a:ext>
              </a:extLst>
            </p:cNvPr>
            <p:cNvSpPr txBox="1"/>
            <p:nvPr/>
          </p:nvSpPr>
          <p:spPr>
            <a:xfrm>
              <a:off x="6720938" y="4816115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1</a:t>
              </a:r>
              <a:endParaRPr lang="ko-KR" altLang="en-US" sz="16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A76DD1-E580-4A4D-A567-1E963401147F}"/>
                </a:ext>
              </a:extLst>
            </p:cNvPr>
            <p:cNvSpPr txBox="1"/>
            <p:nvPr/>
          </p:nvSpPr>
          <p:spPr>
            <a:xfrm>
              <a:off x="6720938" y="517746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/>
                <a:t>0</a:t>
              </a:r>
              <a:endParaRPr lang="ko-KR" altLang="en-US" sz="1600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2F53249-6D4A-4386-AF45-E2859B93F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9107" y="3659749"/>
              <a:ext cx="0" cy="185420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497A5116-920C-4FDD-B4E4-28C172A81D0E}"/>
                </a:ext>
              </a:extLst>
            </p:cNvPr>
            <p:cNvSpPr/>
            <p:nvPr/>
          </p:nvSpPr>
          <p:spPr>
            <a:xfrm>
              <a:off x="7396000" y="4301044"/>
              <a:ext cx="206486" cy="233056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614FCBF-863D-4681-83D2-DF713FCCFFA0}"/>
                </a:ext>
              </a:extLst>
            </p:cNvPr>
            <p:cNvSpPr txBox="1"/>
            <p:nvPr/>
          </p:nvSpPr>
          <p:spPr>
            <a:xfrm>
              <a:off x="7797873" y="4217517"/>
              <a:ext cx="2790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5 cycle</a:t>
              </a:r>
              <a:r>
                <a:rPr lang="ko-KR" altLang="en-US"/>
                <a:t> </a:t>
              </a:r>
              <a:r>
                <a:rPr lang="en-US" altLang="ko-KR">
                  <a:sym typeface="Wingdings" panose="05000000000000000000" pitchFamily="2" charset="2"/>
                </a:rPr>
                <a:t> </a:t>
              </a:r>
              <a:r>
                <a:rPr lang="en-US" altLang="ko-KR"/>
                <a:t>3 cycle</a:t>
              </a:r>
              <a:r>
                <a:rPr lang="ko-KR" altLang="en-US"/>
                <a:t>로 감소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815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BDC84-44E8-428A-8ECA-1DC623C6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 u="none" strike="noStrike" baseline="0">
                <a:latin typeface="+mj-lt"/>
              </a:rPr>
              <a:t>Cnvlutin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FC165E-7502-46D4-A1EC-0C17410E84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0" i="0" u="none" strike="noStrike" baseline="0">
                <a:latin typeface="+mj-lt"/>
              </a:rPr>
              <a:t>offset field (4-bits/data)</a:t>
            </a:r>
            <a:r>
              <a:rPr lang="ko-KR" altLang="en-US" sz="2000" b="0" i="0" u="none" strike="noStrike" baseline="0">
                <a:latin typeface="+mj-lt"/>
              </a:rPr>
              <a:t> 저장할 공간 필요</a:t>
            </a:r>
            <a:br>
              <a:rPr lang="en-US" altLang="ko-KR" sz="2000">
                <a:latin typeface="+mj-lt"/>
              </a:rPr>
            </a:br>
            <a:r>
              <a:rPr lang="en-US" altLang="ko-KR" sz="1800">
                <a:latin typeface="+mj-lt"/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메모리 크기 증가</a:t>
            </a:r>
            <a:r>
              <a:rPr lang="en-US" altLang="ko-KR" sz="1800">
                <a:latin typeface="+mj-lt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+mj-lt"/>
              </a:rPr>
              <a:t>cycle </a:t>
            </a:r>
            <a:r>
              <a:rPr lang="ko-KR" altLang="en-US" sz="2000">
                <a:latin typeface="+mj-lt"/>
              </a:rPr>
              <a:t>감소로 인한</a:t>
            </a:r>
            <a:r>
              <a:rPr lang="ko-KR" altLang="en-US" sz="2000">
                <a:solidFill>
                  <a:srgbClr val="0070C0"/>
                </a:solidFill>
                <a:latin typeface="+mj-lt"/>
              </a:rPr>
              <a:t> 절전효과 </a:t>
            </a:r>
            <a:br>
              <a:rPr lang="en-US" altLang="ko-KR" sz="2000">
                <a:latin typeface="+mj-lt"/>
              </a:rPr>
            </a:br>
            <a:r>
              <a:rPr lang="en-US" altLang="ko-KR" sz="2000">
                <a:latin typeface="+mj-lt"/>
              </a:rPr>
              <a:t>but </a:t>
            </a:r>
            <a:r>
              <a:rPr lang="ko-KR" altLang="en-US" sz="2000">
                <a:latin typeface="+mj-lt"/>
              </a:rPr>
              <a:t>다수의 벡터를 동시 연산할 경우 </a:t>
            </a:r>
            <a:r>
              <a:rPr lang="ko-KR" altLang="en-US" sz="2000">
                <a:solidFill>
                  <a:srgbClr val="C00000"/>
                </a:solidFill>
                <a:latin typeface="+mj-lt"/>
              </a:rPr>
              <a:t>성능 향상 제한 </a:t>
            </a:r>
            <a:endParaRPr lang="en-US" altLang="ko-KR" sz="2000">
              <a:solidFill>
                <a:srgbClr val="C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2000">
              <a:latin typeface="+mj-lt"/>
            </a:endParaRPr>
          </a:p>
          <a:p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34730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17AC-2B90-4AF1-A425-C10FEF05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latin typeface="+mj-lt"/>
              </a:rPr>
              <a:t>Cambricon</a:t>
            </a:r>
            <a:endParaRPr lang="ko-KR" altLang="en-US" sz="3600">
              <a:latin typeface="+mj-lt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F02F4B-7A56-464C-BCDE-0CA1BB519E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0" i="0" u="none" strike="noStrike" baseline="0">
                <a:latin typeface="+mn-ea"/>
              </a:rPr>
              <a:t>인공 신경망을 위한 </a:t>
            </a:r>
            <a:r>
              <a:rPr lang="en-US" altLang="ko-KR" sz="1800" b="0" i="0" u="none" strike="noStrike" baseline="0">
                <a:latin typeface="+mn-ea"/>
              </a:rPr>
              <a:t>Instruction Set Architecture (ISA)</a:t>
            </a:r>
          </a:p>
          <a:p>
            <a:pPr>
              <a:lnSpc>
                <a:spcPct val="150000"/>
              </a:lnSpc>
            </a:pPr>
            <a:r>
              <a:rPr lang="ko-KR" altLang="en-US" sz="1800" b="0" i="0" u="none" strike="noStrike" baseline="0">
                <a:latin typeface="+mn-ea"/>
              </a:rPr>
              <a:t>신경망 기술을 제공하는데에 과도한 하드웨어 리소스 사용</a:t>
            </a:r>
            <a:br>
              <a:rPr lang="en-US" altLang="ko-KR" sz="1800">
                <a:latin typeface="+mn-ea"/>
              </a:rPr>
            </a:br>
            <a:r>
              <a:rPr lang="en-US" altLang="ko-KR" sz="180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800">
                <a:solidFill>
                  <a:srgbClr val="0070C0"/>
                </a:solidFill>
              </a:rPr>
              <a:t>instruction set </a:t>
            </a:r>
            <a:r>
              <a:rPr lang="ko-KR" altLang="en-US" sz="1800">
                <a:solidFill>
                  <a:srgbClr val="0070C0"/>
                </a:solidFill>
              </a:rPr>
              <a:t>수준의 유연성 확보 </a:t>
            </a:r>
            <a:r>
              <a:rPr lang="ko-KR" altLang="en-US" sz="1800"/>
              <a:t>필요</a:t>
            </a:r>
            <a:endParaRPr lang="en-US" altLang="ko-KR" sz="1800" b="0" i="0" u="none" strike="noStrike" baseline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스칼라</a:t>
            </a:r>
            <a:r>
              <a:rPr lang="en-US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벡터</a:t>
            </a:r>
            <a:r>
              <a:rPr lang="en-US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sz="1800">
                <a:effectLst/>
                <a:latin typeface="Arial" panose="020B0604020202020204" pitchFamily="34" charset="0"/>
                <a:ea typeface="맑은 고딕" panose="020B0503020000020004" pitchFamily="50" charset="-127"/>
              </a:rPr>
              <a:t>매</a:t>
            </a:r>
            <a:r>
              <a:rPr lang="ko-KR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트릭스</a:t>
            </a:r>
            <a:r>
              <a:rPr lang="en-US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80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연산</a:t>
            </a:r>
            <a:r>
              <a:rPr lang="ko-KR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</a:t>
            </a:r>
            <a:r>
              <a:rPr lang="ko-KR" altLang="ko-KR" sz="1800">
                <a:effectLst/>
                <a:ea typeface="Arial" panose="020B0604020202020204" pitchFamily="34" charset="0"/>
              </a:rPr>
              <a:t> </a:t>
            </a:r>
            <a:r>
              <a:rPr lang="ko-KR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각각</a:t>
            </a:r>
            <a:r>
              <a:rPr lang="ko-KR" altLang="ko-KR" sz="1800">
                <a:effectLst/>
                <a:ea typeface="Arial" panose="020B0604020202020204" pitchFamily="34" charset="0"/>
              </a:rPr>
              <a:t> </a:t>
            </a:r>
            <a:r>
              <a:rPr lang="ko-KR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특화된</a:t>
            </a:r>
            <a:r>
              <a:rPr lang="ko-KR" altLang="ko-KR" sz="1800">
                <a:effectLst/>
                <a:ea typeface="Arial" panose="020B0604020202020204" pitchFamily="34" charset="0"/>
              </a:rPr>
              <a:t> </a:t>
            </a:r>
            <a:r>
              <a:rPr lang="ko-KR" altLang="ko-KR" sz="1800">
                <a:effectLst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명령어</a:t>
            </a:r>
            <a:endParaRPr lang="en-US" altLang="ko-KR" sz="1800">
              <a:effectLst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>
                <a:latin typeface="+mn-ea"/>
              </a:rPr>
              <a:t>각</a:t>
            </a:r>
            <a:r>
              <a:rPr lang="en-US" altLang="ko-KR" sz="1800">
                <a:latin typeface="+mn-ea"/>
              </a:rPr>
              <a:t> </a:t>
            </a:r>
            <a:r>
              <a:rPr lang="ko-KR" altLang="en-US" sz="1800">
                <a:latin typeface="+mn-ea"/>
              </a:rPr>
              <a:t>모델에 대한 명령어가 아니라 범용적으로 사용 가능</a:t>
            </a:r>
            <a:endParaRPr lang="en-US" altLang="ko-KR" sz="1800" b="0" i="0" u="none" strike="noStrike" baseline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800" b="0" i="0" u="none" strike="noStrike" baseline="0">
              <a:latin typeface="+mn-ea"/>
            </a:endParaRPr>
          </a:p>
          <a:p>
            <a:pPr algn="l">
              <a:lnSpc>
                <a:spcPct val="150000"/>
              </a:lnSpc>
            </a:pPr>
            <a:endParaRPr lang="en-US" altLang="ko-KR" sz="1800" b="0" i="0" u="none" strike="noStrike" baseline="0">
              <a:latin typeface="+mn-ea"/>
            </a:endParaRPr>
          </a:p>
          <a:p>
            <a:endParaRPr lang="ko-KR" altLang="en-US" sz="1800"/>
          </a:p>
        </p:txBody>
      </p:sp>
      <p:graphicFrame>
        <p:nvGraphicFramePr>
          <p:cNvPr id="5" name="표 15">
            <a:extLst>
              <a:ext uri="{FF2B5EF4-FFF2-40B4-BE49-F238E27FC236}">
                <a16:creationId xmlns:a16="http://schemas.microsoft.com/office/drawing/2014/main" id="{5064C55A-917D-4EB0-BDDF-0A72D373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24959"/>
              </p:ext>
            </p:extLst>
          </p:nvPr>
        </p:nvGraphicFramePr>
        <p:xfrm>
          <a:off x="1177045" y="3809652"/>
          <a:ext cx="8580016" cy="2260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6296">
                  <a:extLst>
                    <a:ext uri="{9D8B030D-6E8A-4147-A177-3AD203B41FA5}">
                      <a16:colId xmlns:a16="http://schemas.microsoft.com/office/drawing/2014/main" val="1693206951"/>
                    </a:ext>
                  </a:extLst>
                </a:gridCol>
                <a:gridCol w="5203720">
                  <a:extLst>
                    <a:ext uri="{9D8B030D-6E8A-4147-A177-3AD203B41FA5}">
                      <a16:colId xmlns:a16="http://schemas.microsoft.com/office/drawing/2014/main" val="3528389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Instructino Type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Examples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82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Control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Jump, conditional branch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Data Transfer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Load, store, move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219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Computation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Multiply, dot product, random vector generator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Logical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/>
                        <a:t>compare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62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0EF40-42A5-4B6A-B66A-0000E75B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latin typeface="+mj-lt"/>
              </a:rPr>
              <a:t>Cambricon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588F1-8AD0-47A4-A7DF-E099B2C96707}"/>
              </a:ext>
            </a:extLst>
          </p:cNvPr>
          <p:cNvSpPr txBox="1"/>
          <p:nvPr/>
        </p:nvSpPr>
        <p:spPr>
          <a:xfrm>
            <a:off x="6984948" y="3507673"/>
            <a:ext cx="3967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b="1">
                <a:solidFill>
                  <a:srgbClr val="0070C0"/>
                </a:solidFill>
              </a:rPr>
              <a:t>복잡성 감소 및 에너지 효율성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90FFF33-6C20-48CD-B675-EEF132CFDDF4}"/>
              </a:ext>
            </a:extLst>
          </p:cNvPr>
          <p:cNvSpPr/>
          <p:nvPr/>
        </p:nvSpPr>
        <p:spPr>
          <a:xfrm>
            <a:off x="5939493" y="3493786"/>
            <a:ext cx="374073" cy="42528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796D9BF-B2F8-48B4-A53F-E8BED7C4F65E}"/>
              </a:ext>
            </a:extLst>
          </p:cNvPr>
          <p:cNvGrpSpPr/>
          <p:nvPr/>
        </p:nvGrpSpPr>
        <p:grpSpPr>
          <a:xfrm>
            <a:off x="1384382" y="1856571"/>
            <a:ext cx="3907754" cy="3733089"/>
            <a:chOff x="1598822" y="2199341"/>
            <a:chExt cx="3907754" cy="336386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AB6102D-0A6C-42BE-A8E6-19D7CEE36AD5}"/>
                </a:ext>
              </a:extLst>
            </p:cNvPr>
            <p:cNvSpPr/>
            <p:nvPr/>
          </p:nvSpPr>
          <p:spPr>
            <a:xfrm>
              <a:off x="1598822" y="4578841"/>
              <a:ext cx="3883729" cy="984367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>
                  <a:solidFill>
                    <a:schemeClr val="tx1"/>
                  </a:solidFill>
                </a:rPr>
                <a:t>복잡하고 긴 명령어 </a:t>
              </a:r>
              <a:r>
                <a:rPr lang="en-US" altLang="ko-KR">
                  <a:solidFill>
                    <a:schemeClr val="tx1"/>
                  </a:solidFill>
                </a:rPr>
                <a:t>(CISC)</a:t>
              </a:r>
              <a:r>
                <a:rPr lang="ko-KR" altLang="en-US">
                  <a:solidFill>
                    <a:schemeClr val="tx1"/>
                  </a:solidFill>
                </a:rPr>
                <a:t> </a:t>
              </a:r>
              <a:br>
                <a:rPr lang="en-US" altLang="ko-KR">
                  <a:solidFill>
                    <a:schemeClr val="tx1"/>
                  </a:solidFill>
                </a:rPr>
              </a:br>
              <a:r>
                <a:rPr lang="en-US" altLang="ko-KR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>
                  <a:solidFill>
                    <a:schemeClr val="tx1"/>
                  </a:solidFill>
                </a:rPr>
                <a:t>간단하고 짧은 명령어 </a:t>
              </a:r>
              <a:r>
                <a:rPr lang="en-US" altLang="ko-KR">
                  <a:solidFill>
                    <a:schemeClr val="tx1"/>
                  </a:solidFill>
                </a:rPr>
                <a:t>(RISC)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4006F07-8B1D-4462-98B8-22CECE687077}"/>
                </a:ext>
              </a:extLst>
            </p:cNvPr>
            <p:cNvSpPr/>
            <p:nvPr/>
          </p:nvSpPr>
          <p:spPr>
            <a:xfrm>
              <a:off x="1598822" y="3389091"/>
              <a:ext cx="3883729" cy="94154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0" i="0" u="none" strike="noStrike" baseline="0">
                  <a:solidFill>
                    <a:schemeClr val="tx1"/>
                  </a:solidFill>
                  <a:latin typeface="+mn-ea"/>
                </a:rPr>
                <a:t>On-chip scratchpad memory </a:t>
              </a:r>
              <a:r>
                <a:rPr lang="ko-KR" altLang="en-US" b="0" i="0" u="none" strike="noStrike" baseline="0">
                  <a:solidFill>
                    <a:schemeClr val="tx1"/>
                  </a:solidFill>
                  <a:latin typeface="+mn-ea"/>
                </a:rPr>
                <a:t>사용</a:t>
              </a:r>
              <a:endParaRPr lang="en-US" altLang="ko-KR" b="0" i="0" u="none" strike="noStrike" baseline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D246EF8C-120E-4225-A465-1CBE228D70B7}"/>
                </a:ext>
              </a:extLst>
            </p:cNvPr>
            <p:cNvSpPr/>
            <p:nvPr/>
          </p:nvSpPr>
          <p:spPr>
            <a:xfrm>
              <a:off x="1622847" y="2199341"/>
              <a:ext cx="3883729" cy="941541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vector, matrix </a:t>
              </a:r>
              <a:r>
                <a:rPr lang="ko-KR" altLang="en-US">
                  <a:solidFill>
                    <a:schemeClr val="tx1"/>
                  </a:solidFill>
                </a:rPr>
                <a:t>단위 연산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28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EEC35-945A-4AF0-A238-6EF8C5F5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+mj-lt"/>
              </a:rPr>
              <a:t>Deep Learning Compression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28EA126-3187-4805-A399-73229FE506A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/>
                  <a:t>pruning, quantization, </a:t>
                </a:r>
                <a:r>
                  <a:rPr lang="en-US" altLang="ko-KR" sz="1800" b="0" i="0" u="none" strike="noStrike" baseline="0">
                    <a:latin typeface="YDVYMjOStd31"/>
                  </a:rPr>
                  <a:t>Huffman coding</a:t>
                </a:r>
                <a:r>
                  <a:rPr lang="en-US" altLang="ko-KR" sz="180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𝑤𝑒𝑖𝑔h𝑡𝑠</m:t>
                    </m:r>
                  </m:oMath>
                </a14:m>
                <a:r>
                  <a:rPr lang="en-US" altLang="ko-KR" sz="1800">
                    <a:solidFill>
                      <a:srgbClr val="0070C0"/>
                    </a:solidFill>
                  </a:rPr>
                  <a:t> &lt;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e>
                    </m:d>
                  </m:oMath>
                </a14:m>
                <a:r>
                  <a:rPr lang="ko-KR" altLang="en-US" sz="1800">
                    <a:solidFill>
                      <a:srgbClr val="0070C0"/>
                    </a:solidFill>
                  </a:rPr>
                  <a:t> 인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𝑤𝑒𝑖𝑔h𝑡𝑠</m:t>
                    </m:r>
                    <m:r>
                      <a:rPr lang="ko-KR" alt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>
                    <a:solidFill>
                      <a:srgbClr val="0070C0"/>
                    </a:solidFill>
                  </a:rPr>
                  <a:t>제거 </a:t>
                </a:r>
                <a:r>
                  <a:rPr lang="ko-KR" altLang="en-US" sz="1800"/>
                  <a:t>후 재 훈련</a:t>
                </a:r>
                <a:endParaRPr lang="en-US" altLang="ko-KR" sz="1800"/>
              </a:p>
              <a:p>
                <a:r>
                  <a:rPr lang="en-US" altLang="ko-KR" sz="1800"/>
                  <a:t>memory-efficient, energy-efficient and computation efficiency</a:t>
                </a:r>
              </a:p>
              <a:p>
                <a:endParaRPr lang="ko-KR" altLang="en-US" sz="1800"/>
              </a:p>
              <a:p>
                <a:endParaRPr lang="ko-KR" altLang="en-US" sz="180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28EA126-3187-4805-A399-73229FE50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2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0AA3DDA-2EFE-4AB8-99CF-BEECDD68BD4E}"/>
              </a:ext>
            </a:extLst>
          </p:cNvPr>
          <p:cNvGrpSpPr/>
          <p:nvPr/>
        </p:nvGrpSpPr>
        <p:grpSpPr>
          <a:xfrm>
            <a:off x="1105444" y="3121727"/>
            <a:ext cx="5096349" cy="1528580"/>
            <a:chOff x="8213120" y="679531"/>
            <a:chExt cx="5096349" cy="15285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DE53E5B-58AD-4F40-A7A7-C14261ACA9E6}"/>
                </a:ext>
              </a:extLst>
            </p:cNvPr>
            <p:cNvGrpSpPr/>
            <p:nvPr/>
          </p:nvGrpSpPr>
          <p:grpSpPr>
            <a:xfrm>
              <a:off x="8213120" y="679531"/>
              <a:ext cx="1990080" cy="1528580"/>
              <a:chOff x="1384807" y="3638262"/>
              <a:chExt cx="1990080" cy="152858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556589D-A3FC-4ED1-AB6F-E9522148A497}"/>
                  </a:ext>
                </a:extLst>
              </p:cNvPr>
              <p:cNvGrpSpPr/>
              <p:nvPr/>
            </p:nvGrpSpPr>
            <p:grpSpPr>
              <a:xfrm>
                <a:off x="2157905" y="3638262"/>
                <a:ext cx="443884" cy="1528580"/>
                <a:chOff x="2134470" y="3591158"/>
                <a:chExt cx="443884" cy="1528580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458312FB-66E1-4318-BD11-9BA75521134C}"/>
                    </a:ext>
                  </a:extLst>
                </p:cNvPr>
                <p:cNvSpPr/>
                <p:nvPr/>
              </p:nvSpPr>
              <p:spPr>
                <a:xfrm>
                  <a:off x="2134470" y="3591158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D7CDD5ED-9842-485C-B037-F4FD5DADD38A}"/>
                    </a:ext>
                  </a:extLst>
                </p:cNvPr>
                <p:cNvSpPr/>
                <p:nvPr/>
              </p:nvSpPr>
              <p:spPr>
                <a:xfrm>
                  <a:off x="2134470" y="4152600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8D94B42A-218B-44E9-BD45-53428A58C5FE}"/>
                    </a:ext>
                  </a:extLst>
                </p:cNvPr>
                <p:cNvSpPr/>
                <p:nvPr/>
              </p:nvSpPr>
              <p:spPr>
                <a:xfrm>
                  <a:off x="2134470" y="4714041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85C0F8F-2F01-4F7D-93AA-449D79645B20}"/>
                  </a:ext>
                </a:extLst>
              </p:cNvPr>
              <p:cNvGrpSpPr/>
              <p:nvPr/>
            </p:nvGrpSpPr>
            <p:grpSpPr>
              <a:xfrm>
                <a:off x="2931003" y="3996855"/>
                <a:ext cx="443884" cy="952570"/>
                <a:chOff x="1387158" y="3794006"/>
                <a:chExt cx="443884" cy="952570"/>
              </a:xfrm>
            </p:grpSpPr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4222B37A-9B36-4EDD-B617-AEBC9BE80FB5}"/>
                    </a:ext>
                  </a:extLst>
                </p:cNvPr>
                <p:cNvSpPr/>
                <p:nvPr/>
              </p:nvSpPr>
              <p:spPr>
                <a:xfrm>
                  <a:off x="1387158" y="3794006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88B177A9-45B1-4399-AF7D-01964EE62020}"/>
                    </a:ext>
                  </a:extLst>
                </p:cNvPr>
                <p:cNvSpPr/>
                <p:nvPr/>
              </p:nvSpPr>
              <p:spPr>
                <a:xfrm>
                  <a:off x="1387158" y="4340879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C35D061-3712-47F7-9FB0-6CB073F52F16}"/>
                  </a:ext>
                </a:extLst>
              </p:cNvPr>
              <p:cNvGrpSpPr/>
              <p:nvPr/>
            </p:nvGrpSpPr>
            <p:grpSpPr>
              <a:xfrm>
                <a:off x="1384807" y="3964319"/>
                <a:ext cx="443884" cy="952570"/>
                <a:chOff x="1387158" y="3794006"/>
                <a:chExt cx="443884" cy="952570"/>
              </a:xfrm>
            </p:grpSpPr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29EC6604-ACC4-4CC9-B565-3BFB5DC74834}"/>
                    </a:ext>
                  </a:extLst>
                </p:cNvPr>
                <p:cNvSpPr/>
                <p:nvPr/>
              </p:nvSpPr>
              <p:spPr>
                <a:xfrm>
                  <a:off x="1387158" y="3794006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EDDB7705-D92C-42EA-9867-B9E23AC4409F}"/>
                    </a:ext>
                  </a:extLst>
                </p:cNvPr>
                <p:cNvSpPr/>
                <p:nvPr/>
              </p:nvSpPr>
              <p:spPr>
                <a:xfrm>
                  <a:off x="1387158" y="4340879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DFCCDBAD-433B-4633-BB1E-46533A3C5D37}"/>
                  </a:ext>
                </a:extLst>
              </p:cNvPr>
              <p:cNvCxnSpPr>
                <a:stCxn id="38" idx="6"/>
                <a:endCxn id="42" idx="2"/>
              </p:cNvCxnSpPr>
              <p:nvPr/>
            </p:nvCxnSpPr>
            <p:spPr>
              <a:xfrm flipV="1">
                <a:off x="1828691" y="3841111"/>
                <a:ext cx="329214" cy="3260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96C457C-954B-469D-8477-46CAC98C071A}"/>
                  </a:ext>
                </a:extLst>
              </p:cNvPr>
              <p:cNvCxnSpPr>
                <a:cxnSpLocks/>
                <a:stCxn id="38" idx="6"/>
                <a:endCxn id="43" idx="2"/>
              </p:cNvCxnSpPr>
              <p:nvPr/>
            </p:nvCxnSpPr>
            <p:spPr>
              <a:xfrm>
                <a:off x="1828691" y="4167168"/>
                <a:ext cx="329214" cy="235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689234B2-758F-4A09-BF25-E7C07CD268D7}"/>
                  </a:ext>
                </a:extLst>
              </p:cNvPr>
              <p:cNvCxnSpPr>
                <a:cxnSpLocks/>
                <a:stCxn id="38" idx="6"/>
                <a:endCxn id="44" idx="2"/>
              </p:cNvCxnSpPr>
              <p:nvPr/>
            </p:nvCxnSpPr>
            <p:spPr>
              <a:xfrm>
                <a:off x="1828691" y="4167168"/>
                <a:ext cx="329214" cy="796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81CFE8-64E4-4E04-9BB1-1542738DEEA7}"/>
                  </a:ext>
                </a:extLst>
              </p:cNvPr>
              <p:cNvCxnSpPr>
                <a:cxnSpLocks/>
                <a:stCxn id="39" idx="6"/>
                <a:endCxn id="42" idx="2"/>
              </p:cNvCxnSpPr>
              <p:nvPr/>
            </p:nvCxnSpPr>
            <p:spPr>
              <a:xfrm flipV="1">
                <a:off x="1828691" y="3841111"/>
                <a:ext cx="329214" cy="8729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D4541288-CFE4-4BEC-A37C-A130FB883381}"/>
                  </a:ext>
                </a:extLst>
              </p:cNvPr>
              <p:cNvCxnSpPr>
                <a:cxnSpLocks/>
                <a:stCxn id="39" idx="6"/>
                <a:endCxn id="43" idx="2"/>
              </p:cNvCxnSpPr>
              <p:nvPr/>
            </p:nvCxnSpPr>
            <p:spPr>
              <a:xfrm flipV="1">
                <a:off x="1828691" y="4402553"/>
                <a:ext cx="329214" cy="3114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3D5C9848-E9A4-4C4F-906F-CE695C444191}"/>
                  </a:ext>
                </a:extLst>
              </p:cNvPr>
              <p:cNvCxnSpPr>
                <a:cxnSpLocks/>
                <a:stCxn id="39" idx="6"/>
                <a:endCxn id="44" idx="2"/>
              </p:cNvCxnSpPr>
              <p:nvPr/>
            </p:nvCxnSpPr>
            <p:spPr>
              <a:xfrm>
                <a:off x="1828691" y="4714041"/>
                <a:ext cx="329214" cy="249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70EEB04-FD94-4590-9B66-8864517EA832}"/>
                  </a:ext>
                </a:extLst>
              </p:cNvPr>
              <p:cNvCxnSpPr>
                <a:cxnSpLocks/>
                <a:stCxn id="42" idx="6"/>
                <a:endCxn id="40" idx="2"/>
              </p:cNvCxnSpPr>
              <p:nvPr/>
            </p:nvCxnSpPr>
            <p:spPr>
              <a:xfrm>
                <a:off x="2601789" y="3841111"/>
                <a:ext cx="329214" cy="358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4D590119-99B3-48E5-A4D1-236D8348EF95}"/>
                  </a:ext>
                </a:extLst>
              </p:cNvPr>
              <p:cNvCxnSpPr>
                <a:cxnSpLocks/>
                <a:stCxn id="43" idx="6"/>
                <a:endCxn id="40" idx="2"/>
              </p:cNvCxnSpPr>
              <p:nvPr/>
            </p:nvCxnSpPr>
            <p:spPr>
              <a:xfrm flipV="1">
                <a:off x="2601789" y="4199704"/>
                <a:ext cx="329214" cy="2028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58F6E4AF-A8E4-4B63-A7EE-840CDEF7813C}"/>
                  </a:ext>
                </a:extLst>
              </p:cNvPr>
              <p:cNvCxnSpPr>
                <a:cxnSpLocks/>
                <a:stCxn id="42" idx="6"/>
                <a:endCxn id="41" idx="2"/>
              </p:cNvCxnSpPr>
              <p:nvPr/>
            </p:nvCxnSpPr>
            <p:spPr>
              <a:xfrm>
                <a:off x="2601789" y="3841111"/>
                <a:ext cx="329214" cy="905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998628CB-BD46-4E7A-B24D-CA10000805DB}"/>
                  </a:ext>
                </a:extLst>
              </p:cNvPr>
              <p:cNvCxnSpPr>
                <a:cxnSpLocks/>
                <a:stCxn id="44" idx="6"/>
                <a:endCxn id="40" idx="2"/>
              </p:cNvCxnSpPr>
              <p:nvPr/>
            </p:nvCxnSpPr>
            <p:spPr>
              <a:xfrm flipV="1">
                <a:off x="2601789" y="4199704"/>
                <a:ext cx="329214" cy="7642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BF774B3-9BB6-4D80-8DD4-30B056E70667}"/>
                  </a:ext>
                </a:extLst>
              </p:cNvPr>
              <p:cNvCxnSpPr>
                <a:cxnSpLocks/>
                <a:stCxn id="43" idx="6"/>
                <a:endCxn id="41" idx="2"/>
              </p:cNvCxnSpPr>
              <p:nvPr/>
            </p:nvCxnSpPr>
            <p:spPr>
              <a:xfrm>
                <a:off x="2601789" y="4402553"/>
                <a:ext cx="329214" cy="344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3AA82A2-5D0A-4AD0-88AC-068E66D0C3D0}"/>
                  </a:ext>
                </a:extLst>
              </p:cNvPr>
              <p:cNvCxnSpPr>
                <a:cxnSpLocks/>
                <a:stCxn id="44" idx="6"/>
                <a:endCxn id="41" idx="2"/>
              </p:cNvCxnSpPr>
              <p:nvPr/>
            </p:nvCxnSpPr>
            <p:spPr>
              <a:xfrm flipV="1">
                <a:off x="2601789" y="4746577"/>
                <a:ext cx="329214" cy="2174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CA7D110-9F61-40A8-B11A-AC8700D0F118}"/>
                </a:ext>
              </a:extLst>
            </p:cNvPr>
            <p:cNvGrpSpPr/>
            <p:nvPr/>
          </p:nvGrpSpPr>
          <p:grpSpPr>
            <a:xfrm>
              <a:off x="11319389" y="679531"/>
              <a:ext cx="1990080" cy="1528580"/>
              <a:chOff x="1384807" y="3638262"/>
              <a:chExt cx="1990080" cy="152858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CDDAD07-0930-4C25-9D48-164BB46E1A33}"/>
                  </a:ext>
                </a:extLst>
              </p:cNvPr>
              <p:cNvGrpSpPr/>
              <p:nvPr/>
            </p:nvGrpSpPr>
            <p:grpSpPr>
              <a:xfrm>
                <a:off x="2157905" y="3638262"/>
                <a:ext cx="443884" cy="1528580"/>
                <a:chOff x="2134470" y="3591158"/>
                <a:chExt cx="443884" cy="1528580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C2F2F09-9F5B-4F08-A2FB-782238698969}"/>
                    </a:ext>
                  </a:extLst>
                </p:cNvPr>
                <p:cNvSpPr/>
                <p:nvPr/>
              </p:nvSpPr>
              <p:spPr>
                <a:xfrm>
                  <a:off x="2134470" y="3591158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037104C0-6D92-4809-8974-E0F8F4E50573}"/>
                    </a:ext>
                  </a:extLst>
                </p:cNvPr>
                <p:cNvSpPr/>
                <p:nvPr/>
              </p:nvSpPr>
              <p:spPr>
                <a:xfrm>
                  <a:off x="2134470" y="4714041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5BC88338-5C3A-4CDC-AB41-D2CF719C1F18}"/>
                  </a:ext>
                </a:extLst>
              </p:cNvPr>
              <p:cNvGrpSpPr/>
              <p:nvPr/>
            </p:nvGrpSpPr>
            <p:grpSpPr>
              <a:xfrm>
                <a:off x="2931003" y="3996855"/>
                <a:ext cx="443884" cy="952570"/>
                <a:chOff x="1387158" y="3794006"/>
                <a:chExt cx="443884" cy="952570"/>
              </a:xfrm>
            </p:grpSpPr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B9CB6D7B-550E-4E36-AFAF-E4989F9C8207}"/>
                    </a:ext>
                  </a:extLst>
                </p:cNvPr>
                <p:cNvSpPr/>
                <p:nvPr/>
              </p:nvSpPr>
              <p:spPr>
                <a:xfrm>
                  <a:off x="1387158" y="3794006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561E2CBB-831D-4278-93E6-E8BE5911EC82}"/>
                    </a:ext>
                  </a:extLst>
                </p:cNvPr>
                <p:cNvSpPr/>
                <p:nvPr/>
              </p:nvSpPr>
              <p:spPr>
                <a:xfrm>
                  <a:off x="1387158" y="4340879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5032D3C-0841-4BAC-881F-D19F76FF0EA8}"/>
                  </a:ext>
                </a:extLst>
              </p:cNvPr>
              <p:cNvGrpSpPr/>
              <p:nvPr/>
            </p:nvGrpSpPr>
            <p:grpSpPr>
              <a:xfrm>
                <a:off x="1384807" y="3964319"/>
                <a:ext cx="443884" cy="952570"/>
                <a:chOff x="1387158" y="3794006"/>
                <a:chExt cx="443884" cy="952570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146BDB4E-1C06-4A4D-BB91-9AA10C21EA41}"/>
                    </a:ext>
                  </a:extLst>
                </p:cNvPr>
                <p:cNvSpPr/>
                <p:nvPr/>
              </p:nvSpPr>
              <p:spPr>
                <a:xfrm>
                  <a:off x="1387158" y="3794006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346F5A59-941D-41FC-9E03-17B44E5F94AB}"/>
                    </a:ext>
                  </a:extLst>
                </p:cNvPr>
                <p:cNvSpPr/>
                <p:nvPr/>
              </p:nvSpPr>
              <p:spPr>
                <a:xfrm>
                  <a:off x="1387158" y="4340879"/>
                  <a:ext cx="443884" cy="4056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5E6437E-592B-4636-B67E-9DCF362035F6}"/>
                  </a:ext>
                </a:extLst>
              </p:cNvPr>
              <p:cNvCxnSpPr>
                <a:stCxn id="17" idx="6"/>
                <a:endCxn id="21" idx="2"/>
              </p:cNvCxnSpPr>
              <p:nvPr/>
            </p:nvCxnSpPr>
            <p:spPr>
              <a:xfrm flipV="1">
                <a:off x="1828691" y="3841111"/>
                <a:ext cx="329214" cy="3260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E20ECADF-8DFF-4BFF-BCC9-A90C6CF1B4FD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1828691" y="4167168"/>
                <a:ext cx="329214" cy="7968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536756F-21D0-484E-9139-DC4E112AC1A4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1828691" y="4714041"/>
                <a:ext cx="329214" cy="2499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2F95678-23F9-4042-8AD8-41DE64219BC1}"/>
                  </a:ext>
                </a:extLst>
              </p:cNvPr>
              <p:cNvCxnSpPr>
                <a:cxnSpLocks/>
                <a:stCxn id="21" idx="6"/>
                <a:endCxn id="19" idx="2"/>
              </p:cNvCxnSpPr>
              <p:nvPr/>
            </p:nvCxnSpPr>
            <p:spPr>
              <a:xfrm>
                <a:off x="2601789" y="3841111"/>
                <a:ext cx="329214" cy="3585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8A359CB-06B6-40EC-B6AB-F7D3CFDFDD96}"/>
                  </a:ext>
                </a:extLst>
              </p:cNvPr>
              <p:cNvCxnSpPr>
                <a:cxnSpLocks/>
                <a:stCxn id="21" idx="6"/>
                <a:endCxn id="20" idx="2"/>
              </p:cNvCxnSpPr>
              <p:nvPr/>
            </p:nvCxnSpPr>
            <p:spPr>
              <a:xfrm>
                <a:off x="2601789" y="3841111"/>
                <a:ext cx="329214" cy="905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64535CA-42B0-4620-AD8A-F80B8908F7AD}"/>
                  </a:ext>
                </a:extLst>
              </p:cNvPr>
              <p:cNvCxnSpPr>
                <a:cxnSpLocks/>
                <a:stCxn id="22" idx="6"/>
                <a:endCxn id="19" idx="2"/>
              </p:cNvCxnSpPr>
              <p:nvPr/>
            </p:nvCxnSpPr>
            <p:spPr>
              <a:xfrm flipV="1">
                <a:off x="2601789" y="4199704"/>
                <a:ext cx="329214" cy="7642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AB886E9F-32C6-45DA-87FC-C51FB304DEC5}"/>
                </a:ext>
              </a:extLst>
            </p:cNvPr>
            <p:cNvSpPr/>
            <p:nvPr/>
          </p:nvSpPr>
          <p:spPr>
            <a:xfrm>
              <a:off x="10539207" y="1342397"/>
              <a:ext cx="432641" cy="386070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8B386A5-2E5C-4052-A080-C10777326441}"/>
              </a:ext>
            </a:extLst>
          </p:cNvPr>
          <p:cNvGrpSpPr/>
          <p:nvPr/>
        </p:nvGrpSpPr>
        <p:grpSpPr>
          <a:xfrm>
            <a:off x="6883525" y="3108714"/>
            <a:ext cx="4203031" cy="1641763"/>
            <a:chOff x="9267826" y="3574092"/>
            <a:chExt cx="4203031" cy="164176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FD739D1-2A57-4014-89DC-FF04BAF59B53}"/>
                </a:ext>
              </a:extLst>
            </p:cNvPr>
            <p:cNvGrpSpPr/>
            <p:nvPr/>
          </p:nvGrpSpPr>
          <p:grpSpPr>
            <a:xfrm>
              <a:off x="9267826" y="3574092"/>
              <a:ext cx="1610590" cy="1641763"/>
              <a:chOff x="9267826" y="3574092"/>
              <a:chExt cx="1610590" cy="1641763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CFCE3E9-418C-44B3-B79B-D5132AA02F7D}"/>
                  </a:ext>
                </a:extLst>
              </p:cNvPr>
              <p:cNvSpPr/>
              <p:nvPr/>
            </p:nvSpPr>
            <p:spPr>
              <a:xfrm>
                <a:off x="9267826" y="3574092"/>
                <a:ext cx="1153390" cy="11845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39C5170-83AE-4933-8D71-03AD62FFA8F5}"/>
                  </a:ext>
                </a:extLst>
              </p:cNvPr>
              <p:cNvSpPr/>
              <p:nvPr/>
            </p:nvSpPr>
            <p:spPr>
              <a:xfrm>
                <a:off x="9420226" y="3726492"/>
                <a:ext cx="1153390" cy="11845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24C1866-0944-41F5-A9BC-60DB9D728F08}"/>
                  </a:ext>
                </a:extLst>
              </p:cNvPr>
              <p:cNvSpPr/>
              <p:nvPr/>
            </p:nvSpPr>
            <p:spPr>
              <a:xfrm>
                <a:off x="9572626" y="3878892"/>
                <a:ext cx="1153390" cy="11845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2B0D564-834D-4D9F-BEFA-9FAD3C9832A8}"/>
                  </a:ext>
                </a:extLst>
              </p:cNvPr>
              <p:cNvSpPr/>
              <p:nvPr/>
            </p:nvSpPr>
            <p:spPr>
              <a:xfrm>
                <a:off x="9725026" y="4031292"/>
                <a:ext cx="1153390" cy="118456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연결선: 구부러짐 46">
              <a:extLst>
                <a:ext uri="{FF2B5EF4-FFF2-40B4-BE49-F238E27FC236}">
                  <a16:creationId xmlns:a16="http://schemas.microsoft.com/office/drawing/2014/main" id="{C77F88E9-B3FB-4F27-9025-1A6357A92772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rot="16200000" flipH="1">
              <a:off x="10598926" y="3124487"/>
              <a:ext cx="369824" cy="1573834"/>
            </a:xfrm>
            <a:prstGeom prst="curvedConnector4">
              <a:avLst>
                <a:gd name="adj1" fmla="val -61813"/>
                <a:gd name="adj2" fmla="val 68321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020B3EE-9203-4801-A415-69B012C3EFCB}"/>
                </a:ext>
              </a:extLst>
            </p:cNvPr>
            <p:cNvSpPr txBox="1"/>
            <p:nvPr/>
          </p:nvSpPr>
          <p:spPr>
            <a:xfrm>
              <a:off x="10726016" y="3917020"/>
              <a:ext cx="2744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Remove </a:t>
              </a:r>
            </a:p>
            <a:p>
              <a:pPr algn="ctr"/>
              <a:r>
                <a:rPr lang="en-US" altLang="ko-KR"/>
                <a:t>less important filters</a:t>
              </a:r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27FAA963-340D-415B-97D3-1E12FD721FCC}"/>
              </a:ext>
            </a:extLst>
          </p:cNvPr>
          <p:cNvSpPr txBox="1"/>
          <p:nvPr/>
        </p:nvSpPr>
        <p:spPr>
          <a:xfrm>
            <a:off x="3457044" y="5467663"/>
            <a:ext cx="488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sparse</a:t>
            </a:r>
            <a:r>
              <a:rPr lang="ko-KR" altLang="en-US" sz="2000" b="1"/>
              <a:t>한 모델으로 만들어서 </a:t>
            </a:r>
            <a:r>
              <a:rPr lang="ko-KR" altLang="en-US" sz="2000" b="1">
                <a:solidFill>
                  <a:srgbClr val="0070C0"/>
                </a:solidFill>
              </a:rPr>
              <a:t>연산량 감소</a:t>
            </a:r>
          </a:p>
        </p:txBody>
      </p:sp>
    </p:spTree>
    <p:extLst>
      <p:ext uri="{BB962C8B-B14F-4D97-AF65-F5344CB8AC3E}">
        <p14:creationId xmlns:p14="http://schemas.microsoft.com/office/powerpoint/2010/main" val="2945801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34BB8-423D-4531-8BF9-0CA73B56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 u="none" strike="noStrike" baseline="0">
                <a:latin typeface="+mj-lt"/>
              </a:rPr>
              <a:t>EIE (Efficient Inference Engine)</a:t>
            </a:r>
            <a:endParaRPr lang="ko-KR" altLang="en-US" sz="3600">
              <a:latin typeface="+mj-lt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3F6C6-A4D4-4CFB-893D-685BE27F13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/>
              <a:t>DNN </a:t>
            </a:r>
            <a:r>
              <a:rPr lang="ko-KR" altLang="en-US" sz="2000"/>
              <a:t>가속기의 전력 소비 요인</a:t>
            </a:r>
            <a:endParaRPr lang="en-US" altLang="ko-KR" sz="200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/>
              <a:t>부동 소수점 곱셈 </a:t>
            </a:r>
            <a:r>
              <a:rPr lang="ko-KR" altLang="en-US" sz="1800">
                <a:solidFill>
                  <a:srgbClr val="0070C0"/>
                </a:solidFill>
              </a:rPr>
              <a:t>연산</a:t>
            </a:r>
            <a:r>
              <a:rPr lang="en-US" altLang="ko-KR" sz="1800"/>
              <a:t> &amp; </a:t>
            </a:r>
            <a:r>
              <a:rPr lang="ko-KR" altLang="en-US" sz="1800">
                <a:solidFill>
                  <a:srgbClr val="0070C0"/>
                </a:solidFill>
              </a:rPr>
              <a:t>외부 메모리 접근 </a:t>
            </a:r>
            <a:endParaRPr lang="en-US" altLang="ko-KR" sz="1800">
              <a:solidFill>
                <a:srgbClr val="0070C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/>
              <a:t>DRAM </a:t>
            </a:r>
            <a:r>
              <a:rPr lang="ko-KR" altLang="en-US" sz="1800"/>
              <a:t>접근이 곱셈 연산에 비해 약 </a:t>
            </a:r>
            <a:r>
              <a:rPr lang="en-US" altLang="ko-KR" sz="1800"/>
              <a:t>173</a:t>
            </a:r>
            <a:r>
              <a:rPr lang="ko-KR" altLang="en-US" sz="1800"/>
              <a:t>배의 전력 소모 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en-US" altLang="ko-KR" sz="2000">
                <a:sym typeface="Wingdings" panose="05000000000000000000" pitchFamily="2" charset="2"/>
              </a:rPr>
              <a:t>Idea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>
                <a:solidFill>
                  <a:srgbClr val="0070C0"/>
                </a:solidFill>
                <a:sym typeface="Wingdings" panose="05000000000000000000" pitchFamily="2" charset="2"/>
              </a:rPr>
              <a:t>DRAM </a:t>
            </a:r>
            <a:r>
              <a:rPr lang="ko-KR" altLang="en-US" sz="1800">
                <a:solidFill>
                  <a:srgbClr val="0070C0"/>
                </a:solidFill>
                <a:sym typeface="Wingdings" panose="05000000000000000000" pitchFamily="2" charset="2"/>
              </a:rPr>
              <a:t>접근 줄여야함</a:t>
            </a:r>
            <a:endParaRPr lang="en-US" altLang="ko-KR" sz="180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>
                <a:sym typeface="Wingdings" panose="05000000000000000000" pitchFamily="2" charset="2"/>
              </a:rPr>
              <a:t>Deep compression  sparse weights  </a:t>
            </a:r>
            <a:r>
              <a:rPr lang="ko-KR" altLang="en-US" sz="1800">
                <a:sym typeface="Wingdings" panose="05000000000000000000" pitchFamily="2" charset="2"/>
              </a:rPr>
              <a:t>모바일 장치에서 사용 가능</a:t>
            </a:r>
            <a:endParaRPr lang="en-US" altLang="ko-KR" sz="1800">
              <a:sym typeface="Wingdings" panose="05000000000000000000" pitchFamily="2" charset="2"/>
            </a:endParaRPr>
          </a:p>
          <a:p>
            <a:endParaRPr lang="ko-KR" altLang="en-US" sz="24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57E0FFA-E086-42AC-873E-B26185B103EA}"/>
              </a:ext>
            </a:extLst>
          </p:cNvPr>
          <p:cNvGrpSpPr/>
          <p:nvPr/>
        </p:nvGrpSpPr>
        <p:grpSpPr>
          <a:xfrm>
            <a:off x="8527688" y="1537989"/>
            <a:ext cx="2431052" cy="2463305"/>
            <a:chOff x="8645674" y="1825625"/>
            <a:chExt cx="2431052" cy="24633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B72F946-FA67-4EEB-9C6B-FF4F7FF12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45674" y="1825625"/>
              <a:ext cx="2431052" cy="2463305"/>
            </a:xfrm>
            <a:prstGeom prst="rect">
              <a:avLst/>
            </a:prstGeom>
          </p:spPr>
        </p:pic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2B9FFE97-9F58-44C4-8738-C53A7C074865}"/>
                </a:ext>
              </a:extLst>
            </p:cNvPr>
            <p:cNvSpPr/>
            <p:nvPr/>
          </p:nvSpPr>
          <p:spPr>
            <a:xfrm>
              <a:off x="9507794" y="2546555"/>
              <a:ext cx="934950" cy="1169604"/>
            </a:xfrm>
            <a:prstGeom prst="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697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CA689-923C-4405-981C-CB9AF053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 u="none" strike="noStrike" baseline="0">
                <a:latin typeface="+mj-lt"/>
              </a:rPr>
              <a:t>EIE (Efficient Inference Engine)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50C59A-DDFC-4406-B057-E08EB11ED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/>
              <a:t>압축된 </a:t>
            </a:r>
            <a:r>
              <a:rPr lang="en-US" altLang="ko-KR" sz="1800"/>
              <a:t>DNN</a:t>
            </a:r>
            <a:r>
              <a:rPr lang="ko-KR" altLang="en-US" sz="1800"/>
              <a:t>의 추론에 특화된 구조 </a:t>
            </a:r>
            <a:endParaRPr lang="en-US" altLang="ko-KR" sz="1800"/>
          </a:p>
          <a:p>
            <a:pPr>
              <a:lnSpc>
                <a:spcPct val="150000"/>
              </a:lnSpc>
            </a:pPr>
            <a:r>
              <a:rPr lang="ko-KR" altLang="en-US" sz="1800"/>
              <a:t>다수의 </a:t>
            </a:r>
            <a:r>
              <a:rPr lang="en-US" altLang="ko-KR" sz="1800"/>
              <a:t>PEs, </a:t>
            </a:r>
            <a:r>
              <a:rPr lang="ko-KR" altLang="en-US" sz="1800"/>
              <a:t>분산된 </a:t>
            </a:r>
            <a:r>
              <a:rPr lang="en-US" altLang="ko-KR" sz="1800"/>
              <a:t>SRAM (</a:t>
            </a:r>
            <a:r>
              <a:rPr lang="en-US" altLang="ko-KR" sz="1800">
                <a:sym typeface="Wingdings" panose="05000000000000000000" pitchFamily="2" charset="2"/>
              </a:rPr>
              <a:t>162KB per PE)</a:t>
            </a:r>
          </a:p>
          <a:p>
            <a:endParaRPr lang="en-US" altLang="ko-KR" sz="1800">
              <a:sym typeface="Wingdings" panose="05000000000000000000" pitchFamily="2" charset="2"/>
            </a:endParaRPr>
          </a:p>
          <a:p>
            <a:endParaRPr lang="en-US" altLang="ko-KR" sz="1800">
              <a:sym typeface="Wingdings" panose="05000000000000000000" pitchFamily="2" charset="2"/>
            </a:endParaRPr>
          </a:p>
          <a:p>
            <a:endParaRPr lang="ko-KR" altLang="en-US" sz="18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93A0C7-60B7-415B-8EDD-855DC700C91C}"/>
              </a:ext>
            </a:extLst>
          </p:cNvPr>
          <p:cNvGrpSpPr/>
          <p:nvPr/>
        </p:nvGrpSpPr>
        <p:grpSpPr>
          <a:xfrm>
            <a:off x="292150" y="2545385"/>
            <a:ext cx="11607699" cy="3486698"/>
            <a:chOff x="391391" y="2825202"/>
            <a:chExt cx="11607699" cy="34866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9BC149-3331-41D8-860B-8BE49703891A}"/>
                </a:ext>
              </a:extLst>
            </p:cNvPr>
            <p:cNvSpPr txBox="1"/>
            <p:nvPr/>
          </p:nvSpPr>
          <p:spPr>
            <a:xfrm>
              <a:off x="8682319" y="3818168"/>
              <a:ext cx="3316771" cy="21162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/>
                <a:t>SRAM</a:t>
              </a:r>
              <a:r>
                <a:rPr lang="ko-KR" altLang="en-US"/>
                <a:t>에서 </a:t>
              </a:r>
              <a:br>
                <a:rPr lang="en-US" altLang="ko-KR"/>
              </a:br>
              <a:r>
                <a:rPr lang="en-US" altLang="ko-KR"/>
                <a:t>non-zero weights</a:t>
              </a:r>
              <a:r>
                <a:rPr lang="ko-KR" altLang="en-US"/>
                <a:t> 로드</a:t>
              </a:r>
              <a:endParaRPr lang="en-US" altLang="ko-KR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/>
                <a:t>Arithmetic units </a:t>
              </a:r>
              <a:br>
                <a:rPr lang="en-US" altLang="ko-KR"/>
              </a:br>
              <a:r>
                <a:rPr lang="en-US" altLang="ko-KR"/>
                <a:t>: multiply and accumulate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/>
                <a:t>Save to SRAM</a:t>
              </a:r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B4D4A92-9CE1-4D8C-83E2-B0478F72B3CA}"/>
                </a:ext>
              </a:extLst>
            </p:cNvPr>
            <p:cNvGrpSpPr/>
            <p:nvPr/>
          </p:nvGrpSpPr>
          <p:grpSpPr>
            <a:xfrm>
              <a:off x="391391" y="2825202"/>
              <a:ext cx="8043965" cy="3486698"/>
              <a:chOff x="838200" y="2607045"/>
              <a:chExt cx="8043965" cy="34866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91D3F92-6C3E-45CB-984B-2EF9FDFEEB2F}"/>
                  </a:ext>
                </a:extLst>
              </p:cNvPr>
              <p:cNvGrpSpPr/>
              <p:nvPr/>
            </p:nvGrpSpPr>
            <p:grpSpPr>
              <a:xfrm>
                <a:off x="838200" y="3279303"/>
                <a:ext cx="8043965" cy="2814440"/>
                <a:chOff x="2223447" y="3539034"/>
                <a:chExt cx="8043965" cy="281444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C2F84DBC-82EC-42CF-AD94-26BF537DFE23}"/>
                    </a:ext>
                  </a:extLst>
                </p:cNvPr>
                <p:cNvGrpSpPr/>
                <p:nvPr/>
              </p:nvGrpSpPr>
              <p:grpSpPr>
                <a:xfrm>
                  <a:off x="2223447" y="3539034"/>
                  <a:ext cx="8043965" cy="2814440"/>
                  <a:chOff x="1942893" y="4191947"/>
                  <a:chExt cx="8043965" cy="2814440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7F9FE5FA-8EE0-47C8-A858-6BA46257B8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harpenSoften amount="25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51112" y="4191947"/>
                    <a:ext cx="2635746" cy="2814440"/>
                  </a:xfrm>
                  <a:prstGeom prst="rect">
                    <a:avLst/>
                  </a:prstGeom>
                </p:spPr>
              </p:pic>
              <p:grpSp>
                <p:nvGrpSpPr>
                  <p:cNvPr id="13" name="그룹 12">
                    <a:extLst>
                      <a:ext uri="{FF2B5EF4-FFF2-40B4-BE49-F238E27FC236}">
                        <a16:creationId xmlns:a16="http://schemas.microsoft.com/office/drawing/2014/main" id="{6A9968DF-B2A9-4B94-B03C-EC9598F98353}"/>
                      </a:ext>
                    </a:extLst>
                  </p:cNvPr>
                  <p:cNvGrpSpPr/>
                  <p:nvPr/>
                </p:nvGrpSpPr>
                <p:grpSpPr>
                  <a:xfrm>
                    <a:off x="1942893" y="5040609"/>
                    <a:ext cx="4246833" cy="1349376"/>
                    <a:chOff x="3158837" y="5085917"/>
                    <a:chExt cx="4246833" cy="1349376"/>
                  </a:xfrm>
                </p:grpSpPr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4835B896-AA93-4BE8-B1E0-05F86273B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8837" y="5085918"/>
                      <a:ext cx="1361209" cy="1349375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Weight</a:t>
                      </a:r>
                    </a:p>
                    <a:p>
                      <a:pPr algn="ctr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Matrix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18" name="직사각형 17">
                      <a:extLst>
                        <a:ext uri="{FF2B5EF4-FFF2-40B4-BE49-F238E27FC236}">
                          <a16:creationId xmlns:a16="http://schemas.microsoft.com/office/drawing/2014/main" id="{CD10786B-5D64-4261-B380-B8B474B723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44461" y="5085917"/>
                      <a:ext cx="1361209" cy="1349375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Sparse</a:t>
                      </a:r>
                    </a:p>
                    <a:p>
                      <a:pPr algn="ctr"/>
                      <a:r>
                        <a:rPr lang="en-US" altLang="ko-KR" sz="200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Matrix</a:t>
                      </a:r>
                      <a:endParaRPr lang="ko-KR" altLang="en-US" sz="200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cxnSp>
                  <p:nvCxnSpPr>
                    <p:cNvPr id="19" name="직선 화살표 연결선 18">
                      <a:extLst>
                        <a:ext uri="{FF2B5EF4-FFF2-40B4-BE49-F238E27FC236}">
                          <a16:creationId xmlns:a16="http://schemas.microsoft.com/office/drawing/2014/main" id="{4C466726-07AA-4F3B-82BC-9A4DA8849207}"/>
                        </a:ext>
                      </a:extLst>
                    </p:cNvPr>
                    <p:cNvCxnSpPr>
                      <a:stCxn id="17" idx="3"/>
                      <a:endCxn id="18" idx="1"/>
                    </p:cNvCxnSpPr>
                    <p:nvPr/>
                  </p:nvCxnSpPr>
                  <p:spPr>
                    <a:xfrm flipV="1">
                      <a:off x="4520046" y="5760605"/>
                      <a:ext cx="1524415" cy="1"/>
                    </a:xfrm>
                    <a:prstGeom prst="straightConnector1">
                      <a:avLst/>
                    </a:prstGeom>
                    <a:ln w="190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1345F125-DCA7-41E0-8DCA-F0B03D6BEF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0046" y="5317609"/>
                      <a:ext cx="15006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/>
                        <a:t>compression</a:t>
                      </a:r>
                      <a:endParaRPr lang="ko-KR" altLang="en-US"/>
                    </a:p>
                  </p:txBody>
                </p:sp>
              </p:grpSp>
              <p:cxnSp>
                <p:nvCxnSpPr>
                  <p:cNvPr id="14" name="연결선: 구부러짐 13">
                    <a:extLst>
                      <a:ext uri="{FF2B5EF4-FFF2-40B4-BE49-F238E27FC236}">
                        <a16:creationId xmlns:a16="http://schemas.microsoft.com/office/drawing/2014/main" id="{731D365C-BF30-4BA1-AC2D-89BC132695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03083" y="4562273"/>
                    <a:ext cx="1278372" cy="581228"/>
                  </a:xfrm>
                  <a:prstGeom prst="curvedConnector3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연결선: 구부러짐 14">
                    <a:extLst>
                      <a:ext uri="{FF2B5EF4-FFF2-40B4-BE49-F238E27FC236}">
                        <a16:creationId xmlns:a16="http://schemas.microsoft.com/office/drawing/2014/main" id="{0DAFCEEA-4589-490E-82F6-CC7A1F0FAA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213474" y="5186361"/>
                    <a:ext cx="1267981" cy="270606"/>
                  </a:xfrm>
                  <a:prstGeom prst="curvedConnector3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연결선: 구부러짐 15">
                    <a:extLst>
                      <a:ext uri="{FF2B5EF4-FFF2-40B4-BE49-F238E27FC236}">
                        <a16:creationId xmlns:a16="http://schemas.microsoft.com/office/drawing/2014/main" id="{E5E0821C-2A28-4367-88FF-A5DFE5D5D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89726" y="6239593"/>
                    <a:ext cx="3130919" cy="451637"/>
                  </a:xfrm>
                  <a:prstGeom prst="curvedConnector3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F63F-5E53-422F-B697-15FC2991AFF9}"/>
                    </a:ext>
                  </a:extLst>
                </p:cNvPr>
                <p:cNvSpPr txBox="1"/>
                <p:nvPr/>
              </p:nvSpPr>
              <p:spPr>
                <a:xfrm>
                  <a:off x="4917515" y="5845011"/>
                  <a:ext cx="1744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/>
                    <a:t>1 row per 1 PE</a:t>
                  </a:r>
                  <a:endParaRPr lang="ko-KR" alt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370732-BB27-469A-BC77-15C5F12E20B6}"/>
                  </a:ext>
                </a:extLst>
              </p:cNvPr>
              <p:cNvSpPr txBox="1"/>
              <p:nvPr/>
            </p:nvSpPr>
            <p:spPr>
              <a:xfrm>
                <a:off x="6245785" y="2607045"/>
                <a:ext cx="26357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/>
                  <a:t>non-zero value (filter)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pPr algn="ctr"/>
                <a:r>
                  <a:rPr lang="en-US" altLang="ko-KR"/>
                  <a:t>: broadcast to all PEs</a:t>
                </a:r>
              </a:p>
            </p:txBody>
          </p:sp>
        </p:grp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4349D72C-F8E6-47E1-AD9A-B414009FBB44}"/>
                </a:ext>
              </a:extLst>
            </p:cNvPr>
            <p:cNvSpPr/>
            <p:nvPr/>
          </p:nvSpPr>
          <p:spPr>
            <a:xfrm>
              <a:off x="7769143" y="3606470"/>
              <a:ext cx="553975" cy="581228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629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TPU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/>
              <a:t>cnvlutin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/>
              <a:t>Cambricon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/>
              <a:t>EIE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095D95-5126-4925-BD1F-73D9A5DC633A}"/>
              </a:ext>
            </a:extLst>
          </p:cNvPr>
          <p:cNvSpPr/>
          <p:nvPr/>
        </p:nvSpPr>
        <p:spPr>
          <a:xfrm>
            <a:off x="3657600" y="4785064"/>
            <a:ext cx="7652551" cy="994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+mj-lt"/>
              </a:rPr>
              <a:t>Tensor Processing Unit (TPU)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D7DD84-771B-4B8A-94B1-8560A0EF8873}"/>
              </a:ext>
            </a:extLst>
          </p:cNvPr>
          <p:cNvGrpSpPr/>
          <p:nvPr/>
        </p:nvGrpSpPr>
        <p:grpSpPr>
          <a:xfrm>
            <a:off x="822068" y="1403439"/>
            <a:ext cx="11122904" cy="4664592"/>
            <a:chOff x="1677052" y="1096591"/>
            <a:chExt cx="11122904" cy="466459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AA459B6-0051-440C-A4AA-DE5D26294B88}"/>
                </a:ext>
              </a:extLst>
            </p:cNvPr>
            <p:cNvGrpSpPr/>
            <p:nvPr/>
          </p:nvGrpSpPr>
          <p:grpSpPr>
            <a:xfrm>
              <a:off x="1677052" y="1096591"/>
              <a:ext cx="9182819" cy="4239007"/>
              <a:chOff x="3308063" y="878429"/>
              <a:chExt cx="9182819" cy="4239007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C15BC4C0-7B72-45C1-9230-1A8EFB3144A0}"/>
                  </a:ext>
                </a:extLst>
              </p:cNvPr>
              <p:cNvGrpSpPr/>
              <p:nvPr/>
            </p:nvGrpSpPr>
            <p:grpSpPr>
              <a:xfrm>
                <a:off x="4745504" y="878429"/>
                <a:ext cx="7745378" cy="4239007"/>
                <a:chOff x="4745504" y="878429"/>
                <a:chExt cx="7745378" cy="4239007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43F87478-0081-4E17-8EE6-4531DF45C7E0}"/>
                    </a:ext>
                  </a:extLst>
                </p:cNvPr>
                <p:cNvSpPr/>
                <p:nvPr/>
              </p:nvSpPr>
              <p:spPr>
                <a:xfrm>
                  <a:off x="5844588" y="878429"/>
                  <a:ext cx="2453806" cy="97654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latin typeface="Georgia" panose="02040502050405020303" pitchFamily="18" charset="0"/>
                    </a:rPr>
                    <a:t>DDR3</a:t>
                  </a:r>
                </a:p>
                <a:p>
                  <a:pPr algn="ctr"/>
                  <a:r>
                    <a:rPr lang="en-US" altLang="ko-KR">
                      <a:latin typeface="Georgia" panose="02040502050405020303" pitchFamily="18" charset="0"/>
                    </a:rPr>
                    <a:t>Memory</a:t>
                  </a:r>
                  <a:endParaRPr lang="ko-KR" altLang="en-US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B3A11823-817E-4663-8952-2C408B0D2435}"/>
                    </a:ext>
                  </a:extLst>
                </p:cNvPr>
                <p:cNvSpPr/>
                <p:nvPr/>
              </p:nvSpPr>
              <p:spPr>
                <a:xfrm>
                  <a:off x="10058400" y="878429"/>
                  <a:ext cx="2432482" cy="976543"/>
                </a:xfrm>
                <a:prstGeom prst="rect">
                  <a:avLst/>
                </a:prstGeom>
                <a:solidFill>
                  <a:srgbClr val="D9CA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Weight FIFO</a:t>
                  </a:r>
                </a:p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(Weight Fetcher)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2EC3A86C-B5F8-48BD-8043-29ECEF993740}"/>
                    </a:ext>
                  </a:extLst>
                </p:cNvPr>
                <p:cNvSpPr/>
                <p:nvPr/>
              </p:nvSpPr>
              <p:spPr>
                <a:xfrm>
                  <a:off x="7242211" y="2543914"/>
                  <a:ext cx="1056183" cy="1915152"/>
                </a:xfrm>
                <a:prstGeom prst="rect">
                  <a:avLst/>
                </a:prstGeom>
                <a:solidFill>
                  <a:srgbClr val="D9CA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Systolic</a:t>
                  </a:r>
                </a:p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Data</a:t>
                  </a:r>
                </a:p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Setup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A3FAAC1C-FB18-494F-AC46-5FAE7333306B}"/>
                    </a:ext>
                  </a:extLst>
                </p:cNvPr>
                <p:cNvSpPr/>
                <p:nvPr/>
              </p:nvSpPr>
              <p:spPr>
                <a:xfrm>
                  <a:off x="5844588" y="2543914"/>
                  <a:ext cx="1303278" cy="1915152"/>
                </a:xfrm>
                <a:prstGeom prst="rect">
                  <a:avLst/>
                </a:prstGeom>
                <a:solidFill>
                  <a:srgbClr val="D9CA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Unified</a:t>
                  </a:r>
                </a:p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Buffer</a:t>
                  </a:r>
                </a:p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(Local Activation Storage)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4C390605-9818-4716-8C61-3FDF2A4EEE77}"/>
                    </a:ext>
                  </a:extLst>
                </p:cNvPr>
                <p:cNvSpPr/>
                <p:nvPr/>
              </p:nvSpPr>
              <p:spPr>
                <a:xfrm>
                  <a:off x="10058400" y="2543914"/>
                  <a:ext cx="2432482" cy="97654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Matrix Multiply Unit</a:t>
                  </a:r>
                </a:p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(64K per cycle)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D207BDDB-649E-4F40-81FE-56252EBC525C}"/>
                    </a:ext>
                  </a:extLst>
                </p:cNvPr>
                <p:cNvSpPr/>
                <p:nvPr/>
              </p:nvSpPr>
              <p:spPr>
                <a:xfrm>
                  <a:off x="10058400" y="4149816"/>
                  <a:ext cx="2432482" cy="4292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Activation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F56EDCE4-7146-4ECB-8784-260D454AFBBD}"/>
                    </a:ext>
                  </a:extLst>
                </p:cNvPr>
                <p:cNvSpPr/>
                <p:nvPr/>
              </p:nvSpPr>
              <p:spPr>
                <a:xfrm>
                  <a:off x="10058400" y="4685834"/>
                  <a:ext cx="2432482" cy="42922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Normalize/Pool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7BF414B6-E171-4F88-BA14-CDBDA25EFD13}"/>
                    </a:ext>
                  </a:extLst>
                </p:cNvPr>
                <p:cNvSpPr/>
                <p:nvPr/>
              </p:nvSpPr>
              <p:spPr>
                <a:xfrm>
                  <a:off x="10058400" y="3617434"/>
                  <a:ext cx="2432482" cy="429228"/>
                </a:xfrm>
                <a:prstGeom prst="rect">
                  <a:avLst/>
                </a:prstGeom>
                <a:solidFill>
                  <a:srgbClr val="D9CA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Accumulators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1A47692F-1D2A-4FFF-9535-B013E408C2E2}"/>
                    </a:ext>
                  </a:extLst>
                </p:cNvPr>
                <p:cNvSpPr/>
                <p:nvPr/>
              </p:nvSpPr>
              <p:spPr>
                <a:xfrm>
                  <a:off x="4745504" y="4688208"/>
                  <a:ext cx="1099084" cy="429228"/>
                </a:xfrm>
                <a:prstGeom prst="rect">
                  <a:avLst/>
                </a:prstGeom>
                <a:solidFill>
                  <a:srgbClr val="D9CAF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Instr.</a:t>
                  </a:r>
                  <a:endPara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p:grp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7148A56-CDCD-4784-96BA-C6CC103C4018}"/>
                  </a:ext>
                </a:extLst>
              </p:cNvPr>
              <p:cNvCxnSpPr>
                <a:stCxn id="44" idx="3"/>
                <a:endCxn id="45" idx="1"/>
              </p:cNvCxnSpPr>
              <p:nvPr/>
            </p:nvCxnSpPr>
            <p:spPr>
              <a:xfrm>
                <a:off x="8298394" y="1366701"/>
                <a:ext cx="17600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91A7AEED-7133-4F5E-B28B-FEE26323A3E7}"/>
                  </a:ext>
                </a:extLst>
              </p:cNvPr>
              <p:cNvCxnSpPr>
                <a:cxnSpLocks/>
                <a:endCxn id="48" idx="1"/>
              </p:cNvCxnSpPr>
              <p:nvPr/>
            </p:nvCxnSpPr>
            <p:spPr>
              <a:xfrm>
                <a:off x="8298394" y="3032186"/>
                <a:ext cx="1760006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35A7DEA1-02BD-441F-A002-27E681D7AE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4642" y="3053628"/>
                <a:ext cx="160994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9C3F6674-B76F-4FD1-AA75-2E9E6EEAFF99}"/>
                  </a:ext>
                </a:extLst>
              </p:cNvPr>
              <p:cNvSpPr/>
              <p:nvPr/>
            </p:nvSpPr>
            <p:spPr>
              <a:xfrm>
                <a:off x="3308063" y="878429"/>
                <a:ext cx="1130774" cy="4239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Georgia" panose="02040502050405020303" pitchFamily="18" charset="0"/>
                  </a:rPr>
                  <a:t>Host</a:t>
                </a:r>
                <a:r>
                  <a:rPr lang="ko-KR" altLang="en-US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lang="en-US" altLang="ko-KR">
                    <a:solidFill>
                      <a:schemeClr val="tx1"/>
                    </a:solidFill>
                    <a:latin typeface="Georgia" panose="02040502050405020303" pitchFamily="18" charset="0"/>
                  </a:rPr>
                  <a:t>Interface</a:t>
                </a:r>
              </a:p>
            </p:txBody>
          </p: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0272DF89-61E7-4B8E-ABC8-DD039D60D3E4}"/>
                  </a:ext>
                </a:extLst>
              </p:cNvPr>
              <p:cNvCxnSpPr>
                <a:cxnSpLocks/>
                <a:endCxn id="52" idx="1"/>
              </p:cNvCxnSpPr>
              <p:nvPr/>
            </p:nvCxnSpPr>
            <p:spPr>
              <a:xfrm>
                <a:off x="4438837" y="4902822"/>
                <a:ext cx="30666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A42606E-895F-41C7-AB3A-DBAB471E4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8838" y="1430563"/>
                <a:ext cx="14057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E8E422FC-B5A0-4758-85B9-6D3D56222D59}"/>
                  </a:ext>
                </a:extLst>
              </p:cNvPr>
              <p:cNvCxnSpPr>
                <a:stCxn id="50" idx="1"/>
                <a:endCxn id="47" idx="2"/>
              </p:cNvCxnSpPr>
              <p:nvPr/>
            </p:nvCxnSpPr>
            <p:spPr>
              <a:xfrm rot="10800000">
                <a:off x="6496228" y="4459066"/>
                <a:ext cx="3562173" cy="441382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4BB9789-FFBB-4CDD-B440-FBE06A9EF409}"/>
                      </a:ext>
                    </a:extLst>
                  </p:cNvPr>
                  <p:cNvSpPr txBox="1"/>
                  <p:nvPr/>
                </p:nvSpPr>
                <p:spPr>
                  <a:xfrm>
                    <a:off x="4618599" y="997426"/>
                    <a:ext cx="11526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𝐺𝑖𝐵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ko-KR" altLang="en-US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951ACA3-7C77-41B2-9F88-8003A773AD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8599" y="997426"/>
                    <a:ext cx="115262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8A68471-383A-402D-B2EA-8667C93E9F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51521" y="997426"/>
                    <a:ext cx="11526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𝐺𝑖𝐵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ko-KR" altLang="en-US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D342473-13D8-491C-8CED-511668F3C9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1521" y="997426"/>
                    <a:ext cx="115262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02286CA-8A28-4A48-98DA-C011F83450A8}"/>
                      </a:ext>
                    </a:extLst>
                  </p:cNvPr>
                  <p:cNvSpPr txBox="1"/>
                  <p:nvPr/>
                </p:nvSpPr>
                <p:spPr>
                  <a:xfrm>
                    <a:off x="8465140" y="2651058"/>
                    <a:ext cx="12808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𝐺𝑖𝐵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ko-KR" altLang="en-US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BD57816E-8980-426B-9C0C-C55DA319A5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5140" y="2651058"/>
                    <a:ext cx="12808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A97C6FF-8C31-4441-9F15-253E71A90FA1}"/>
                      </a:ext>
                    </a:extLst>
                  </p:cNvPr>
                  <p:cNvSpPr txBox="1"/>
                  <p:nvPr/>
                </p:nvSpPr>
                <p:spPr>
                  <a:xfrm>
                    <a:off x="4592170" y="2651058"/>
                    <a:ext cx="11526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𝐺𝑖𝐵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ko-KR" altLang="en-US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179C769-870E-45E9-B429-0652D2BBEC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170" y="2651058"/>
                    <a:ext cx="115262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3296F31-06A1-4B7C-881B-E2873D18B6C9}"/>
                      </a:ext>
                    </a:extLst>
                  </p:cNvPr>
                  <p:cNvSpPr txBox="1"/>
                  <p:nvPr/>
                </p:nvSpPr>
                <p:spPr>
                  <a:xfrm>
                    <a:off x="7569079" y="4527138"/>
                    <a:ext cx="12808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𝐺𝑖𝐵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ko-KR" altLang="en-US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45EDA9C7-551F-4235-803F-8DF431A65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9079" y="4527138"/>
                    <a:ext cx="128086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6BD51FA-7691-466E-9193-5D0C9AB0CFA1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>
              <a:off x="9643630" y="2073134"/>
              <a:ext cx="0" cy="688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A9336D0-6477-4AC2-8BCC-3222384D8331}"/>
                </a:ext>
              </a:extLst>
            </p:cNvPr>
            <p:cNvGrpSpPr/>
            <p:nvPr/>
          </p:nvGrpSpPr>
          <p:grpSpPr>
            <a:xfrm>
              <a:off x="2851211" y="5365546"/>
              <a:ext cx="1568700" cy="395637"/>
              <a:chOff x="2993106" y="5365546"/>
              <a:chExt cx="1568700" cy="39563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3757B0-B601-4795-B9EB-F6C069BB2DCD}"/>
                  </a:ext>
                </a:extLst>
              </p:cNvPr>
              <p:cNvSpPr txBox="1"/>
              <p:nvPr/>
            </p:nvSpPr>
            <p:spPr>
              <a:xfrm>
                <a:off x="3274144" y="5422629"/>
                <a:ext cx="12876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600" b="0" i="0" u="none" strike="noStrike" baseline="0">
                    <a:latin typeface="YDVYMjOStd31"/>
                  </a:rPr>
                  <a:t>명령어 입력</a:t>
                </a:r>
                <a:endParaRPr lang="ko-KR" altLang="en-US" sz="16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A12E82-5CE3-426A-8DB0-B2A80B1FFE8B}"/>
                  </a:ext>
                </a:extLst>
              </p:cNvPr>
              <p:cNvSpPr txBox="1"/>
              <p:nvPr/>
            </p:nvSpPr>
            <p:spPr>
              <a:xfrm>
                <a:off x="2993106" y="536554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C00000"/>
                    </a:solidFill>
                  </a:rPr>
                  <a:t>①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68DD4922-D599-4D37-846C-96EC07CD5E1A}"/>
                </a:ext>
              </a:extLst>
            </p:cNvPr>
            <p:cNvGrpSpPr/>
            <p:nvPr/>
          </p:nvGrpSpPr>
          <p:grpSpPr>
            <a:xfrm>
              <a:off x="6651529" y="1580298"/>
              <a:ext cx="1829132" cy="624440"/>
              <a:chOff x="2993106" y="5365546"/>
              <a:chExt cx="1516640" cy="62444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65BDB5-90ED-442C-8F46-05608CE60081}"/>
                  </a:ext>
                </a:extLst>
              </p:cNvPr>
              <p:cNvSpPr txBox="1"/>
              <p:nvPr/>
            </p:nvSpPr>
            <p:spPr>
              <a:xfrm>
                <a:off x="3222084" y="5405211"/>
                <a:ext cx="12876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600">
                    <a:latin typeface="YDVYMjOStd31"/>
                  </a:rPr>
                  <a:t>파라미터</a:t>
                </a:r>
                <a:r>
                  <a:rPr lang="ko-KR" altLang="en-US" sz="1600" b="0" i="0" u="none" strike="noStrike" baseline="0">
                    <a:latin typeface="YDVYMjOStd31"/>
                  </a:rPr>
                  <a:t> 입력</a:t>
                </a:r>
                <a:endParaRPr lang="ko-KR" altLang="en-US" sz="1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1F08A8-7411-43DD-BA13-96899D46E6A4}"/>
                  </a:ext>
                </a:extLst>
              </p:cNvPr>
              <p:cNvSpPr txBox="1"/>
              <p:nvPr/>
            </p:nvSpPr>
            <p:spPr>
              <a:xfrm>
                <a:off x="2993106" y="536554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C00000"/>
                    </a:solidFill>
                  </a:rPr>
                  <a:t>②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B1B35FC-FD47-4040-84FA-2B8C3BABDE48}"/>
                </a:ext>
              </a:extLst>
            </p:cNvPr>
            <p:cNvGrpSpPr/>
            <p:nvPr/>
          </p:nvGrpSpPr>
          <p:grpSpPr>
            <a:xfrm>
              <a:off x="2748052" y="3332088"/>
              <a:ext cx="1831966" cy="387564"/>
              <a:chOff x="2993106" y="5365546"/>
              <a:chExt cx="1518989" cy="38756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AF297E-2B69-47C3-AA71-020600FB41D6}"/>
                  </a:ext>
                </a:extLst>
              </p:cNvPr>
              <p:cNvSpPr txBox="1"/>
              <p:nvPr/>
            </p:nvSpPr>
            <p:spPr>
              <a:xfrm>
                <a:off x="3224433" y="5414556"/>
                <a:ext cx="12876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600" b="0" i="0" u="none" strike="noStrike" baseline="0">
                    <a:latin typeface="YDVYMjOStd31"/>
                  </a:rPr>
                  <a:t>데이터 로드</a:t>
                </a:r>
                <a:endParaRPr lang="ko-KR" altLang="en-US" sz="16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A29B2D-9F20-4E83-9369-2DD94796BEE5}"/>
                  </a:ext>
                </a:extLst>
              </p:cNvPr>
              <p:cNvSpPr txBox="1"/>
              <p:nvPr/>
            </p:nvSpPr>
            <p:spPr>
              <a:xfrm>
                <a:off x="2993106" y="5365546"/>
                <a:ext cx="344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C00000"/>
                    </a:solidFill>
                  </a:rPr>
                  <a:t>①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5047B22-4A0D-441E-854B-1015D447BA62}"/>
                </a:ext>
              </a:extLst>
            </p:cNvPr>
            <p:cNvGrpSpPr/>
            <p:nvPr/>
          </p:nvGrpSpPr>
          <p:grpSpPr>
            <a:xfrm>
              <a:off x="10967990" y="3078008"/>
              <a:ext cx="1831966" cy="387564"/>
              <a:chOff x="2993106" y="5365546"/>
              <a:chExt cx="1518989" cy="38756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8AE156-9AB0-4B7B-A767-CE1988EC6E6A}"/>
                  </a:ext>
                </a:extLst>
              </p:cNvPr>
              <p:cNvSpPr txBox="1"/>
              <p:nvPr/>
            </p:nvSpPr>
            <p:spPr>
              <a:xfrm>
                <a:off x="3224433" y="5414556"/>
                <a:ext cx="12876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600" b="0" i="0" u="none" strike="noStrike" baseline="0">
                    <a:latin typeface="YDVYMjOStd31"/>
                  </a:rPr>
                  <a:t>연산</a:t>
                </a:r>
                <a:endParaRPr lang="ko-KR" altLang="en-US" sz="16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EC7E8E-B108-4FCE-8660-5C4861B1192B}"/>
                  </a:ext>
                </a:extLst>
              </p:cNvPr>
              <p:cNvSpPr txBox="1"/>
              <p:nvPr/>
            </p:nvSpPr>
            <p:spPr>
              <a:xfrm>
                <a:off x="2993106" y="5365546"/>
                <a:ext cx="344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C00000"/>
                    </a:solidFill>
                  </a:rPr>
                  <a:t>③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DB7A0C0-715D-4C6C-8F28-7DF4C2B429CA}"/>
                </a:ext>
              </a:extLst>
            </p:cNvPr>
            <p:cNvGrpSpPr/>
            <p:nvPr/>
          </p:nvGrpSpPr>
          <p:grpSpPr>
            <a:xfrm>
              <a:off x="10967990" y="3820162"/>
              <a:ext cx="1831966" cy="387564"/>
              <a:chOff x="2993106" y="5365546"/>
              <a:chExt cx="1518989" cy="38756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932CA4-1E9C-4346-BDA0-22673EFFD330}"/>
                  </a:ext>
                </a:extLst>
              </p:cNvPr>
              <p:cNvSpPr txBox="1"/>
              <p:nvPr/>
            </p:nvSpPr>
            <p:spPr>
              <a:xfrm>
                <a:off x="3224433" y="5414556"/>
                <a:ext cx="12876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600" b="0" i="0" u="none" strike="noStrike" baseline="0">
                    <a:latin typeface="YDVYMjOStd31"/>
                  </a:rPr>
                  <a:t>누적</a:t>
                </a:r>
                <a:endParaRPr lang="ko-KR" altLang="en-US" sz="160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B4D3FC-7C31-4796-8AC1-FCC9318F725C}"/>
                  </a:ext>
                </a:extLst>
              </p:cNvPr>
              <p:cNvSpPr txBox="1"/>
              <p:nvPr/>
            </p:nvSpPr>
            <p:spPr>
              <a:xfrm>
                <a:off x="2993106" y="5365546"/>
                <a:ext cx="344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C00000"/>
                    </a:solidFill>
                  </a:rPr>
                  <a:t>④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4537978-1BE6-46D9-941C-1B4AC930F1D7}"/>
                </a:ext>
              </a:extLst>
            </p:cNvPr>
            <p:cNvGrpSpPr/>
            <p:nvPr/>
          </p:nvGrpSpPr>
          <p:grpSpPr>
            <a:xfrm>
              <a:off x="10967990" y="4350302"/>
              <a:ext cx="1831966" cy="603008"/>
              <a:chOff x="2993106" y="5365546"/>
              <a:chExt cx="1518989" cy="60300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FFC3E4-DBE8-4162-91F5-B2F5EF6FB669}"/>
                  </a:ext>
                </a:extLst>
              </p:cNvPr>
              <p:cNvSpPr txBox="1"/>
              <p:nvPr/>
            </p:nvSpPr>
            <p:spPr>
              <a:xfrm>
                <a:off x="3224433" y="5414556"/>
                <a:ext cx="128766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600" b="0" i="0" u="none" strike="noStrike" baseline="0">
                    <a:latin typeface="YDVYMjOStd31"/>
                  </a:rPr>
                  <a:t>활성화 함수</a:t>
                </a:r>
                <a:br>
                  <a:rPr lang="en-US" altLang="ko-KR" sz="1600" b="0" i="0" u="none" strike="noStrike" baseline="0">
                    <a:latin typeface="YDVYMjOStd31"/>
                  </a:rPr>
                </a:br>
                <a:r>
                  <a:rPr lang="ko-KR" altLang="en-US" sz="1400" b="0" i="0" u="none" strike="noStrike" baseline="0">
                    <a:latin typeface="YDVYMjOStd31"/>
                  </a:rPr>
                  <a:t>현재 노드 출력값</a:t>
                </a:r>
                <a:endParaRPr lang="ko-KR" altLang="en-US" sz="16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5857A6-3C79-4067-83DF-10EDD97A4981}"/>
                  </a:ext>
                </a:extLst>
              </p:cNvPr>
              <p:cNvSpPr txBox="1"/>
              <p:nvPr/>
            </p:nvSpPr>
            <p:spPr>
              <a:xfrm>
                <a:off x="2993106" y="5365546"/>
                <a:ext cx="344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C00000"/>
                    </a:solidFill>
                  </a:rPr>
                  <a:t>⑤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24181F5-9288-4B3D-AB95-7DDA7B79A34F}"/>
                </a:ext>
              </a:extLst>
            </p:cNvPr>
            <p:cNvGrpSpPr/>
            <p:nvPr/>
          </p:nvGrpSpPr>
          <p:grpSpPr>
            <a:xfrm>
              <a:off x="10966822" y="4920435"/>
              <a:ext cx="1831966" cy="387564"/>
              <a:chOff x="2993106" y="5365546"/>
              <a:chExt cx="1518989" cy="38756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F04D9-86F2-4458-A2B5-2E1106A9A88C}"/>
                  </a:ext>
                </a:extLst>
              </p:cNvPr>
              <p:cNvSpPr txBox="1"/>
              <p:nvPr/>
            </p:nvSpPr>
            <p:spPr>
              <a:xfrm>
                <a:off x="3224433" y="5414556"/>
                <a:ext cx="12876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600" b="0" i="0" u="none" strike="noStrike" baseline="0">
                    <a:latin typeface="YDVYMjOStd31"/>
                  </a:rPr>
                  <a:t>정규화</a:t>
                </a:r>
                <a:r>
                  <a:rPr lang="en-US" altLang="ko-KR" sz="1600" b="0" i="0" u="none" strike="noStrike" baseline="0">
                    <a:latin typeface="YDVYMjOStd31"/>
                  </a:rPr>
                  <a:t>/</a:t>
                </a:r>
                <a:r>
                  <a:rPr lang="ko-KR" altLang="en-US" sz="1600" b="0" i="0" u="none" strike="noStrike" baseline="0">
                    <a:latin typeface="YDVYMjOStd31"/>
                  </a:rPr>
                  <a:t>풀링</a:t>
                </a:r>
                <a:endParaRPr lang="ko-KR" altLang="en-US" sz="16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4A05B3-9625-4E58-A7DA-3D264C60575E}"/>
                  </a:ext>
                </a:extLst>
              </p:cNvPr>
              <p:cNvSpPr txBox="1"/>
              <p:nvPr/>
            </p:nvSpPr>
            <p:spPr>
              <a:xfrm>
                <a:off x="2993106" y="5365546"/>
                <a:ext cx="344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C00000"/>
                    </a:solidFill>
                  </a:rPr>
                  <a:t>⑥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464B0CC-EE68-4D2A-A368-91E45DB23557}"/>
                </a:ext>
              </a:extLst>
            </p:cNvPr>
            <p:cNvGrpSpPr/>
            <p:nvPr/>
          </p:nvGrpSpPr>
          <p:grpSpPr>
            <a:xfrm>
              <a:off x="5730320" y="5171096"/>
              <a:ext cx="1831966" cy="387564"/>
              <a:chOff x="2993106" y="5365546"/>
              <a:chExt cx="1518989" cy="38756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83C32-0502-4E24-B034-CC1265FBE6AE}"/>
                  </a:ext>
                </a:extLst>
              </p:cNvPr>
              <p:cNvSpPr txBox="1"/>
              <p:nvPr/>
            </p:nvSpPr>
            <p:spPr>
              <a:xfrm>
                <a:off x="3224433" y="5414556"/>
                <a:ext cx="128766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ko-KR" altLang="en-US" sz="1600"/>
                  <a:t>중간값 저장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7BF536-CF6C-44FA-9512-8131D3139521}"/>
                  </a:ext>
                </a:extLst>
              </p:cNvPr>
              <p:cNvSpPr txBox="1"/>
              <p:nvPr/>
            </p:nvSpPr>
            <p:spPr>
              <a:xfrm>
                <a:off x="2993106" y="5365546"/>
                <a:ext cx="344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>
                    <a:solidFill>
                      <a:srgbClr val="C00000"/>
                    </a:solidFill>
                  </a:rPr>
                  <a:t>⑦</a:t>
                </a: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BB00E95-7471-4AA4-B55B-06518A7C7E99}"/>
              </a:ext>
            </a:extLst>
          </p:cNvPr>
          <p:cNvSpPr txBox="1"/>
          <p:nvPr/>
        </p:nvSpPr>
        <p:spPr>
          <a:xfrm>
            <a:off x="6742118" y="6029406"/>
            <a:ext cx="5334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>
                <a:effectLst/>
                <a:latin typeface="+mj-lt"/>
              </a:rPr>
              <a:t>*weight : </a:t>
            </a:r>
            <a:r>
              <a:rPr lang="ko-KR" altLang="en-US" sz="1400" b="0" i="0">
                <a:effectLst/>
                <a:latin typeface="+mj-lt"/>
              </a:rPr>
              <a:t>추론 시</a:t>
            </a:r>
            <a:r>
              <a:rPr lang="en-US" altLang="ko-KR" sz="1400" b="0" i="0">
                <a:effectLst/>
                <a:latin typeface="+mj-lt"/>
              </a:rPr>
              <a:t>, </a:t>
            </a:r>
            <a:r>
              <a:rPr lang="ko-KR" altLang="en-US" sz="1400" b="0" i="0">
                <a:effectLst/>
                <a:latin typeface="+mj-lt"/>
              </a:rPr>
              <a:t>고정된 상수이므로 미리 </a:t>
            </a:r>
            <a:r>
              <a:rPr lang="en-US" altLang="ko-KR" sz="1400" b="0" i="0">
                <a:effectLst/>
                <a:latin typeface="+mj-lt"/>
              </a:rPr>
              <a:t>DDR3 </a:t>
            </a:r>
            <a:r>
              <a:rPr lang="ko-KR" altLang="en-US" sz="1400" b="0" i="0">
                <a:effectLst/>
                <a:latin typeface="+mj-lt"/>
              </a:rPr>
              <a:t>메모리에 로드</a:t>
            </a:r>
            <a:endParaRPr lang="ko-KR" alt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96A2F-E5F9-47BF-9289-D0B61049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1"/>
                </a:solidFill>
                <a:latin typeface="+mj-lt"/>
              </a:rPr>
              <a:t>Matrix Multiply Unit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216B2-FCA6-453E-9A41-CD84F4132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70C0"/>
                </a:solidFill>
              </a:rPr>
              <a:t>256x256 </a:t>
            </a:r>
            <a:r>
              <a:rPr lang="ko-KR" altLang="en-US" sz="1800">
                <a:solidFill>
                  <a:srgbClr val="0070C0"/>
                </a:solidFill>
              </a:rPr>
              <a:t>개의 곱셈기</a:t>
            </a:r>
            <a:r>
              <a:rPr lang="ko-KR" altLang="en-US" sz="1800">
                <a:solidFill>
                  <a:schemeClr val="tx1"/>
                </a:solidFill>
              </a:rPr>
              <a:t>로 구성</a:t>
            </a:r>
            <a:endParaRPr lang="en-US" altLang="ko-KR" sz="18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solidFill>
                  <a:schemeClr val="tx1"/>
                </a:solidFill>
              </a:rPr>
              <a:t>전체 곱셈기에 </a:t>
            </a:r>
            <a:r>
              <a:rPr lang="en-US" altLang="ko-KR" sz="1800">
                <a:solidFill>
                  <a:schemeClr val="tx1"/>
                </a:solidFill>
              </a:rPr>
              <a:t>operand</a:t>
            </a:r>
            <a:r>
              <a:rPr lang="ko-KR" altLang="en-US" sz="1800">
                <a:solidFill>
                  <a:schemeClr val="tx1"/>
                </a:solidFill>
              </a:rPr>
              <a:t>를 모두 공급하는 것은 대역폭에 부담</a:t>
            </a:r>
            <a:endParaRPr lang="en-US" altLang="ko-KR" sz="1800">
              <a:solidFill>
                <a:schemeClr val="tx1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600">
                <a:solidFill>
                  <a:srgbClr val="0070C0"/>
                </a:solidFill>
                <a:sym typeface="Wingdings" panose="05000000000000000000" pitchFamily="2" charset="2"/>
              </a:rPr>
              <a:t>systolic array</a:t>
            </a:r>
            <a:endParaRPr lang="en-US" altLang="ko-KR" sz="16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>
                <a:sym typeface="Wingdings" panose="05000000000000000000" pitchFamily="2" charset="2"/>
              </a:rPr>
              <a:t>추론의 경우 </a:t>
            </a:r>
            <a:r>
              <a:rPr lang="en-US" altLang="ko-KR" sz="1800">
                <a:sym typeface="Wingdings" panose="05000000000000000000" pitchFamily="2" charset="2"/>
              </a:rPr>
              <a:t>8-bits</a:t>
            </a:r>
            <a:r>
              <a:rPr lang="ko-KR" altLang="en-US" sz="1800">
                <a:sym typeface="Wingdings" panose="05000000000000000000" pitchFamily="2" charset="2"/>
              </a:rPr>
              <a:t> 부동소수점 연산으로 충분</a:t>
            </a:r>
            <a:endParaRPr lang="en-US" altLang="ko-KR" sz="18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>
                <a:sym typeface="Wingdings" panose="05000000000000000000" pitchFamily="2" charset="2"/>
              </a:rPr>
              <a:t>8-bits</a:t>
            </a:r>
            <a:r>
              <a:rPr lang="ko-KR" altLang="en-US" sz="1400">
                <a:sym typeface="Wingdings" panose="05000000000000000000" pitchFamily="2" charset="2"/>
              </a:rPr>
              <a:t>입력 </a:t>
            </a:r>
            <a:r>
              <a:rPr lang="en-US" altLang="ko-KR" sz="1400">
                <a:sym typeface="Wingdings" panose="05000000000000000000" pitchFamily="2" charset="2"/>
              </a:rPr>
              <a:t>2</a:t>
            </a:r>
            <a:r>
              <a:rPr lang="ko-KR" altLang="en-US" sz="1400">
                <a:sym typeface="Wingdings" panose="05000000000000000000" pitchFamily="2" charset="2"/>
              </a:rPr>
              <a:t>개 </a:t>
            </a:r>
            <a:r>
              <a:rPr lang="en-US" altLang="ko-KR" sz="1400">
                <a:sym typeface="Wingdings" panose="05000000000000000000" pitchFamily="2" charset="2"/>
              </a:rPr>
              <a:t>/ 16-bits </a:t>
            </a:r>
            <a:r>
              <a:rPr lang="ko-KR" altLang="en-US" sz="1400">
                <a:sym typeface="Wingdings" panose="05000000000000000000" pitchFamily="2" charset="2"/>
              </a:rPr>
              <a:t>출력 </a:t>
            </a:r>
            <a:r>
              <a:rPr lang="en-US" altLang="ko-KR" sz="1400">
                <a:sym typeface="Wingdings" panose="05000000000000000000" pitchFamily="2" charset="2"/>
              </a:rPr>
              <a:t>1</a:t>
            </a:r>
            <a:r>
              <a:rPr lang="ko-KR" altLang="en-US" sz="1400">
                <a:sym typeface="Wingdings" panose="05000000000000000000" pitchFamily="2" charset="2"/>
              </a:rPr>
              <a:t>개 </a:t>
            </a:r>
            <a:br>
              <a:rPr lang="en-US" altLang="ko-KR" sz="1400">
                <a:sym typeface="Wingdings" panose="05000000000000000000" pitchFamily="2" charset="2"/>
              </a:rPr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추론에 최적화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>
              <a:solidFill>
                <a:schemeClr val="tx1"/>
              </a:solidFill>
            </a:endParaRPr>
          </a:p>
          <a:p>
            <a:endParaRPr lang="ko-KR" altLang="en-US" sz="200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276CA72-8D0F-4F3A-A2BC-DD149A617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70238"/>
              </p:ext>
            </p:extLst>
          </p:nvPr>
        </p:nvGraphicFramePr>
        <p:xfrm>
          <a:off x="8796785" y="3400722"/>
          <a:ext cx="2041288" cy="204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322">
                  <a:extLst>
                    <a:ext uri="{9D8B030D-6E8A-4147-A177-3AD203B41FA5}">
                      <a16:colId xmlns:a16="http://schemas.microsoft.com/office/drawing/2014/main" val="1767489"/>
                    </a:ext>
                  </a:extLst>
                </a:gridCol>
                <a:gridCol w="510322">
                  <a:extLst>
                    <a:ext uri="{9D8B030D-6E8A-4147-A177-3AD203B41FA5}">
                      <a16:colId xmlns:a16="http://schemas.microsoft.com/office/drawing/2014/main" val="2045168132"/>
                    </a:ext>
                  </a:extLst>
                </a:gridCol>
                <a:gridCol w="510322">
                  <a:extLst>
                    <a:ext uri="{9D8B030D-6E8A-4147-A177-3AD203B41FA5}">
                      <a16:colId xmlns:a16="http://schemas.microsoft.com/office/drawing/2014/main" val="4175142322"/>
                    </a:ext>
                  </a:extLst>
                </a:gridCol>
                <a:gridCol w="510322">
                  <a:extLst>
                    <a:ext uri="{9D8B030D-6E8A-4147-A177-3AD203B41FA5}">
                      <a16:colId xmlns:a16="http://schemas.microsoft.com/office/drawing/2014/main" val="2908317732"/>
                    </a:ext>
                  </a:extLst>
                </a:gridCol>
              </a:tblGrid>
              <a:tr h="5103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9877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22369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75895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2715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A47CAB4-9CB5-4962-92FE-53D856273004}"/>
              </a:ext>
            </a:extLst>
          </p:cNvPr>
          <p:cNvSpPr/>
          <p:nvPr/>
        </p:nvSpPr>
        <p:spPr>
          <a:xfrm>
            <a:off x="8796785" y="3400723"/>
            <a:ext cx="2041288" cy="2041288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Georgia" panose="02040502050405020303" pitchFamily="18" charset="0"/>
              </a:rPr>
              <a:t>Matrix Multiply Unit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Georgia" panose="02040502050405020303" pitchFamily="18" charset="0"/>
              </a:rPr>
              <a:t>(64K per cycle)</a:t>
            </a:r>
            <a:endParaRPr lang="ko-KR" altLang="en-US" sz="140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E0F78-C6C1-4B82-B36E-1A1D8DCF565A}"/>
              </a:ext>
            </a:extLst>
          </p:cNvPr>
          <p:cNvSpPr txBox="1"/>
          <p:nvPr/>
        </p:nvSpPr>
        <p:spPr>
          <a:xfrm>
            <a:off x="9543496" y="27401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256</a:t>
            </a:r>
            <a:endParaRPr lang="ko-KR" altLang="en-US"/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879C28B2-CB1E-4017-9457-C6DD0C5F6903}"/>
              </a:ext>
            </a:extLst>
          </p:cNvPr>
          <p:cNvSpPr/>
          <p:nvPr/>
        </p:nvSpPr>
        <p:spPr>
          <a:xfrm>
            <a:off x="8504808" y="3400722"/>
            <a:ext cx="213064" cy="20412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C66D588F-A64B-4AE3-A558-96DF90B822C3}"/>
              </a:ext>
            </a:extLst>
          </p:cNvPr>
          <p:cNvSpPr/>
          <p:nvPr/>
        </p:nvSpPr>
        <p:spPr>
          <a:xfrm rot="5400000">
            <a:off x="9716503" y="2189803"/>
            <a:ext cx="201847" cy="20412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5B79E-2055-4047-A066-F74804AAE822}"/>
              </a:ext>
            </a:extLst>
          </p:cNvPr>
          <p:cNvSpPr txBox="1"/>
          <p:nvPr/>
        </p:nvSpPr>
        <p:spPr>
          <a:xfrm>
            <a:off x="7848847" y="42367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256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9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04D4EAE-A4E7-4E4F-B4E7-BA8B30709CA7}"/>
              </a:ext>
            </a:extLst>
          </p:cNvPr>
          <p:cNvGrpSpPr/>
          <p:nvPr/>
        </p:nvGrpSpPr>
        <p:grpSpPr>
          <a:xfrm>
            <a:off x="5834631" y="1978703"/>
            <a:ext cx="5945449" cy="4051716"/>
            <a:chOff x="5211192" y="2281561"/>
            <a:chExt cx="6329778" cy="42762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9FF35ED-8A30-4675-AA19-12421D290B67}"/>
                </a:ext>
              </a:extLst>
            </p:cNvPr>
            <p:cNvGrpSpPr/>
            <p:nvPr/>
          </p:nvGrpSpPr>
          <p:grpSpPr>
            <a:xfrm>
              <a:off x="5362111" y="2441359"/>
              <a:ext cx="6178859" cy="4116429"/>
              <a:chOff x="0" y="561537"/>
              <a:chExt cx="7722891" cy="5529895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78F5955-04E8-449B-BE62-22F480D91C63}"/>
                  </a:ext>
                </a:extLst>
              </p:cNvPr>
              <p:cNvGrpSpPr/>
              <p:nvPr/>
            </p:nvGrpSpPr>
            <p:grpSpPr>
              <a:xfrm>
                <a:off x="0" y="561537"/>
                <a:ext cx="7689246" cy="5387807"/>
                <a:chOff x="511353" y="761718"/>
                <a:chExt cx="7689246" cy="5387807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295B513F-36F1-4694-968F-9E5E36685D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11353" y="761718"/>
                  <a:ext cx="7689246" cy="5387807"/>
                </a:xfrm>
                <a:prstGeom prst="rect">
                  <a:avLst/>
                </a:prstGeom>
              </p:spPr>
            </p:pic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A55C2E2-46ED-4B4D-92EC-0C958E22448C}"/>
                    </a:ext>
                  </a:extLst>
                </p:cNvPr>
                <p:cNvSpPr/>
                <p:nvPr/>
              </p:nvSpPr>
              <p:spPr>
                <a:xfrm>
                  <a:off x="823075" y="5734975"/>
                  <a:ext cx="1112257" cy="3701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03D5614-63EE-48EC-A48B-CFFDAD9A0BD8}"/>
                  </a:ext>
                </a:extLst>
              </p:cNvPr>
              <p:cNvSpPr/>
              <p:nvPr/>
            </p:nvSpPr>
            <p:spPr>
              <a:xfrm>
                <a:off x="5326603" y="5721247"/>
                <a:ext cx="2396288" cy="3701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B345371-282A-4D43-B5F1-C3BAF2330692}"/>
                </a:ext>
              </a:extLst>
            </p:cNvPr>
            <p:cNvSpPr/>
            <p:nvPr/>
          </p:nvSpPr>
          <p:spPr>
            <a:xfrm>
              <a:off x="5211192" y="2281561"/>
              <a:ext cx="2911876" cy="949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B60C6A1-ED0A-4469-BF5A-9C148F54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1"/>
                </a:solidFill>
                <a:latin typeface="+mj-lt"/>
              </a:rPr>
              <a:t>Systolic Data Setup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A36D2-DCF7-4037-AF71-7CBE0C682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>
                <a:latin typeface="YDVYMjOStd31"/>
              </a:rPr>
              <a:t>연산기의 </a:t>
            </a:r>
            <a:r>
              <a:rPr lang="ko-KR" altLang="en-US" sz="1800" b="0" i="0" u="none" strike="noStrike" baseline="0">
                <a:solidFill>
                  <a:srgbClr val="0070C0"/>
                </a:solidFill>
                <a:latin typeface="YDVYMjOStd31"/>
              </a:rPr>
              <a:t>출력 값이 인접한 다음 줄의 연산기의 입력</a:t>
            </a:r>
            <a:r>
              <a:rPr lang="ko-KR" altLang="en-US" sz="1800" b="0" i="0" u="none" strike="noStrike" baseline="0">
                <a:latin typeface="YDVYMjOStd31"/>
              </a:rPr>
              <a:t>으로 전달</a:t>
            </a:r>
            <a:endParaRPr lang="en-US" altLang="ko-KR" sz="1800" b="0" i="0" u="none" strike="noStrike" baseline="0">
              <a:latin typeface="YDVYMjOStd31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>
                <a:latin typeface="YDVYMjOStd31"/>
              </a:rPr>
              <a:t>메모리 액세스 빈도를 낮춰 </a:t>
            </a:r>
            <a:r>
              <a:rPr lang="ko-KR" altLang="en-US" sz="1800" b="0" i="0" u="none" strike="noStrike" baseline="0">
                <a:solidFill>
                  <a:srgbClr val="0070C0"/>
                </a:solidFill>
                <a:latin typeface="YDVYMjOStd31"/>
              </a:rPr>
              <a:t>전력 소모 감소</a:t>
            </a:r>
            <a:endParaRPr lang="en-US" altLang="ko-KR" sz="1800" b="0" i="0" u="none" strike="noStrike" baseline="0">
              <a:solidFill>
                <a:srgbClr val="0070C0"/>
              </a:solidFill>
              <a:latin typeface="YDVYMjOStd31"/>
            </a:endParaRPr>
          </a:p>
          <a:p>
            <a:pPr>
              <a:lnSpc>
                <a:spcPct val="150000"/>
              </a:lnSpc>
            </a:pPr>
            <a:r>
              <a:rPr lang="en-US" altLang="ko-KR" sz="1800" b="0" i="0">
                <a:effectLst/>
                <a:latin typeface="Nanum Gothic"/>
              </a:rPr>
              <a:t>inference </a:t>
            </a:r>
            <a:r>
              <a:rPr lang="ko-KR" altLang="en-US" sz="1800" b="0" i="0">
                <a:solidFill>
                  <a:srgbClr val="0070C0"/>
                </a:solidFill>
                <a:effectLst/>
                <a:latin typeface="Nanum Gothic"/>
              </a:rPr>
              <a:t>고속 수행</a:t>
            </a:r>
            <a:endParaRPr lang="en-US" altLang="ko-KR" sz="1800" b="0" i="0">
              <a:solidFill>
                <a:srgbClr val="0070C0"/>
              </a:solidFill>
              <a:effectLst/>
              <a:latin typeface="Nanum Gothic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i="0">
                <a:effectLst/>
                <a:latin typeface="Nanum Gothic"/>
              </a:rPr>
              <a:t>511 cycle</a:t>
            </a:r>
            <a:r>
              <a:rPr lang="ko-KR" altLang="en-US" sz="1600" b="0" i="0">
                <a:effectLst/>
                <a:latin typeface="Nanum Gothic"/>
              </a:rPr>
              <a:t> 동안 최대 </a:t>
            </a:r>
            <a:r>
              <a:rPr lang="en-US" altLang="ko-KR" sz="1600" b="0" i="0">
                <a:effectLst/>
                <a:latin typeface="Nanum Gothic"/>
              </a:rPr>
              <a:t>65,536</a:t>
            </a:r>
            <a:r>
              <a:rPr lang="ko-KR" altLang="en-US" sz="1600" b="0" i="0">
                <a:effectLst/>
                <a:latin typeface="Nanum Gothic"/>
              </a:rPr>
              <a:t>번의 곱셈 및 </a:t>
            </a:r>
            <a:r>
              <a:rPr lang="ko-KR" altLang="en-US" sz="1600">
                <a:latin typeface="Nanum Gothic"/>
              </a:rPr>
              <a:t>덧셈 가능</a:t>
            </a:r>
            <a:endParaRPr lang="ko-KR" altLang="en-US" sz="1600"/>
          </a:p>
          <a:p>
            <a:endParaRPr lang="ko-KR" alt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7AC15-E3C5-4A3D-95F1-2B45A4037C2C}"/>
              </a:ext>
            </a:extLst>
          </p:cNvPr>
          <p:cNvSpPr txBox="1"/>
          <p:nvPr/>
        </p:nvSpPr>
        <p:spPr>
          <a:xfrm>
            <a:off x="10028882" y="586625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3x3 </a:t>
            </a:r>
            <a:r>
              <a:rPr lang="ko-KR" altLang="en-US" sz="1400"/>
              <a:t>필터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91679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7A731-F88D-4F42-B65E-6AE5B00A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solidFill>
                  <a:schemeClr val="tx1"/>
                </a:solidFill>
                <a:latin typeface="+mj-lt"/>
              </a:rPr>
              <a:t>Unified Buffer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C7976-5339-48A2-9827-B3FE0D937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800">
                <a:solidFill>
                  <a:srgbClr val="0070C0"/>
                </a:solidFill>
              </a:rPr>
              <a:t>24MB On-Chip Memory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/>
              <a:t>DDR3 </a:t>
            </a:r>
            <a:r>
              <a:rPr lang="ko-KR" altLang="en-US" sz="1600"/>
              <a:t>메모리까지 접근할 필요 없이 큰 연산 가능</a:t>
            </a:r>
            <a:endParaRPr lang="en-US" altLang="ko-KR" sz="1600"/>
          </a:p>
          <a:p>
            <a:pPr algn="l">
              <a:lnSpc>
                <a:spcPct val="150000"/>
              </a:lnSpc>
            </a:pPr>
            <a:r>
              <a:rPr lang="en-US" altLang="ko-KR" sz="1800"/>
              <a:t>256</a:t>
            </a:r>
            <a:r>
              <a:rPr lang="ko-KR" altLang="en-US" sz="1800"/>
              <a:t>개의 </a:t>
            </a:r>
            <a:r>
              <a:rPr lang="en-US" altLang="ko-KR" sz="1800"/>
              <a:t>8-bits </a:t>
            </a:r>
            <a:r>
              <a:rPr lang="ko-KR" altLang="en-US" sz="1800"/>
              <a:t>저장 공간이 하나의 단위</a:t>
            </a: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>
                <a:solidFill>
                  <a:srgbClr val="0070C0"/>
                </a:solidFill>
              </a:rPr>
              <a:t>Matrix Multiply Unit</a:t>
            </a:r>
            <a:r>
              <a:rPr lang="ko-KR" altLang="en-US" sz="1600">
                <a:solidFill>
                  <a:srgbClr val="0070C0"/>
                </a:solidFill>
              </a:rPr>
              <a:t>에 데이터 제공 용이</a:t>
            </a:r>
          </a:p>
          <a:p>
            <a:pPr>
              <a:lnSpc>
                <a:spcPct val="150000"/>
              </a:lnSpc>
            </a:pPr>
            <a:r>
              <a:rPr lang="en-US" altLang="ko-KR" sz="1800"/>
              <a:t>data</a:t>
            </a:r>
            <a:r>
              <a:rPr lang="ko-KR" altLang="en-US" sz="1800"/>
              <a:t>가 </a:t>
            </a:r>
            <a:r>
              <a:rPr lang="en-US" altLang="ko-KR" sz="1800"/>
              <a:t>256x256</a:t>
            </a:r>
            <a:r>
              <a:rPr lang="ko-KR" altLang="en-US" sz="1800"/>
              <a:t>보다 큰 경우 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버퍼 저장 후 다시 입력 </a:t>
            </a:r>
          </a:p>
          <a:p>
            <a:endParaRPr lang="ko-KR" altLang="en-US" sz="2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9B039-8C8C-442C-8B39-5E4BED5614B4}"/>
              </a:ext>
            </a:extLst>
          </p:cNvPr>
          <p:cNvSpPr/>
          <p:nvPr/>
        </p:nvSpPr>
        <p:spPr>
          <a:xfrm>
            <a:off x="7033949" y="2562896"/>
            <a:ext cx="1303278" cy="2041288"/>
          </a:xfrm>
          <a:prstGeom prst="rect">
            <a:avLst/>
          </a:prstGeom>
          <a:solidFill>
            <a:srgbClr val="D9CA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Georgia" panose="02040502050405020303" pitchFamily="18" charset="0"/>
              </a:rPr>
              <a:t>Unified</a:t>
            </a:r>
          </a:p>
          <a:p>
            <a:pPr algn="ctr"/>
            <a:r>
              <a:rPr lang="en-US" altLang="ko-KR" sz="1600">
                <a:solidFill>
                  <a:schemeClr val="tx1"/>
                </a:solidFill>
                <a:latin typeface="Georgia" panose="02040502050405020303" pitchFamily="18" charset="0"/>
              </a:rPr>
              <a:t>Buffer</a:t>
            </a:r>
          </a:p>
        </p:txBody>
      </p:sp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6233966D-2D77-43D3-9023-F36775A00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458706"/>
              </p:ext>
            </p:extLst>
          </p:nvPr>
        </p:nvGraphicFramePr>
        <p:xfrm>
          <a:off x="9202625" y="2562896"/>
          <a:ext cx="2041288" cy="204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0322">
                  <a:extLst>
                    <a:ext uri="{9D8B030D-6E8A-4147-A177-3AD203B41FA5}">
                      <a16:colId xmlns:a16="http://schemas.microsoft.com/office/drawing/2014/main" val="1767489"/>
                    </a:ext>
                  </a:extLst>
                </a:gridCol>
                <a:gridCol w="510322">
                  <a:extLst>
                    <a:ext uri="{9D8B030D-6E8A-4147-A177-3AD203B41FA5}">
                      <a16:colId xmlns:a16="http://schemas.microsoft.com/office/drawing/2014/main" val="2045168132"/>
                    </a:ext>
                  </a:extLst>
                </a:gridCol>
                <a:gridCol w="510322">
                  <a:extLst>
                    <a:ext uri="{9D8B030D-6E8A-4147-A177-3AD203B41FA5}">
                      <a16:colId xmlns:a16="http://schemas.microsoft.com/office/drawing/2014/main" val="4175142322"/>
                    </a:ext>
                  </a:extLst>
                </a:gridCol>
                <a:gridCol w="510322">
                  <a:extLst>
                    <a:ext uri="{9D8B030D-6E8A-4147-A177-3AD203B41FA5}">
                      <a16:colId xmlns:a16="http://schemas.microsoft.com/office/drawing/2014/main" val="2908317732"/>
                    </a:ext>
                  </a:extLst>
                </a:gridCol>
              </a:tblGrid>
              <a:tr h="5103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9877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922369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75895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52715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701B96-4271-472A-9C98-734916BDCC5A}"/>
              </a:ext>
            </a:extLst>
          </p:cNvPr>
          <p:cNvSpPr/>
          <p:nvPr/>
        </p:nvSpPr>
        <p:spPr>
          <a:xfrm>
            <a:off x="9202625" y="2562897"/>
            <a:ext cx="2041288" cy="2041288"/>
          </a:xfrm>
          <a:prstGeom prst="rect">
            <a:avLst/>
          </a:prstGeom>
          <a:solidFill>
            <a:schemeClr val="accent4">
              <a:lumMod val="60000"/>
              <a:lumOff val="4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Georgia" panose="02040502050405020303" pitchFamily="18" charset="0"/>
              </a:rPr>
              <a:t>Matrix Multiply Unit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Georgia" panose="02040502050405020303" pitchFamily="18" charset="0"/>
              </a:rPr>
              <a:t>(64K per cycle)</a:t>
            </a:r>
            <a:endParaRPr lang="ko-KR" altLang="en-US" sz="140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1DBE93A-F225-4DEC-84D0-779C1313A2CB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8337227" y="3583540"/>
            <a:ext cx="8653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2CFDB5-22E8-41CD-A678-F078AFA53B27}"/>
              </a:ext>
            </a:extLst>
          </p:cNvPr>
          <p:cNvSpPr txBox="1"/>
          <p:nvPr/>
        </p:nvSpPr>
        <p:spPr>
          <a:xfrm>
            <a:off x="6841446" y="471117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8bits x 256</a:t>
            </a:r>
            <a:r>
              <a:rPr lang="ko-KR" altLang="en-US" sz="1400"/>
              <a:t>개 단위</a:t>
            </a:r>
            <a:r>
              <a:rPr lang="en-US" altLang="ko-KR" sz="1400"/>
              <a:t> </a:t>
            </a:r>
            <a:endParaRPr lang="ko-KR" altLang="en-US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3EB10-76F6-4B35-AC24-C4CAD6791D79}"/>
              </a:ext>
            </a:extLst>
          </p:cNvPr>
          <p:cNvSpPr txBox="1"/>
          <p:nvPr/>
        </p:nvSpPr>
        <p:spPr>
          <a:xfrm>
            <a:off x="9354281" y="4711176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8bits </a:t>
            </a:r>
            <a:r>
              <a:rPr lang="ko-KR" altLang="en-US" sz="1400"/>
              <a:t>입력</a:t>
            </a:r>
            <a:endParaRPr lang="en-US" altLang="ko-KR" sz="1400"/>
          </a:p>
          <a:p>
            <a:pPr algn="ctr"/>
            <a:r>
              <a:rPr lang="en-US" altLang="ko-KR" sz="1400"/>
              <a:t>256 x 256</a:t>
            </a:r>
            <a:r>
              <a:rPr lang="ko-KR" altLang="en-US" sz="1400"/>
              <a:t>개 곱셈기</a:t>
            </a:r>
          </a:p>
        </p:txBody>
      </p:sp>
    </p:spTree>
    <p:extLst>
      <p:ext uri="{BB962C8B-B14F-4D97-AF65-F5344CB8AC3E}">
        <p14:creationId xmlns:p14="http://schemas.microsoft.com/office/powerpoint/2010/main" val="282023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CB98-3837-4AAA-B007-C54BAEC8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latin typeface="+mj-lt"/>
              </a:rPr>
              <a:t>Zero Value Skipping</a:t>
            </a:r>
            <a:endParaRPr lang="ko-KR" altLang="en-US" sz="360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9F3FA469-CB0B-4B8A-9585-B67675825B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3186" y="2505191"/>
              <a:ext cx="4921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125">
                      <a:extLst>
                        <a:ext uri="{9D8B030D-6E8A-4147-A177-3AD203B41FA5}">
                          <a16:colId xmlns:a16="http://schemas.microsoft.com/office/drawing/2014/main" val="135381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6949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62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354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90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6">
                <a:extLst>
                  <a:ext uri="{FF2B5EF4-FFF2-40B4-BE49-F238E27FC236}">
                    <a16:creationId xmlns:a16="http://schemas.microsoft.com/office/drawing/2014/main" id="{9F3FA469-CB0B-4B8A-9585-B67675825B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3186" y="2505191"/>
              <a:ext cx="4921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125">
                      <a:extLst>
                        <a:ext uri="{9D8B030D-6E8A-4147-A177-3AD203B41FA5}">
                          <a16:colId xmlns:a16="http://schemas.microsoft.com/office/drawing/2014/main" val="135381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220" t="-1639" r="-243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6949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220" t="-100000" r="-243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62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220" t="-203279" r="-243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354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220" t="-303279" r="-243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907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6">
                <a:extLst>
                  <a:ext uri="{FF2B5EF4-FFF2-40B4-BE49-F238E27FC236}">
                    <a16:creationId xmlns:a16="http://schemas.microsoft.com/office/drawing/2014/main" id="{6633C596-C3BF-421E-B8A6-A05428CDD5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76589" y="2505191"/>
              <a:ext cx="4921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125">
                      <a:extLst>
                        <a:ext uri="{9D8B030D-6E8A-4147-A177-3AD203B41FA5}">
                          <a16:colId xmlns:a16="http://schemas.microsoft.com/office/drawing/2014/main" val="135381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949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62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54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4490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6">
                <a:extLst>
                  <a:ext uri="{FF2B5EF4-FFF2-40B4-BE49-F238E27FC236}">
                    <a16:creationId xmlns:a16="http://schemas.microsoft.com/office/drawing/2014/main" id="{6633C596-C3BF-421E-B8A6-A05428CDD52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76589" y="2505191"/>
              <a:ext cx="49212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125">
                      <a:extLst>
                        <a:ext uri="{9D8B030D-6E8A-4147-A177-3AD203B41FA5}">
                          <a16:colId xmlns:a16="http://schemas.microsoft.com/office/drawing/2014/main" val="135381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20" t="-1639" r="-243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6949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20" t="-100000" r="-243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62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20" t="-203279" r="-243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3549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20" t="-303279" r="-243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907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4D3CADD-14AE-4040-8256-319014FD6865}"/>
              </a:ext>
            </a:extLst>
          </p:cNvPr>
          <p:cNvSpPr txBox="1"/>
          <p:nvPr/>
        </p:nvSpPr>
        <p:spPr>
          <a:xfrm>
            <a:off x="1704836" y="30622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755BD4DC-0928-4CDE-A50A-612ADADB8D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5525" y="2858836"/>
              <a:ext cx="49212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125">
                      <a:extLst>
                        <a:ext uri="{9D8B030D-6E8A-4147-A177-3AD203B41FA5}">
                          <a16:colId xmlns:a16="http://schemas.microsoft.com/office/drawing/2014/main" val="135381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62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90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755BD4DC-0928-4CDE-A50A-612ADADB8D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05525" y="2858836"/>
              <a:ext cx="49212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125">
                      <a:extLst>
                        <a:ext uri="{9D8B030D-6E8A-4147-A177-3AD203B41FA5}">
                          <a16:colId xmlns:a16="http://schemas.microsoft.com/office/drawing/2014/main" val="135381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1613" r="-2439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62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103279" r="-243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907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6">
                <a:extLst>
                  <a:ext uri="{FF2B5EF4-FFF2-40B4-BE49-F238E27FC236}">
                    <a16:creationId xmlns:a16="http://schemas.microsoft.com/office/drawing/2014/main" id="{7670BA08-B954-4D14-8963-C6BE297629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78928" y="2858836"/>
              <a:ext cx="49212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125">
                      <a:extLst>
                        <a:ext uri="{9D8B030D-6E8A-4147-A177-3AD203B41FA5}">
                          <a16:colId xmlns:a16="http://schemas.microsoft.com/office/drawing/2014/main" val="135381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62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44907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6">
                <a:extLst>
                  <a:ext uri="{FF2B5EF4-FFF2-40B4-BE49-F238E27FC236}">
                    <a16:creationId xmlns:a16="http://schemas.microsoft.com/office/drawing/2014/main" id="{7670BA08-B954-4D14-8963-C6BE297629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578928" y="2858836"/>
              <a:ext cx="492125" cy="7416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92125">
                      <a:extLst>
                        <a:ext uri="{9D8B030D-6E8A-4147-A177-3AD203B41FA5}">
                          <a16:colId xmlns:a16="http://schemas.microsoft.com/office/drawing/2014/main" val="135381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613" r="-3704" b="-1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6290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235" t="-103279" r="-370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44907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3ABD69D-696E-4791-ACF0-CC6981703A95}"/>
              </a:ext>
            </a:extLst>
          </p:cNvPr>
          <p:cNvSpPr txBox="1"/>
          <p:nvPr/>
        </p:nvSpPr>
        <p:spPr>
          <a:xfrm>
            <a:off x="7226225" y="306220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DDEEA-C202-4D75-B1D2-340DFA5A7A36}"/>
              </a:ext>
            </a:extLst>
          </p:cNvPr>
          <p:cNvSpPr txBox="1"/>
          <p:nvPr/>
        </p:nvSpPr>
        <p:spPr>
          <a:xfrm>
            <a:off x="8629853" y="2968910"/>
            <a:ext cx="2492481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/>
              <a:t>0</a:t>
            </a:r>
            <a:r>
              <a:rPr lang="ko-KR" altLang="en-US"/>
              <a:t> 제거 후 벡터 곱셈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DD7818-7A84-4EDA-8EF5-C417C202242E}"/>
              </a:ext>
            </a:extLst>
          </p:cNvPr>
          <p:cNvGrpSpPr/>
          <p:nvPr/>
        </p:nvGrpSpPr>
        <p:grpSpPr>
          <a:xfrm>
            <a:off x="838200" y="2265032"/>
            <a:ext cx="4598486" cy="1914525"/>
            <a:chOff x="644505" y="2660940"/>
            <a:chExt cx="4598486" cy="19145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9F9EAB-B396-47DD-BF19-36709350EF98}"/>
                </a:ext>
              </a:extLst>
            </p:cNvPr>
            <p:cNvSpPr txBox="1"/>
            <p:nvPr/>
          </p:nvSpPr>
          <p:spPr>
            <a:xfrm>
              <a:off x="2894359" y="3161236"/>
              <a:ext cx="2234906" cy="869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800"/>
                <a:t>0</a:t>
              </a:r>
              <a:r>
                <a:rPr lang="ko-KR" altLang="en-US" sz="1800"/>
                <a:t>은</a:t>
              </a:r>
              <a:r>
                <a:rPr lang="en-US" altLang="ko-KR"/>
                <a:t> accumulator</a:t>
              </a:r>
              <a:r>
                <a:rPr lang="ko-KR" altLang="en-US"/>
                <a:t>에 </a:t>
              </a:r>
              <a:endParaRPr lang="en-US" altLang="ko-KR"/>
            </a:p>
            <a:p>
              <a:pPr algn="ctr">
                <a:lnSpc>
                  <a:spcPct val="150000"/>
                </a:lnSpc>
              </a:pPr>
              <a:r>
                <a:rPr lang="ko-KR" altLang="en-US"/>
                <a:t>누적 시 </a:t>
              </a:r>
              <a:r>
                <a:rPr lang="ko-KR" altLang="en-US" sz="1800"/>
                <a:t>값에 영향 </a:t>
              </a:r>
              <a:r>
                <a:rPr lang="en-US" altLang="ko-KR" sz="1800"/>
                <a:t>x</a:t>
              </a:r>
              <a:endParaRPr lang="ko-KR" altLang="en-US" sz="18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042F0D4-A3C0-4ABD-858F-D9E3A1682F4D}"/>
                </a:ext>
              </a:extLst>
            </p:cNvPr>
            <p:cNvSpPr/>
            <p:nvPr/>
          </p:nvSpPr>
          <p:spPr>
            <a:xfrm>
              <a:off x="644505" y="2660940"/>
              <a:ext cx="4598486" cy="1914525"/>
            </a:xfrm>
            <a:prstGeom prst="roundRect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6A78469-BEEA-465B-83AF-459BAC7D8C3B}"/>
              </a:ext>
            </a:extLst>
          </p:cNvPr>
          <p:cNvSpPr/>
          <p:nvPr/>
        </p:nvSpPr>
        <p:spPr>
          <a:xfrm>
            <a:off x="6495273" y="2265031"/>
            <a:ext cx="4598486" cy="191452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A5B7C-4D32-4CDC-820A-E01AFEEDB206}"/>
              </a:ext>
            </a:extLst>
          </p:cNvPr>
          <p:cNvSpPr txBox="1"/>
          <p:nvPr/>
        </p:nvSpPr>
        <p:spPr>
          <a:xfrm>
            <a:off x="2502266" y="4484530"/>
            <a:ext cx="117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4 cycle </a:t>
            </a:r>
            <a:endParaRPr lang="ko-KR" alt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B76B5-1A1D-4A52-80C6-B2CE1DFDC2A5}"/>
              </a:ext>
            </a:extLst>
          </p:cNvPr>
          <p:cNvSpPr txBox="1"/>
          <p:nvPr/>
        </p:nvSpPr>
        <p:spPr>
          <a:xfrm>
            <a:off x="8449267" y="4479393"/>
            <a:ext cx="1171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/>
              <a:t>2 cycle </a:t>
            </a:r>
            <a:endParaRPr lang="ko-KR" altLang="en-US" b="1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97134C9-3A0C-4783-B668-32CFD34AE6E6}"/>
              </a:ext>
            </a:extLst>
          </p:cNvPr>
          <p:cNvSpPr/>
          <p:nvPr/>
        </p:nvSpPr>
        <p:spPr>
          <a:xfrm>
            <a:off x="2755346" y="3130343"/>
            <a:ext cx="206486" cy="23305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249F6D1-9355-4B5E-926B-5B7AE9FB8A1A}"/>
              </a:ext>
            </a:extLst>
          </p:cNvPr>
          <p:cNvSpPr/>
          <p:nvPr/>
        </p:nvSpPr>
        <p:spPr>
          <a:xfrm>
            <a:off x="8242781" y="3112756"/>
            <a:ext cx="206486" cy="233056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E81ED5-4A3E-4F87-917A-18EAA2BD6132}"/>
              </a:ext>
            </a:extLst>
          </p:cNvPr>
          <p:cNvSpPr txBox="1"/>
          <p:nvPr/>
        </p:nvSpPr>
        <p:spPr>
          <a:xfrm>
            <a:off x="4331736" y="5432229"/>
            <a:ext cx="3366461" cy="544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>
                <a:solidFill>
                  <a:srgbClr val="0070C0"/>
                </a:solidFill>
                <a:latin typeface="YDVYMjOStd31"/>
              </a:rPr>
              <a:t>연산 및 </a:t>
            </a:r>
            <a:r>
              <a:rPr lang="ko-KR" altLang="en-US" sz="2200" b="1" i="0" u="none" strike="noStrike" baseline="0">
                <a:solidFill>
                  <a:srgbClr val="0070C0"/>
                </a:solidFill>
                <a:latin typeface="YDVYMjOStd31"/>
              </a:rPr>
              <a:t>전력 소모 감소</a:t>
            </a:r>
            <a:endParaRPr lang="ko-KR" altLang="en-US" sz="22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60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32A70-98D7-43D5-B0E2-8B1A27C9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>
                <a:latin typeface="+mj-lt"/>
              </a:rPr>
              <a:t>Zero Value Skipping</a:t>
            </a:r>
            <a:endParaRPr lang="ko-KR" altLang="en-US"/>
          </a:p>
        </p:txBody>
      </p:sp>
      <p:pic>
        <p:nvPicPr>
          <p:cNvPr id="5" name="Picture 2" descr="계단 함수, 시그모이드 함수, ReLU 함수(ft.파이썬)">
            <a:extLst>
              <a:ext uri="{FF2B5EF4-FFF2-40B4-BE49-F238E27FC236}">
                <a16:creationId xmlns:a16="http://schemas.microsoft.com/office/drawing/2014/main" id="{4B4AA4AE-EF7E-4110-ACEB-9A1AEC53A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7" y="1691162"/>
            <a:ext cx="4995626" cy="389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F61B1B-2943-41E7-9EE9-2DE58DC88734}"/>
              </a:ext>
            </a:extLst>
          </p:cNvPr>
          <p:cNvSpPr txBox="1"/>
          <p:nvPr/>
        </p:nvSpPr>
        <p:spPr>
          <a:xfrm>
            <a:off x="7346372" y="2407952"/>
            <a:ext cx="3752179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/>
              <a:t>입력이 음수일 경우 </a:t>
            </a:r>
            <a:r>
              <a:rPr lang="ko-KR" altLang="en-US" sz="2000"/>
              <a:t>출력 </a:t>
            </a:r>
            <a:r>
              <a:rPr lang="en-US" altLang="ko-KR" sz="2000"/>
              <a:t>0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데이터에도 </a:t>
            </a:r>
            <a:r>
              <a:rPr lang="en-US" altLang="ko-KR" sz="2000"/>
              <a:t>0</a:t>
            </a:r>
            <a:r>
              <a:rPr lang="ko-KR" altLang="en-US" sz="2000"/>
              <a:t>값이 많음</a:t>
            </a:r>
            <a:endParaRPr lang="en-US" altLang="ko-KR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000" b="0" i="0" u="none" strike="noStrike" baseline="0" dirty="0"/>
              <a:t>convolution layer</a:t>
            </a:r>
            <a:r>
              <a:rPr lang="ko-KR" altLang="en-US" sz="2000" b="0" i="0" u="none" strike="noStrike" baseline="0" dirty="0"/>
              <a:t>의 연산 중 </a:t>
            </a:r>
            <a:r>
              <a:rPr lang="en-US" altLang="ko-KR" sz="2000" b="0" i="0" u="none" strike="noStrike" baseline="0" dirty="0"/>
              <a:t>37~50%</a:t>
            </a:r>
            <a:r>
              <a:rPr lang="ko-KR" altLang="en-US" sz="2000" b="0" i="0" u="none" strike="noStrike" baseline="0" dirty="0"/>
              <a:t>는 </a:t>
            </a:r>
            <a:r>
              <a:rPr lang="en-US" altLang="ko-KR" sz="2000" b="0" i="0" u="none" strike="noStrike" baseline="0" dirty="0"/>
              <a:t>0 </a:t>
            </a:r>
            <a:r>
              <a:rPr lang="ko-KR" altLang="en-US" sz="2000" b="0" i="0" u="none" strike="noStrike" baseline="0" dirty="0"/>
              <a:t>값 곱셈 연산</a:t>
            </a:r>
            <a:endParaRPr lang="ko-KR" altLang="en-US" sz="20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5311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6802-4187-4F79-B082-32051FD8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latin typeface="+mj-lt"/>
              </a:rPr>
              <a:t>Zero Value Skipping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E1A0B-3FE1-46C6-8B6F-CC41D73D8F3F}"/>
              </a:ext>
            </a:extLst>
          </p:cNvPr>
          <p:cNvSpPr txBox="1"/>
          <p:nvPr/>
        </p:nvSpPr>
        <p:spPr>
          <a:xfrm>
            <a:off x="411920" y="1210540"/>
            <a:ext cx="5140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/>
              <a:t>pruning</a:t>
            </a:r>
            <a:endParaRPr lang="ko-KR" altLang="en-US" sz="2200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08C717DB-6A68-4F8A-9107-04A46311BD85}"/>
              </a:ext>
            </a:extLst>
          </p:cNvPr>
          <p:cNvSpPr/>
          <p:nvPr/>
        </p:nvSpPr>
        <p:spPr>
          <a:xfrm>
            <a:off x="9374161" y="5102839"/>
            <a:ext cx="550506" cy="54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BCC3D4-0B2C-4138-80DF-AA58B835954A}"/>
              </a:ext>
            </a:extLst>
          </p:cNvPr>
          <p:cNvSpPr txBox="1"/>
          <p:nvPr/>
        </p:nvSpPr>
        <p:spPr>
          <a:xfrm>
            <a:off x="7475024" y="3826931"/>
            <a:ext cx="4449145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데이터 값들이 </a:t>
            </a:r>
            <a:r>
              <a:rPr lang="en-US" altLang="ko-KR" sz="2000" dirty="0"/>
              <a:t>0</a:t>
            </a:r>
            <a:r>
              <a:rPr lang="ko-KR" altLang="en-US" sz="2000" dirty="0"/>
              <a:t>으로 </a:t>
            </a:r>
            <a:r>
              <a:rPr lang="ko-KR" altLang="en-US" sz="2000"/>
              <a:t>변환되어 </a:t>
            </a:r>
            <a:endParaRPr lang="en-US" altLang="ko-KR" sz="2000"/>
          </a:p>
          <a:p>
            <a:pPr algn="ctr">
              <a:lnSpc>
                <a:spcPct val="150000"/>
              </a:lnSpc>
            </a:pPr>
            <a:r>
              <a:rPr lang="ko-KR" altLang="en-US" sz="2000"/>
              <a:t>불필요한 연산이 대다수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9D0D-2400-473A-B6EC-6F02350B5D56}"/>
              </a:ext>
            </a:extLst>
          </p:cNvPr>
          <p:cNvSpPr txBox="1"/>
          <p:nvPr/>
        </p:nvSpPr>
        <p:spPr>
          <a:xfrm>
            <a:off x="8430210" y="5780772"/>
            <a:ext cx="260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u="sng" dirty="0"/>
              <a:t>Cnvlutin</a:t>
            </a:r>
            <a:r>
              <a:rPr lang="ko-KR" altLang="en-US" sz="2000" dirty="0"/>
              <a:t> 가속기 제안</a:t>
            </a:r>
            <a:endParaRPr lang="en-US" altLang="ko-KR" sz="2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4D8A4E33-26D8-4267-91DF-8070DA3D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9" y="1688251"/>
            <a:ext cx="7433471" cy="45903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72AB2E4-1263-463A-8E51-88BF2AA196D5}"/>
              </a:ext>
            </a:extLst>
          </p:cNvPr>
          <p:cNvSpPr txBox="1"/>
          <p:nvPr/>
        </p:nvSpPr>
        <p:spPr>
          <a:xfrm>
            <a:off x="7407448" y="2009848"/>
            <a:ext cx="4449145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임계치 이하의 </a:t>
            </a:r>
            <a:r>
              <a:rPr lang="en-US" altLang="ko-KR" sz="2000" dirty="0"/>
              <a:t>weights </a:t>
            </a:r>
            <a:r>
              <a:rPr lang="ko-KR" altLang="en-US" sz="2000" dirty="0"/>
              <a:t>를 배제하여 </a:t>
            </a:r>
            <a:r>
              <a:rPr lang="en-US" altLang="ko-KR" sz="2000" dirty="0"/>
              <a:t>matrix </a:t>
            </a:r>
            <a:r>
              <a:rPr lang="ko-KR" altLang="en-US" sz="2000" dirty="0"/>
              <a:t>내부 값들이 대부분 </a:t>
            </a:r>
            <a:r>
              <a:rPr lang="en-US" altLang="ko-KR" sz="2000" dirty="0"/>
              <a:t>0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0D0CBFD2-D9F8-4693-9689-015D343ADF5C}"/>
              </a:ext>
            </a:extLst>
          </p:cNvPr>
          <p:cNvSpPr/>
          <p:nvPr/>
        </p:nvSpPr>
        <p:spPr>
          <a:xfrm>
            <a:off x="9356767" y="3187766"/>
            <a:ext cx="550506" cy="541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873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688</Words>
  <Application>Microsoft Office PowerPoint</Application>
  <PresentationFormat>와이드스크린</PresentationFormat>
  <Paragraphs>195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Nanum Gothic</vt:lpstr>
      <vt:lpstr>YDVYMjOStd31</vt:lpstr>
      <vt:lpstr>맑은 고딕</vt:lpstr>
      <vt:lpstr>타이포_쌍문동 B</vt:lpstr>
      <vt:lpstr>Arial</vt:lpstr>
      <vt:lpstr>Cambria Math</vt:lpstr>
      <vt:lpstr>Georgia</vt:lpstr>
      <vt:lpstr>Wingdings</vt:lpstr>
      <vt:lpstr>CryptoCraft 테마</vt:lpstr>
      <vt:lpstr>제목 테마</vt:lpstr>
      <vt:lpstr>딥러닝 하드웨어 가속기</vt:lpstr>
      <vt:lpstr>PowerPoint 프레젠테이션</vt:lpstr>
      <vt:lpstr>Tensor Processing Unit (TPU)</vt:lpstr>
      <vt:lpstr>Matrix Multiply Unit</vt:lpstr>
      <vt:lpstr>Systolic Data Setup</vt:lpstr>
      <vt:lpstr>Unified Buffer</vt:lpstr>
      <vt:lpstr>Zero Value Skipping</vt:lpstr>
      <vt:lpstr>Zero Value Skipping</vt:lpstr>
      <vt:lpstr>Zero Value Skipping</vt:lpstr>
      <vt:lpstr>Cnvlutin</vt:lpstr>
      <vt:lpstr>Cnvlutin</vt:lpstr>
      <vt:lpstr>Cambricon</vt:lpstr>
      <vt:lpstr>Cambricon</vt:lpstr>
      <vt:lpstr>Deep Learning Compression</vt:lpstr>
      <vt:lpstr>EIE (Efficient Inference Engine)</vt:lpstr>
      <vt:lpstr>EIE (Efficient Inference Engine)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45</cp:revision>
  <dcterms:created xsi:type="dcterms:W3CDTF">2019-03-05T04:29:07Z</dcterms:created>
  <dcterms:modified xsi:type="dcterms:W3CDTF">2020-10-09T17:50:46Z</dcterms:modified>
</cp:coreProperties>
</file>