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5" r:id="rId5"/>
    <p:sldId id="280" r:id="rId6"/>
    <p:sldId id="286" r:id="rId7"/>
    <p:sldId id="281" r:id="rId8"/>
    <p:sldId id="282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855" autoAdjust="0"/>
  </p:normalViewPr>
  <p:slideViewPr>
    <p:cSldViewPr snapToGrid="0">
      <p:cViewPr varScale="1">
        <p:scale>
          <a:sx n="79" d="100"/>
          <a:sy n="79" d="100"/>
        </p:scale>
        <p:origin x="1075" y="67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>
                <a:solidFill>
                  <a:srgbClr val="222222"/>
                </a:solidFill>
                <a:effectLst/>
                <a:latin typeface="-apple-system"/>
              </a:rPr>
              <a:t>학습 과정 중 데이터로부터 패턴 분석 추출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2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5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/>
              <a:t>웬만하면 부스터는 트리가 좋다고 한다</a:t>
            </a:r>
            <a:r>
              <a:rPr lang="en-US" altLang="ko-KR" sz="180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i="0">
                <a:solidFill>
                  <a:srgbClr val="5F6368"/>
                </a:solidFill>
                <a:effectLst/>
                <a:latin typeface="Apple SD Gothic Neo"/>
              </a:rPr>
              <a:t>XGBoost</a:t>
            </a:r>
            <a:r>
              <a:rPr lang="en-US" altLang="ko-KR" sz="2800" b="0" i="0">
                <a:solidFill>
                  <a:srgbClr val="4D5156"/>
                </a:solidFill>
                <a:effectLst/>
                <a:latin typeface="Apple SD Gothic Neo"/>
              </a:rPr>
              <a:t>(eXtreme Gradient Boosting) </a:t>
            </a:r>
            <a:r>
              <a:rPr lang="ko-KR" altLang="en-US" sz="2800" b="0" i="0">
                <a:solidFill>
                  <a:srgbClr val="4D5156"/>
                </a:solidFill>
                <a:effectLst/>
                <a:latin typeface="Apple SD Gothic Neo"/>
              </a:rPr>
              <a:t>트리 기반의 앙상블 학습에서 가장 각광받고 있는 알고리즘 중 하나</a:t>
            </a:r>
            <a:endParaRPr lang="ko-KR" altLang="en-US" sz="2800"/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i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eXplainable Artificial Intelligence (</a:t>
            </a:r>
            <a:r>
              <a:rPr lang="en-US" altLang="ko-KR" sz="4800">
                <a:latin typeface="Bahnschrift Condensed" panose="020B0502040204020203" pitchFamily="34" charset="0"/>
              </a:rPr>
              <a:t>XAI)</a:t>
            </a:r>
            <a:endParaRPr lang="ko-KR" altLang="en-US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https://youtu.be/9mm1rvlfcPk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설명 가능한 인공지능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/>
              <a:t>심층 설명 학습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해석 가능한 모델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모델 귀납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22766A-E8D8-4399-BB1D-C6F81B390391}"/>
              </a:ext>
            </a:extLst>
          </p:cNvPr>
          <p:cNvSpPr/>
          <p:nvPr/>
        </p:nvSpPr>
        <p:spPr>
          <a:xfrm>
            <a:off x="3667328" y="4795736"/>
            <a:ext cx="7937770" cy="122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6E17-E136-430F-9613-4B39272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설명 가능한 인공지능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B7BB0-F02C-40BC-9481-C5E68D5FCA8A}"/>
              </a:ext>
            </a:extLst>
          </p:cNvPr>
          <p:cNvGrpSpPr/>
          <p:nvPr/>
        </p:nvGrpSpPr>
        <p:grpSpPr>
          <a:xfrm>
            <a:off x="8744523" y="2088234"/>
            <a:ext cx="1121747" cy="1214458"/>
            <a:chOff x="8202985" y="1563283"/>
            <a:chExt cx="1121747" cy="12144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BD5909-0460-42A9-892D-D279B5B7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985" y="1747949"/>
              <a:ext cx="1029792" cy="10297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0A1568-5CB7-4A96-B814-8B540567E8FC}"/>
                </a:ext>
              </a:extLst>
            </p:cNvPr>
            <p:cNvSpPr txBox="1"/>
            <p:nvPr/>
          </p:nvSpPr>
          <p:spPr>
            <a:xfrm>
              <a:off x="8922058" y="156328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?!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8243421-BAF9-4FD0-B703-2CF0D30AE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61" y="2861683"/>
            <a:ext cx="1157643" cy="1157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1F8973-D214-419B-832F-FB22CF4A1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94" y="2272899"/>
            <a:ext cx="1029793" cy="102979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CE8707DF-871C-43AB-9E7E-96C116BA71A9}"/>
              </a:ext>
            </a:extLst>
          </p:cNvPr>
          <p:cNvGrpSpPr/>
          <p:nvPr/>
        </p:nvGrpSpPr>
        <p:grpSpPr>
          <a:xfrm>
            <a:off x="3922598" y="2622842"/>
            <a:ext cx="1861204" cy="1776290"/>
            <a:chOff x="2883910" y="2195021"/>
            <a:chExt cx="1861204" cy="177629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21378D8-882B-4F1B-A3C6-DC86AC4BE5F7}"/>
                </a:ext>
              </a:extLst>
            </p:cNvPr>
            <p:cNvGrpSpPr/>
            <p:nvPr/>
          </p:nvGrpSpPr>
          <p:grpSpPr>
            <a:xfrm>
              <a:off x="2883910" y="2195021"/>
              <a:ext cx="1861204" cy="1776290"/>
              <a:chOff x="2883910" y="2195021"/>
              <a:chExt cx="1861204" cy="177629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1EE9F29-3DE4-4869-AB5E-6A37044B7FEB}"/>
                  </a:ext>
                </a:extLst>
              </p:cNvPr>
              <p:cNvSpPr/>
              <p:nvPr/>
            </p:nvSpPr>
            <p:spPr>
              <a:xfrm>
                <a:off x="3551068" y="2826832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2566D6B-411C-4C20-9F00-E5AA7A07DE32}"/>
                  </a:ext>
                </a:extLst>
              </p:cNvPr>
              <p:cNvSpPr/>
              <p:nvPr/>
            </p:nvSpPr>
            <p:spPr>
              <a:xfrm>
                <a:off x="3551068" y="3458643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4A96801-E42B-4017-A943-D20EBD21C382}"/>
                  </a:ext>
                </a:extLst>
              </p:cNvPr>
              <p:cNvSpPr/>
              <p:nvPr/>
            </p:nvSpPr>
            <p:spPr>
              <a:xfrm>
                <a:off x="3551068" y="2195021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9463094-A558-443C-AE1C-058DE5EBDF9F}"/>
                  </a:ext>
                </a:extLst>
              </p:cNvPr>
              <p:cNvSpPr/>
              <p:nvPr/>
            </p:nvSpPr>
            <p:spPr>
              <a:xfrm>
                <a:off x="4212454" y="3123279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BF21FE4-007A-4BC8-9A21-DFBBADF32B1C}"/>
                  </a:ext>
                </a:extLst>
              </p:cNvPr>
              <p:cNvSpPr/>
              <p:nvPr/>
            </p:nvSpPr>
            <p:spPr>
              <a:xfrm>
                <a:off x="4212454" y="2451355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7C32D37-E4B4-4C6C-A956-CEAAAD30C818}"/>
                  </a:ext>
                </a:extLst>
              </p:cNvPr>
              <p:cNvSpPr/>
              <p:nvPr/>
            </p:nvSpPr>
            <p:spPr>
              <a:xfrm>
                <a:off x="2889681" y="2451355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9E63652-5197-4E43-8550-7D72DD5FF7A4}"/>
                  </a:ext>
                </a:extLst>
              </p:cNvPr>
              <p:cNvSpPr/>
              <p:nvPr/>
            </p:nvSpPr>
            <p:spPr>
              <a:xfrm>
                <a:off x="2883910" y="3123279"/>
                <a:ext cx="532660" cy="5126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DBF07A-78CF-4990-836A-6974F185807B}"/>
                </a:ext>
              </a:extLst>
            </p:cNvPr>
            <p:cNvCxnSpPr>
              <a:cxnSpLocks/>
              <a:stCxn id="23" idx="6"/>
              <a:endCxn id="17" idx="2"/>
            </p:cNvCxnSpPr>
            <p:nvPr/>
          </p:nvCxnSpPr>
          <p:spPr>
            <a:xfrm flipV="1">
              <a:off x="3422341" y="2451355"/>
              <a:ext cx="128727" cy="256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D49F342-BFFD-4C90-BDAD-535774596BDD}"/>
                </a:ext>
              </a:extLst>
            </p:cNvPr>
            <p:cNvCxnSpPr>
              <a:cxnSpLocks/>
              <a:stCxn id="23" idx="6"/>
              <a:endCxn id="13" idx="2"/>
            </p:cNvCxnSpPr>
            <p:nvPr/>
          </p:nvCxnSpPr>
          <p:spPr>
            <a:xfrm>
              <a:off x="3422341" y="2707689"/>
              <a:ext cx="128727" cy="375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BE865D-9F83-4546-B11E-2AD75985BCF2}"/>
                </a:ext>
              </a:extLst>
            </p:cNvPr>
            <p:cNvCxnSpPr>
              <a:cxnSpLocks/>
              <a:stCxn id="25" idx="6"/>
              <a:endCxn id="13" idx="2"/>
            </p:cNvCxnSpPr>
            <p:nvPr/>
          </p:nvCxnSpPr>
          <p:spPr>
            <a:xfrm flipV="1">
              <a:off x="3416570" y="3083166"/>
              <a:ext cx="134498" cy="296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589AEAB-85C7-4591-8C4E-8DA30AAE8080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416570" y="2451355"/>
              <a:ext cx="134498" cy="928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A303AEB-51CC-427D-9674-0ED834FF897E}"/>
                </a:ext>
              </a:extLst>
            </p:cNvPr>
            <p:cNvCxnSpPr>
              <a:cxnSpLocks/>
              <a:stCxn id="25" idx="6"/>
              <a:endCxn id="15" idx="2"/>
            </p:cNvCxnSpPr>
            <p:nvPr/>
          </p:nvCxnSpPr>
          <p:spPr>
            <a:xfrm>
              <a:off x="3416570" y="3379613"/>
              <a:ext cx="134498" cy="335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FFD679D-DBDB-41AB-9CB1-4D3939A39354}"/>
                </a:ext>
              </a:extLst>
            </p:cNvPr>
            <p:cNvCxnSpPr>
              <a:cxnSpLocks/>
              <a:stCxn id="23" idx="6"/>
              <a:endCxn id="15" idx="2"/>
            </p:cNvCxnSpPr>
            <p:nvPr/>
          </p:nvCxnSpPr>
          <p:spPr>
            <a:xfrm>
              <a:off x="3422341" y="2707689"/>
              <a:ext cx="128727" cy="1007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462721E-FC93-48D5-81BB-4C148B82D2A5}"/>
                </a:ext>
              </a:extLst>
            </p:cNvPr>
            <p:cNvCxnSpPr>
              <a:cxnSpLocks/>
              <a:stCxn id="21" idx="2"/>
              <a:endCxn id="17" idx="6"/>
            </p:cNvCxnSpPr>
            <p:nvPr/>
          </p:nvCxnSpPr>
          <p:spPr>
            <a:xfrm flipH="1" flipV="1">
              <a:off x="4083728" y="2451355"/>
              <a:ext cx="128726" cy="256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67133B6-2F07-4AE9-8A29-9ED6AC7ADB4E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4083728" y="2707689"/>
              <a:ext cx="128726" cy="375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2C9F115-B526-499B-9DD9-A00416B1548F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 flipV="1">
              <a:off x="4083728" y="2707689"/>
              <a:ext cx="128726" cy="1007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A3354B1-882F-4026-90F7-4719B00AEEC4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4083728" y="2451355"/>
              <a:ext cx="128726" cy="928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6D39998-F038-4219-8D70-3A664E156D32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>
              <a:off x="4083728" y="3083166"/>
              <a:ext cx="128726" cy="296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9F2D738-DF72-4893-A2D1-5FE60BE1DA6B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 flipV="1">
              <a:off x="4083728" y="3379613"/>
              <a:ext cx="128726" cy="335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3D06D41C-8359-458A-861D-CF7C2588120A}"/>
              </a:ext>
            </a:extLst>
          </p:cNvPr>
          <p:cNvSpPr/>
          <p:nvPr/>
        </p:nvSpPr>
        <p:spPr>
          <a:xfrm>
            <a:off x="3293764" y="3402876"/>
            <a:ext cx="231259" cy="29644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6B7704B9-DFB2-4F2D-A272-8A3487B3030D}"/>
              </a:ext>
            </a:extLst>
          </p:cNvPr>
          <p:cNvSpPr/>
          <p:nvPr/>
        </p:nvSpPr>
        <p:spPr>
          <a:xfrm>
            <a:off x="6284796" y="3402876"/>
            <a:ext cx="231259" cy="29644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A630CA7-86EE-4C41-92A9-F3668790E049}"/>
              </a:ext>
            </a:extLst>
          </p:cNvPr>
          <p:cNvGrpSpPr/>
          <p:nvPr/>
        </p:nvGrpSpPr>
        <p:grpSpPr>
          <a:xfrm>
            <a:off x="8746851" y="3555307"/>
            <a:ext cx="1121747" cy="1214458"/>
            <a:chOff x="8799269" y="1270502"/>
            <a:chExt cx="1121747" cy="1214458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5DDC1FF-11C9-43D1-A74B-83E93B457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269" y="1455168"/>
              <a:ext cx="1029792" cy="1029792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D20AEB-A430-4262-86DF-AEA48E2DB14F}"/>
                </a:ext>
              </a:extLst>
            </p:cNvPr>
            <p:cNvSpPr txBox="1"/>
            <p:nvPr/>
          </p:nvSpPr>
          <p:spPr>
            <a:xfrm>
              <a:off x="9518342" y="127050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?!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36F01240-4B50-4FC1-B4D4-C12F02C0E4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95" y="3739973"/>
            <a:ext cx="1029792" cy="102979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8E74191-C9BD-43EA-9653-677E5DEF37BA}"/>
              </a:ext>
            </a:extLst>
          </p:cNvPr>
          <p:cNvSpPr txBox="1"/>
          <p:nvPr/>
        </p:nvSpPr>
        <p:spPr>
          <a:xfrm>
            <a:off x="3977861" y="458311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Bahnschrift Condensed" panose="020B0502040204020203" pitchFamily="34" charset="0"/>
              </a:rPr>
              <a:t>Neural Network</a:t>
            </a:r>
            <a:endParaRPr lang="ko-KR" altLang="en-US" sz="240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2B733-AD42-4897-A9EE-E4876A87CEA2}"/>
              </a:ext>
            </a:extLst>
          </p:cNvPr>
          <p:cNvSpPr txBox="1"/>
          <p:nvPr/>
        </p:nvSpPr>
        <p:spPr>
          <a:xfrm>
            <a:off x="4308500" y="204878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blackbox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설명 가능한 인공지능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>
                <a:solidFill>
                  <a:srgbClr val="222222"/>
                </a:solidFill>
                <a:effectLst/>
                <a:latin typeface="-apple-system"/>
              </a:rPr>
              <a:t>다양한 패턴을 추출</a:t>
            </a:r>
            <a:r>
              <a:rPr lang="en-US" altLang="ko-KR" sz="1800" b="0" i="0">
                <a:solidFill>
                  <a:srgbClr val="222222"/>
                </a:solidFill>
                <a:effectLst/>
                <a:latin typeface="-apple-system"/>
              </a:rPr>
              <a:t>·</a:t>
            </a:r>
            <a:r>
              <a:rPr lang="ko-KR" altLang="en-US" sz="1800" b="0" i="0">
                <a:solidFill>
                  <a:srgbClr val="222222"/>
                </a:solidFill>
                <a:effectLst/>
                <a:latin typeface="-apple-system"/>
              </a:rPr>
              <a:t>분석 </a:t>
            </a:r>
            <a:r>
              <a:rPr lang="en-US" altLang="ko-KR" sz="1800" b="0" i="0">
                <a:solidFill>
                  <a:srgbClr val="222222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ko-KR" sz="1800">
                <a:solidFill>
                  <a:srgbClr val="222222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800" b="0" i="0">
                <a:solidFill>
                  <a:srgbClr val="2E75B6"/>
                </a:solidFill>
                <a:effectLst/>
                <a:latin typeface="-apple-system"/>
              </a:rPr>
              <a:t>드러나지 않았던 법칙</a:t>
            </a:r>
            <a:r>
              <a:rPr lang="en-US" altLang="ko-KR" sz="1800" b="0" i="0">
                <a:solidFill>
                  <a:srgbClr val="2E75B6"/>
                </a:solidFill>
                <a:effectLst/>
                <a:latin typeface="-apple-system"/>
              </a:rPr>
              <a:t>, </a:t>
            </a:r>
            <a:r>
              <a:rPr lang="ko-KR" altLang="en-US" sz="1800" b="0" i="0">
                <a:solidFill>
                  <a:srgbClr val="2E75B6"/>
                </a:solidFill>
                <a:effectLst/>
                <a:latin typeface="-apple-system"/>
              </a:rPr>
              <a:t>전략 등을 도출</a:t>
            </a:r>
            <a:endParaRPr lang="en-US" altLang="ko-KR" sz="1800" b="0" i="0">
              <a:solidFill>
                <a:srgbClr val="2E75B6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latin typeface="+mj-ea"/>
                <a:ea typeface="+mj-ea"/>
              </a:rPr>
              <a:t>왜 고양이가 고양이로 분류되었는지</a:t>
            </a:r>
            <a:r>
              <a:rPr lang="en-US" altLang="ko-KR" sz="1600">
                <a:latin typeface="+mj-ea"/>
                <a:ea typeface="+mj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>
                <a:latin typeface="+mj-ea"/>
                <a:ea typeface="+mj-ea"/>
              </a:rPr>
              <a:t>어떤 특징때문에 잘못 분류되었는지</a:t>
            </a:r>
            <a:r>
              <a:rPr lang="en-US" altLang="ko-KR" sz="1600">
                <a:latin typeface="+mj-ea"/>
                <a:ea typeface="+mj-ea"/>
              </a:rPr>
              <a:t>?</a:t>
            </a:r>
            <a:endParaRPr lang="en-US" altLang="ko-KR" sz="120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latin typeface="+mj-ea"/>
                <a:ea typeface="+mj-ea"/>
              </a:rPr>
              <a:t>왜 고양이가 호랑이로 분류되었는지</a:t>
            </a:r>
            <a:r>
              <a:rPr lang="en-US" altLang="ko-KR" sz="1600">
                <a:latin typeface="+mj-ea"/>
                <a:ea typeface="+mj-ea"/>
              </a:rPr>
              <a:t>?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이유 설명 가능</a:t>
            </a:r>
            <a:endParaRPr lang="en-US" altLang="ko-KR" sz="1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j-ea"/>
                <a:ea typeface="+mj-ea"/>
              </a:rPr>
              <a:t>이유를 알 수 있기 때문에</a:t>
            </a:r>
            <a:r>
              <a:rPr lang="en-US" altLang="ko-KR" sz="2000">
                <a:latin typeface="+mj-ea"/>
                <a:ea typeface="+mj-ea"/>
              </a:rPr>
              <a:t>, </a:t>
            </a:r>
            <a:r>
              <a:rPr lang="ko-KR" altLang="en-US" sz="2000">
                <a:latin typeface="+mj-ea"/>
                <a:ea typeface="+mj-ea"/>
              </a:rPr>
              <a:t>오류 수정도 가능 </a:t>
            </a:r>
            <a:endParaRPr lang="en-US" altLang="ko-KR" sz="2000"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800" b="0" i="0">
                <a:solidFill>
                  <a:srgbClr val="202122"/>
                </a:solidFill>
                <a:effectLst/>
                <a:latin typeface="+mj-ea"/>
                <a:ea typeface="+mj-ea"/>
              </a:rPr>
              <a:t>Human-computer interaction </a:t>
            </a:r>
            <a:r>
              <a:rPr lang="ko-KR" altLang="en-US" sz="1800" b="0" i="0">
                <a:solidFill>
                  <a:srgbClr val="202122"/>
                </a:solidFill>
                <a:effectLst/>
                <a:latin typeface="+mj-ea"/>
                <a:ea typeface="+mj-ea"/>
              </a:rPr>
              <a:t>통한 개선</a:t>
            </a:r>
            <a:endParaRPr lang="en-US" altLang="ko-KR" sz="1800" b="0" i="0">
              <a:solidFill>
                <a:srgbClr val="202122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+mj-ea"/>
                <a:ea typeface="+mj-ea"/>
              </a:rPr>
              <a:t>결과에 대한 </a:t>
            </a:r>
            <a:r>
              <a:rPr lang="ko-KR" altLang="en-US" sz="2000">
                <a:solidFill>
                  <a:srgbClr val="2E75B6"/>
                </a:solidFill>
                <a:latin typeface="+mj-ea"/>
                <a:ea typeface="+mj-ea"/>
              </a:rPr>
              <a:t>신뢰성 증진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89C74A-44D4-4698-BABF-E29F32C6234A}"/>
              </a:ext>
            </a:extLst>
          </p:cNvPr>
          <p:cNvGrpSpPr/>
          <p:nvPr/>
        </p:nvGrpSpPr>
        <p:grpSpPr>
          <a:xfrm>
            <a:off x="8085025" y="1829836"/>
            <a:ext cx="3413069" cy="3875639"/>
            <a:chOff x="7939110" y="1824629"/>
            <a:chExt cx="3413069" cy="38756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24D161-644C-4904-88A9-D36A02815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8183" y="1824629"/>
              <a:ext cx="1029792" cy="102979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7149E6-8E5D-494D-BC1E-895605A1430F}"/>
                </a:ext>
              </a:extLst>
            </p:cNvPr>
            <p:cNvSpPr txBox="1"/>
            <p:nvPr/>
          </p:nvSpPr>
          <p:spPr>
            <a:xfrm>
              <a:off x="8047802" y="360591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고양이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E54D9E8-8402-4BFC-BF8B-28042BAAC291}"/>
                </a:ext>
              </a:extLst>
            </p:cNvPr>
            <p:cNvGrpSpPr/>
            <p:nvPr/>
          </p:nvGrpSpPr>
          <p:grpSpPr>
            <a:xfrm>
              <a:off x="9298582" y="3328912"/>
              <a:ext cx="2053597" cy="942583"/>
              <a:chOff x="9298582" y="3328912"/>
              <a:chExt cx="2053597" cy="94258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866860-9B21-4234-96D8-96E3E0F9EC77}"/>
                  </a:ext>
                </a:extLst>
              </p:cNvPr>
              <p:cNvSpPr txBox="1"/>
              <p:nvPr/>
            </p:nvSpPr>
            <p:spPr>
              <a:xfrm>
                <a:off x="9399485" y="3409721"/>
                <a:ext cx="185178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/>
                  <a:t>털이 달렸고</a:t>
                </a:r>
                <a:r>
                  <a:rPr lang="en-US" altLang="ko-KR" sz="1600" b="1"/>
                  <a:t>, </a:t>
                </a:r>
              </a:p>
              <a:p>
                <a:pPr algn="ctr"/>
                <a:r>
                  <a:rPr lang="ko-KR" altLang="en-US" sz="1600" b="1"/>
                  <a:t>귀 모양이 </a:t>
                </a:r>
                <a:r>
                  <a:rPr lang="en-US" altLang="ko-KR" sz="1600" b="1"/>
                  <a:t>… </a:t>
                </a:r>
                <a:r>
                  <a:rPr lang="ko-KR" altLang="en-US" sz="1600" b="1"/>
                  <a:t>라서 </a:t>
                </a:r>
                <a:endParaRPr lang="en-US" altLang="ko-KR" sz="1600" b="1"/>
              </a:p>
              <a:p>
                <a:pPr algn="ctr"/>
                <a:r>
                  <a:rPr lang="ko-KR" altLang="en-US" sz="1600"/>
                  <a:t>고양이다</a:t>
                </a:r>
                <a:r>
                  <a:rPr lang="en-US" altLang="ko-KR" sz="1600"/>
                  <a:t>.</a:t>
                </a:r>
                <a:endParaRPr lang="ko-KR" altLang="en-US" sz="160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C14FCE9-FB60-419E-8993-8D366635F9EA}"/>
                  </a:ext>
                </a:extLst>
              </p:cNvPr>
              <p:cNvSpPr/>
              <p:nvPr/>
            </p:nvSpPr>
            <p:spPr>
              <a:xfrm>
                <a:off x="9298582" y="3328912"/>
                <a:ext cx="2053597" cy="93285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BB7D94D-9154-4026-B2E4-0752D0A1779A}"/>
                </a:ext>
              </a:extLst>
            </p:cNvPr>
            <p:cNvSpPr/>
            <p:nvPr/>
          </p:nvSpPr>
          <p:spPr>
            <a:xfrm>
              <a:off x="7939110" y="3324149"/>
              <a:ext cx="1029792" cy="9328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D4D3BC3-DC35-4369-A97E-0CC6DF3F12D8}"/>
                </a:ext>
              </a:extLst>
            </p:cNvPr>
            <p:cNvGrpSpPr/>
            <p:nvPr/>
          </p:nvGrpSpPr>
          <p:grpSpPr>
            <a:xfrm>
              <a:off x="7939110" y="4485810"/>
              <a:ext cx="1121747" cy="1214458"/>
              <a:chOff x="8746851" y="3555307"/>
              <a:chExt cx="1121747" cy="1214458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B4BDFFE-13D2-451A-9F0D-0EA420654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851" y="3739973"/>
                <a:ext cx="1029792" cy="102979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38143-569A-45DA-B0B1-F97BC08A3B67}"/>
                  </a:ext>
                </a:extLst>
              </p:cNvPr>
              <p:cNvSpPr txBox="1"/>
              <p:nvPr/>
            </p:nvSpPr>
            <p:spPr>
              <a:xfrm>
                <a:off x="9465924" y="35553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>
                    <a:solidFill>
                      <a:srgbClr val="FF0000"/>
                    </a:solidFill>
                  </a:rPr>
                  <a:t>?!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4D815A8-E903-482C-B604-16D0EE648702}"/>
                </a:ext>
              </a:extLst>
            </p:cNvPr>
            <p:cNvGrpSpPr/>
            <p:nvPr/>
          </p:nvGrpSpPr>
          <p:grpSpPr>
            <a:xfrm>
              <a:off x="9813273" y="4489097"/>
              <a:ext cx="1123193" cy="1207885"/>
              <a:chOff x="9905951" y="4492383"/>
              <a:chExt cx="1123193" cy="120788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C900F31C-654E-42BA-92C1-0725B6665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5951" y="4670476"/>
                <a:ext cx="1029792" cy="1029792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75598C-5D73-4903-992F-915019DD5735}"/>
                  </a:ext>
                </a:extLst>
              </p:cNvPr>
              <p:cNvSpPr txBox="1"/>
              <p:nvPr/>
            </p:nvSpPr>
            <p:spPr>
              <a:xfrm>
                <a:off x="10690590" y="449238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>
                    <a:solidFill>
                      <a:srgbClr val="FF0000"/>
                    </a:solidFill>
                  </a:rPr>
                  <a:t>!!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8D40117-94FE-4DEE-885D-D5BBFADE64CA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8599921" y="2859628"/>
            <a:ext cx="719073" cy="46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03CBBA-7923-408F-81B2-1CD5FF6B89E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9318994" y="2859628"/>
            <a:ext cx="1152302" cy="47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CC5597F-6CCD-4722-B8BA-83E09FBB845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599921" y="4262211"/>
            <a:ext cx="0" cy="41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C6D7FD-6FFE-4BF4-A9FB-72BFD9CC6F3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10471296" y="4266974"/>
            <a:ext cx="2788" cy="405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Bahnschrift Condensed" panose="020B0502040204020203" pitchFamily="34" charset="0"/>
              </a:rPr>
              <a:t>심층 설명 학습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설명 가능한 특징들을 학습하도록 함</a:t>
            </a:r>
            <a:endParaRPr lang="en-US" altLang="ko-KR" sz="2000"/>
          </a:p>
          <a:p>
            <a:pPr lvl="2">
              <a:lnSpc>
                <a:spcPct val="150000"/>
              </a:lnSpc>
            </a:pPr>
            <a:r>
              <a:rPr lang="ko-KR" altLang="en-US" sz="1600"/>
              <a:t>각 은닉층이 고양이의 귀</a:t>
            </a:r>
            <a:r>
              <a:rPr lang="en-US" altLang="ko-KR" sz="1600"/>
              <a:t>, </a:t>
            </a:r>
            <a:r>
              <a:rPr lang="ko-KR" altLang="en-US" sz="1600"/>
              <a:t>꼬리</a:t>
            </a:r>
            <a:r>
              <a:rPr lang="en-US" altLang="ko-KR" sz="1600"/>
              <a:t>, </a:t>
            </a:r>
            <a:r>
              <a:rPr lang="ko-KR" altLang="en-US" sz="1600"/>
              <a:t>발 등</a:t>
            </a:r>
            <a:r>
              <a:rPr lang="en-US" altLang="ko-KR" sz="1600"/>
              <a:t>(</a:t>
            </a:r>
            <a:r>
              <a:rPr lang="ko-KR" altLang="en-US" sz="1600"/>
              <a:t>의미 있는 속성</a:t>
            </a:r>
            <a:r>
              <a:rPr lang="en-US" altLang="ko-KR" sz="1600"/>
              <a:t>)</a:t>
            </a:r>
            <a:r>
              <a:rPr lang="ko-KR" altLang="en-US" sz="1600"/>
              <a:t>을 나타내도록 함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학습 후</a:t>
            </a:r>
            <a:r>
              <a:rPr lang="en-US" altLang="ko-KR" sz="1600"/>
              <a:t>, </a:t>
            </a:r>
            <a:r>
              <a:rPr lang="ko-KR" altLang="en-US" sz="1600"/>
              <a:t>귀</a:t>
            </a:r>
            <a:r>
              <a:rPr lang="en-US" altLang="ko-KR" sz="1600"/>
              <a:t>,</a:t>
            </a:r>
            <a:r>
              <a:rPr lang="ko-KR" altLang="en-US" sz="1600"/>
              <a:t> 꼬리</a:t>
            </a:r>
            <a:r>
              <a:rPr lang="en-US" altLang="ko-KR" sz="1600"/>
              <a:t>,</a:t>
            </a:r>
            <a:r>
              <a:rPr lang="ko-KR" altLang="en-US" sz="1600"/>
              <a:t> 발 중 어떤 것을 근거로 판단했는지 알 수 있음</a:t>
            </a:r>
            <a:endParaRPr lang="en-US" altLang="ko-KR" sz="160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E1895C-CA62-4642-8A28-0EB2E793BD42}"/>
              </a:ext>
            </a:extLst>
          </p:cNvPr>
          <p:cNvGrpSpPr/>
          <p:nvPr/>
        </p:nvGrpSpPr>
        <p:grpSpPr>
          <a:xfrm>
            <a:off x="1979725" y="3303779"/>
            <a:ext cx="8232550" cy="1776290"/>
            <a:chOff x="1690702" y="3653974"/>
            <a:chExt cx="8232550" cy="177629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772DCCE-BD5C-469E-80B7-EC83D3480299}"/>
                </a:ext>
              </a:extLst>
            </p:cNvPr>
            <p:cNvGrpSpPr/>
            <p:nvPr/>
          </p:nvGrpSpPr>
          <p:grpSpPr>
            <a:xfrm>
              <a:off x="3225670" y="3653974"/>
              <a:ext cx="6697582" cy="1776290"/>
              <a:chOff x="3196110" y="1652710"/>
              <a:chExt cx="6697582" cy="177629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DBA29C4-A99F-499A-B12F-05E657EE9A0D}"/>
                  </a:ext>
                </a:extLst>
              </p:cNvPr>
              <p:cNvGrpSpPr/>
              <p:nvPr/>
            </p:nvGrpSpPr>
            <p:grpSpPr>
              <a:xfrm>
                <a:off x="3196110" y="1652710"/>
                <a:ext cx="3222291" cy="1776290"/>
                <a:chOff x="2805492" y="1893704"/>
                <a:chExt cx="3222291" cy="1776290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55C87C2-D33D-4B4D-AC9F-D45AC7657919}"/>
                    </a:ext>
                  </a:extLst>
                </p:cNvPr>
                <p:cNvGrpSpPr/>
                <p:nvPr/>
              </p:nvGrpSpPr>
              <p:grpSpPr>
                <a:xfrm>
                  <a:off x="3434326" y="1893704"/>
                  <a:ext cx="1861204" cy="1776290"/>
                  <a:chOff x="2883910" y="2195021"/>
                  <a:chExt cx="1861204" cy="1776290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94CC9997-2C88-4C9B-BB26-39FC3A6015FA}"/>
                      </a:ext>
                    </a:extLst>
                  </p:cNvPr>
                  <p:cNvGrpSpPr/>
                  <p:nvPr/>
                </p:nvGrpSpPr>
                <p:grpSpPr>
                  <a:xfrm>
                    <a:off x="2883910" y="2195021"/>
                    <a:ext cx="1861204" cy="1776290"/>
                    <a:chOff x="2883910" y="2195021"/>
                    <a:chExt cx="1861204" cy="1776290"/>
                  </a:xfrm>
                </p:grpSpPr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87E83C2C-13F9-4339-BCA0-09F69AD80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1068" y="2826832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AAD68B4C-6BB3-4D6B-9D42-933042091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1068" y="3458643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36BA4DA8-817E-4414-8CC5-408D9C1F0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1068" y="2195021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577A37F2-B2F4-4D56-88FE-5102B70129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2454" y="3123279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타원 41">
                      <a:extLst>
                        <a:ext uri="{FF2B5EF4-FFF2-40B4-BE49-F238E27FC236}">
                          <a16:creationId xmlns:a16="http://schemas.microsoft.com/office/drawing/2014/main" id="{53FBDA38-1736-45E1-B19E-C83F2739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2454" y="2451355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타원 42">
                      <a:extLst>
                        <a:ext uri="{FF2B5EF4-FFF2-40B4-BE49-F238E27FC236}">
                          <a16:creationId xmlns:a16="http://schemas.microsoft.com/office/drawing/2014/main" id="{0E3927D2-C21D-4FC6-A4DE-13B97E35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9681" y="2451355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타원 43">
                      <a:extLst>
                        <a:ext uri="{FF2B5EF4-FFF2-40B4-BE49-F238E27FC236}">
                          <a16:creationId xmlns:a16="http://schemas.microsoft.com/office/drawing/2014/main" id="{08123BC2-A3E8-4F04-8633-C4597F4103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910" y="3123279"/>
                      <a:ext cx="532660" cy="51266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531EA072-476B-4242-B0B6-7BC8EE739B59}"/>
                      </a:ext>
                    </a:extLst>
                  </p:cNvPr>
                  <p:cNvCxnSpPr>
                    <a:cxnSpLocks/>
                    <a:stCxn id="43" idx="6"/>
                    <a:endCxn id="40" idx="2"/>
                  </p:cNvCxnSpPr>
                  <p:nvPr/>
                </p:nvCxnSpPr>
                <p:spPr>
                  <a:xfrm flipV="1">
                    <a:off x="3422341" y="2451355"/>
                    <a:ext cx="128727" cy="25633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D389C5A0-CBBC-4653-A8B3-7506E26CCD97}"/>
                      </a:ext>
                    </a:extLst>
                  </p:cNvPr>
                  <p:cNvCxnSpPr>
                    <a:cxnSpLocks/>
                    <a:stCxn id="43" idx="6"/>
                    <a:endCxn id="38" idx="2"/>
                  </p:cNvCxnSpPr>
                  <p:nvPr/>
                </p:nvCxnSpPr>
                <p:spPr>
                  <a:xfrm>
                    <a:off x="3422341" y="2707689"/>
                    <a:ext cx="128727" cy="37547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6B7BC3C7-0A24-4CB9-92FE-E7D20663738B}"/>
                      </a:ext>
                    </a:extLst>
                  </p:cNvPr>
                  <p:cNvCxnSpPr>
                    <a:cxnSpLocks/>
                    <a:stCxn id="44" idx="6"/>
                    <a:endCxn id="38" idx="2"/>
                  </p:cNvCxnSpPr>
                  <p:nvPr/>
                </p:nvCxnSpPr>
                <p:spPr>
                  <a:xfrm flipV="1">
                    <a:off x="3416570" y="3083166"/>
                    <a:ext cx="134498" cy="29644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19A2F70A-059A-49E3-8C13-96620F7095CB}"/>
                      </a:ext>
                    </a:extLst>
                  </p:cNvPr>
                  <p:cNvCxnSpPr>
                    <a:cxnSpLocks/>
                    <a:stCxn id="44" idx="6"/>
                  </p:cNvCxnSpPr>
                  <p:nvPr/>
                </p:nvCxnSpPr>
                <p:spPr>
                  <a:xfrm flipV="1">
                    <a:off x="3416570" y="2451355"/>
                    <a:ext cx="134498" cy="9282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1003D82C-AF61-4B2C-BC3E-28E4D537B7B0}"/>
                      </a:ext>
                    </a:extLst>
                  </p:cNvPr>
                  <p:cNvCxnSpPr>
                    <a:cxnSpLocks/>
                    <a:stCxn id="44" idx="6"/>
                    <a:endCxn id="39" idx="2"/>
                  </p:cNvCxnSpPr>
                  <p:nvPr/>
                </p:nvCxnSpPr>
                <p:spPr>
                  <a:xfrm>
                    <a:off x="3416570" y="3379613"/>
                    <a:ext cx="134498" cy="33536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2FD92620-0A44-42CF-8132-EEB99FE5823D}"/>
                      </a:ext>
                    </a:extLst>
                  </p:cNvPr>
                  <p:cNvCxnSpPr>
                    <a:cxnSpLocks/>
                    <a:stCxn id="43" idx="6"/>
                    <a:endCxn id="39" idx="2"/>
                  </p:cNvCxnSpPr>
                  <p:nvPr/>
                </p:nvCxnSpPr>
                <p:spPr>
                  <a:xfrm>
                    <a:off x="3422341" y="2707689"/>
                    <a:ext cx="128727" cy="100728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2CA7987C-E892-49E0-9063-444595DB211D}"/>
                      </a:ext>
                    </a:extLst>
                  </p:cNvPr>
                  <p:cNvCxnSpPr>
                    <a:cxnSpLocks/>
                    <a:stCxn id="42" idx="2"/>
                    <a:endCxn id="40" idx="6"/>
                  </p:cNvCxnSpPr>
                  <p:nvPr/>
                </p:nvCxnSpPr>
                <p:spPr>
                  <a:xfrm flipH="1" flipV="1">
                    <a:off x="4083728" y="2451355"/>
                    <a:ext cx="128726" cy="25633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52E79C29-57A7-4B19-B2A0-454FAA59C2A5}"/>
                      </a:ext>
                    </a:extLst>
                  </p:cNvPr>
                  <p:cNvCxnSpPr>
                    <a:cxnSpLocks/>
                    <a:stCxn id="38" idx="6"/>
                    <a:endCxn id="42" idx="2"/>
                  </p:cNvCxnSpPr>
                  <p:nvPr/>
                </p:nvCxnSpPr>
                <p:spPr>
                  <a:xfrm flipV="1">
                    <a:off x="4083728" y="2707689"/>
                    <a:ext cx="128726" cy="37547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B86B9BC-F8C8-4B04-9639-625EFE542EB6}"/>
                      </a:ext>
                    </a:extLst>
                  </p:cNvPr>
                  <p:cNvCxnSpPr>
                    <a:cxnSpLocks/>
                    <a:stCxn id="39" idx="6"/>
                    <a:endCxn id="42" idx="2"/>
                  </p:cNvCxnSpPr>
                  <p:nvPr/>
                </p:nvCxnSpPr>
                <p:spPr>
                  <a:xfrm flipV="1">
                    <a:off x="4083728" y="2707689"/>
                    <a:ext cx="128726" cy="100728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CA5E3EF2-2E0D-4959-BC53-990DDECB73E7}"/>
                      </a:ext>
                    </a:extLst>
                  </p:cNvPr>
                  <p:cNvCxnSpPr>
                    <a:cxnSpLocks/>
                    <a:stCxn id="40" idx="6"/>
                    <a:endCxn id="41" idx="2"/>
                  </p:cNvCxnSpPr>
                  <p:nvPr/>
                </p:nvCxnSpPr>
                <p:spPr>
                  <a:xfrm>
                    <a:off x="4083728" y="2451355"/>
                    <a:ext cx="128726" cy="9282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26991274-FA90-4959-9B22-BD93E32F5093}"/>
                      </a:ext>
                    </a:extLst>
                  </p:cNvPr>
                  <p:cNvCxnSpPr>
                    <a:cxnSpLocks/>
                    <a:stCxn id="38" idx="6"/>
                    <a:endCxn id="41" idx="2"/>
                  </p:cNvCxnSpPr>
                  <p:nvPr/>
                </p:nvCxnSpPr>
                <p:spPr>
                  <a:xfrm>
                    <a:off x="4083728" y="3083166"/>
                    <a:ext cx="128726" cy="29644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57CFAC44-7395-470F-9CAE-FBB06967494C}"/>
                      </a:ext>
                    </a:extLst>
                  </p:cNvPr>
                  <p:cNvCxnSpPr>
                    <a:cxnSpLocks/>
                    <a:stCxn id="39" idx="6"/>
                    <a:endCxn id="41" idx="2"/>
                  </p:cNvCxnSpPr>
                  <p:nvPr/>
                </p:nvCxnSpPr>
                <p:spPr>
                  <a:xfrm flipV="1">
                    <a:off x="4083728" y="3379613"/>
                    <a:ext cx="128726" cy="33536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화살표: 오른쪽 22">
                  <a:extLst>
                    <a:ext uri="{FF2B5EF4-FFF2-40B4-BE49-F238E27FC236}">
                      <a16:creationId xmlns:a16="http://schemas.microsoft.com/office/drawing/2014/main" id="{E849100C-051B-4B2B-8204-CD7285907018}"/>
                    </a:ext>
                  </a:extLst>
                </p:cNvPr>
                <p:cNvSpPr/>
                <p:nvPr/>
              </p:nvSpPr>
              <p:spPr>
                <a:xfrm>
                  <a:off x="2805492" y="2673738"/>
                  <a:ext cx="231259" cy="296447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화살표: 오른쪽 23">
                  <a:extLst>
                    <a:ext uri="{FF2B5EF4-FFF2-40B4-BE49-F238E27FC236}">
                      <a16:creationId xmlns:a16="http://schemas.microsoft.com/office/drawing/2014/main" id="{3EFD8009-139A-4741-93C6-95818E838249}"/>
                    </a:ext>
                  </a:extLst>
                </p:cNvPr>
                <p:cNvSpPr/>
                <p:nvPr/>
              </p:nvSpPr>
              <p:spPr>
                <a:xfrm>
                  <a:off x="5796524" y="2673738"/>
                  <a:ext cx="231259" cy="296447"/>
                </a:xfrm>
                <a:prstGeom prst="right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AFBC755-64E0-4D0F-A940-A26BE137D051}"/>
                  </a:ext>
                </a:extLst>
              </p:cNvPr>
              <p:cNvGrpSpPr/>
              <p:nvPr/>
            </p:nvGrpSpPr>
            <p:grpSpPr>
              <a:xfrm>
                <a:off x="8836065" y="1804173"/>
                <a:ext cx="1057627" cy="1214458"/>
                <a:chOff x="8986137" y="489500"/>
                <a:chExt cx="1057627" cy="1214458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2A08DDB-574E-448A-B9F0-A4312AA4C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137" y="674166"/>
                  <a:ext cx="1029792" cy="1029792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02FD63-2F4E-4449-9103-86C0176D9438}"/>
                    </a:ext>
                  </a:extLst>
                </p:cNvPr>
                <p:cNvSpPr txBox="1"/>
                <p:nvPr/>
              </p:nvSpPr>
              <p:spPr>
                <a:xfrm>
                  <a:off x="9705210" y="489500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>
                      <a:solidFill>
                        <a:srgbClr val="FF0000"/>
                      </a:solidFill>
                    </a:rPr>
                    <a:t>!!</a:t>
                  </a:r>
                  <a:endParaRPr lang="ko-KR" altLang="en-US" b="1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9555D2F-FFE9-4065-8AEC-7C507E0CC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7241" y="1975192"/>
                <a:ext cx="1029792" cy="1029792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59B47B0-00AE-4152-A6C4-2F8262239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702" y="3976456"/>
              <a:ext cx="1029792" cy="1029792"/>
            </a:xfrm>
            <a:prstGeom prst="rect">
              <a:avLst/>
            </a:prstGeom>
          </p:spPr>
        </p:pic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D4D0D5F-F861-4E04-AC44-2B65620B07EB}"/>
              </a:ext>
            </a:extLst>
          </p:cNvPr>
          <p:cNvCxnSpPr>
            <a:stCxn id="44" idx="6"/>
            <a:endCxn id="38" idx="2"/>
          </p:cNvCxnSpPr>
          <p:nvPr/>
        </p:nvCxnSpPr>
        <p:spPr>
          <a:xfrm flipV="1">
            <a:off x="4676187" y="4191924"/>
            <a:ext cx="134498" cy="296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D32E619-56F7-4F21-A236-60DF2E256591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5343345" y="3816447"/>
            <a:ext cx="128726" cy="3754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0F5A34-AF64-423F-9322-8163A60BF9B1}"/>
              </a:ext>
            </a:extLst>
          </p:cNvPr>
          <p:cNvSpPr txBox="1"/>
          <p:nvPr/>
        </p:nvSpPr>
        <p:spPr>
          <a:xfrm>
            <a:off x="4143527" y="519921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Bahnschrift Condensed" panose="020B0502040204020203" pitchFamily="34" charset="0"/>
              </a:rPr>
              <a:t>Neural Network</a:t>
            </a:r>
            <a:endParaRPr lang="ko-KR" altLang="en-US" sz="240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E9193-FB53-4161-B122-8E64345C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>
                <a:solidFill>
                  <a:srgbClr val="333333"/>
                </a:solidFill>
                <a:effectLst/>
                <a:latin typeface="Nanum Gothic"/>
              </a:rPr>
              <a:t>해석 가능한 모델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5E7CE-6234-4F4D-B238-A048A603F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6676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해석 가능한 인과 관계 모델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작은 단위로 나누어 학습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확률적 </a:t>
            </a:r>
            <a:r>
              <a:rPr lang="en-US" altLang="ko-KR" sz="1800"/>
              <a:t>AND-OR </a:t>
            </a:r>
            <a:r>
              <a:rPr lang="ko-KR" altLang="en-US" sz="1800"/>
              <a:t>그래프 기반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600"/>
              <a:t>각 터미널 노드들이 나타내는 특징을 조합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결과에 이르는 과정과 확률 제공</a:t>
            </a:r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endParaRPr lang="ko-KR" altLang="en-US" sz="180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BBB7541-A972-43A8-81D4-944DED00F3EB}"/>
              </a:ext>
            </a:extLst>
          </p:cNvPr>
          <p:cNvGrpSpPr/>
          <p:nvPr/>
        </p:nvGrpSpPr>
        <p:grpSpPr>
          <a:xfrm>
            <a:off x="4538890" y="2354022"/>
            <a:ext cx="7163997" cy="3558738"/>
            <a:chOff x="3021375" y="2542739"/>
            <a:chExt cx="7163997" cy="3558738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86B95578-669F-4185-B39D-4234EEF4044A}"/>
                </a:ext>
              </a:extLst>
            </p:cNvPr>
            <p:cNvGrpSpPr/>
            <p:nvPr/>
          </p:nvGrpSpPr>
          <p:grpSpPr>
            <a:xfrm>
              <a:off x="3021375" y="2542739"/>
              <a:ext cx="5570127" cy="3558738"/>
              <a:chOff x="404634" y="2626710"/>
              <a:chExt cx="5570127" cy="3558738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88D2BAD6-C2F2-4881-9AD5-760FB80A0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34" y="3729977"/>
                <a:ext cx="1029792" cy="1029792"/>
              </a:xfrm>
              <a:prstGeom prst="rect">
                <a:avLst/>
              </a:prstGeom>
            </p:spPr>
          </p:pic>
          <p:cxnSp>
            <p:nvCxnSpPr>
              <p:cNvPr id="134" name="연결선: 구부러짐 133">
                <a:extLst>
                  <a:ext uri="{FF2B5EF4-FFF2-40B4-BE49-F238E27FC236}">
                    <a16:creationId xmlns:a16="http://schemas.microsoft.com/office/drawing/2014/main" id="{B6315A7A-84D2-4EE8-8892-9BD7E1935BAB}"/>
                  </a:ext>
                </a:extLst>
              </p:cNvPr>
              <p:cNvCxnSpPr>
                <a:cxnSpLocks/>
                <a:stCxn id="170" idx="2"/>
                <a:endCxn id="135" idx="3"/>
              </p:cNvCxnSpPr>
              <p:nvPr/>
            </p:nvCxnSpPr>
            <p:spPr>
              <a:xfrm rot="10800000" flipH="1">
                <a:off x="2610395" y="3057598"/>
                <a:ext cx="204542" cy="884071"/>
              </a:xfrm>
              <a:prstGeom prst="curvedConnector5">
                <a:avLst>
                  <a:gd name="adj1" fmla="val -111762"/>
                  <a:gd name="adj2" fmla="val 40128"/>
                  <a:gd name="adj3" fmla="val 21176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18465D1-B373-413D-9C84-2694E0C4C1B3}"/>
                  </a:ext>
                </a:extLst>
              </p:cNvPr>
              <p:cNvSpPr txBox="1"/>
              <p:nvPr/>
            </p:nvSpPr>
            <p:spPr>
              <a:xfrm>
                <a:off x="1488933" y="2626710"/>
                <a:ext cx="132600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AND</a:t>
                </a:r>
              </a:p>
              <a:p>
                <a:r>
                  <a:rPr lang="ko-KR" altLang="en-US" sz="1600"/>
                  <a:t>각 노드 표현</a:t>
                </a:r>
                <a:endParaRPr lang="en-US" altLang="ko-KR" sz="1600"/>
              </a:p>
              <a:p>
                <a:r>
                  <a:rPr lang="ko-KR" altLang="en-US" sz="1600"/>
                  <a:t>점점 세분화</a:t>
                </a:r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C6B4C8-330C-4A79-8119-FB5B6FB8FAC2}"/>
                  </a:ext>
                </a:extLst>
              </p:cNvPr>
              <p:cNvSpPr txBox="1"/>
              <p:nvPr/>
            </p:nvSpPr>
            <p:spPr>
              <a:xfrm>
                <a:off x="1398900" y="5569895"/>
                <a:ext cx="187423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OR</a:t>
                </a:r>
              </a:p>
              <a:p>
                <a:r>
                  <a:rPr lang="ko-KR" altLang="en-US" sz="1600"/>
                  <a:t>관계 표현 </a:t>
                </a:r>
                <a:r>
                  <a:rPr lang="en-US" altLang="ko-KR" sz="1600"/>
                  <a:t>(</a:t>
                </a:r>
                <a:r>
                  <a:rPr lang="ko-KR" altLang="en-US" sz="1600"/>
                  <a:t>확률값</a:t>
                </a:r>
                <a:r>
                  <a:rPr lang="en-US" altLang="ko-KR" sz="1600"/>
                  <a:t>)</a:t>
                </a:r>
                <a:endParaRPr lang="ko-KR" altLang="en-US"/>
              </a:p>
            </p:txBody>
          </p:sp>
          <p:cxnSp>
            <p:nvCxnSpPr>
              <p:cNvPr id="141" name="연결선: 구부러짐 140">
                <a:extLst>
                  <a:ext uri="{FF2B5EF4-FFF2-40B4-BE49-F238E27FC236}">
                    <a16:creationId xmlns:a16="http://schemas.microsoft.com/office/drawing/2014/main" id="{1B611A18-CD89-4784-9748-B8EE45C610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957454" y="4865496"/>
                <a:ext cx="1542406" cy="89467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8B561948-4430-4914-9A9D-DDB302A7D72F}"/>
                  </a:ext>
                </a:extLst>
              </p:cNvPr>
              <p:cNvGrpSpPr/>
              <p:nvPr/>
            </p:nvGrpSpPr>
            <p:grpSpPr>
              <a:xfrm>
                <a:off x="2604624" y="3429000"/>
                <a:ext cx="2543368" cy="1776290"/>
                <a:chOff x="2528557" y="2195021"/>
                <a:chExt cx="2543368" cy="1776290"/>
              </a:xfrm>
            </p:grpSpPr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35EA9618-E3D0-4613-A7B2-7814A7C60392}"/>
                    </a:ext>
                  </a:extLst>
                </p:cNvPr>
                <p:cNvGrpSpPr/>
                <p:nvPr/>
              </p:nvGrpSpPr>
              <p:grpSpPr>
                <a:xfrm>
                  <a:off x="2528557" y="2195021"/>
                  <a:ext cx="2543368" cy="1776290"/>
                  <a:chOff x="2528557" y="2195021"/>
                  <a:chExt cx="2543368" cy="1776290"/>
                </a:xfrm>
              </p:grpSpPr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36D3415C-89C0-4614-9BFD-588600B6B587}"/>
                      </a:ext>
                    </a:extLst>
                  </p:cNvPr>
                  <p:cNvSpPr/>
                  <p:nvPr/>
                </p:nvSpPr>
                <p:spPr>
                  <a:xfrm>
                    <a:off x="3551068" y="2826832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타원 165">
                    <a:extLst>
                      <a:ext uri="{FF2B5EF4-FFF2-40B4-BE49-F238E27FC236}">
                        <a16:creationId xmlns:a16="http://schemas.microsoft.com/office/drawing/2014/main" id="{367E17F7-892D-4C87-BBBF-AE224E247C4D}"/>
                      </a:ext>
                    </a:extLst>
                  </p:cNvPr>
                  <p:cNvSpPr/>
                  <p:nvPr/>
                </p:nvSpPr>
                <p:spPr>
                  <a:xfrm>
                    <a:off x="3551068" y="3458643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타원 166">
                    <a:extLst>
                      <a:ext uri="{FF2B5EF4-FFF2-40B4-BE49-F238E27FC236}">
                        <a16:creationId xmlns:a16="http://schemas.microsoft.com/office/drawing/2014/main" id="{82165924-3657-47B3-801F-B7EB22A0FA81}"/>
                      </a:ext>
                    </a:extLst>
                  </p:cNvPr>
                  <p:cNvSpPr/>
                  <p:nvPr/>
                </p:nvSpPr>
                <p:spPr>
                  <a:xfrm>
                    <a:off x="3551068" y="2195021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타원 167">
                    <a:extLst>
                      <a:ext uri="{FF2B5EF4-FFF2-40B4-BE49-F238E27FC236}">
                        <a16:creationId xmlns:a16="http://schemas.microsoft.com/office/drawing/2014/main" id="{66F2BAF5-89ED-43FB-9A2F-80D3F31B371E}"/>
                      </a:ext>
                    </a:extLst>
                  </p:cNvPr>
                  <p:cNvSpPr/>
                  <p:nvPr/>
                </p:nvSpPr>
                <p:spPr>
                  <a:xfrm>
                    <a:off x="4539265" y="3123279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타원 168">
                    <a:extLst>
                      <a:ext uri="{FF2B5EF4-FFF2-40B4-BE49-F238E27FC236}">
                        <a16:creationId xmlns:a16="http://schemas.microsoft.com/office/drawing/2014/main" id="{C954D7E9-7583-4C58-8D69-E860CD8BFF06}"/>
                      </a:ext>
                    </a:extLst>
                  </p:cNvPr>
                  <p:cNvSpPr/>
                  <p:nvPr/>
                </p:nvSpPr>
                <p:spPr>
                  <a:xfrm>
                    <a:off x="4539265" y="2451355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타원 169">
                    <a:extLst>
                      <a:ext uri="{FF2B5EF4-FFF2-40B4-BE49-F238E27FC236}">
                        <a16:creationId xmlns:a16="http://schemas.microsoft.com/office/drawing/2014/main" id="{5AF2C89B-B704-46FF-ABF5-F275F8BDA8B0}"/>
                      </a:ext>
                    </a:extLst>
                  </p:cNvPr>
                  <p:cNvSpPr/>
                  <p:nvPr/>
                </p:nvSpPr>
                <p:spPr>
                  <a:xfrm>
                    <a:off x="2534328" y="2451355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타원 170">
                    <a:extLst>
                      <a:ext uri="{FF2B5EF4-FFF2-40B4-BE49-F238E27FC236}">
                        <a16:creationId xmlns:a16="http://schemas.microsoft.com/office/drawing/2014/main" id="{7A1DF7FF-0341-4935-8FFB-20342224623C}"/>
                      </a:ext>
                    </a:extLst>
                  </p:cNvPr>
                  <p:cNvSpPr/>
                  <p:nvPr/>
                </p:nvSpPr>
                <p:spPr>
                  <a:xfrm>
                    <a:off x="2528557" y="3123279"/>
                    <a:ext cx="532660" cy="51266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E612584A-CAB1-4BED-994F-3ED69BC5D471}"/>
                    </a:ext>
                  </a:extLst>
                </p:cNvPr>
                <p:cNvCxnSpPr>
                  <a:cxnSpLocks/>
                  <a:stCxn id="170" idx="6"/>
                  <a:endCxn id="167" idx="2"/>
                </p:cNvCxnSpPr>
                <p:nvPr/>
              </p:nvCxnSpPr>
              <p:spPr>
                <a:xfrm flipV="1">
                  <a:off x="3066988" y="2451355"/>
                  <a:ext cx="484080" cy="2563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F1414149-7134-4E7A-87DB-5F53795DB5D7}"/>
                    </a:ext>
                  </a:extLst>
                </p:cNvPr>
                <p:cNvCxnSpPr>
                  <a:cxnSpLocks/>
                  <a:stCxn id="170" idx="6"/>
                  <a:endCxn id="165" idx="2"/>
                </p:cNvCxnSpPr>
                <p:nvPr/>
              </p:nvCxnSpPr>
              <p:spPr>
                <a:xfrm>
                  <a:off x="3066988" y="2707689"/>
                  <a:ext cx="484080" cy="3754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BC55A489-506E-4BD0-84C4-592845805BAF}"/>
                    </a:ext>
                  </a:extLst>
                </p:cNvPr>
                <p:cNvCxnSpPr>
                  <a:cxnSpLocks/>
                  <a:stCxn id="171" idx="6"/>
                  <a:endCxn id="165" idx="2"/>
                </p:cNvCxnSpPr>
                <p:nvPr/>
              </p:nvCxnSpPr>
              <p:spPr>
                <a:xfrm flipV="1">
                  <a:off x="3061217" y="3083166"/>
                  <a:ext cx="489851" cy="2964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F1B3E513-8DE5-4433-80D8-BC32598FFCDC}"/>
                    </a:ext>
                  </a:extLst>
                </p:cNvPr>
                <p:cNvCxnSpPr>
                  <a:cxnSpLocks/>
                  <a:stCxn id="171" idx="6"/>
                  <a:endCxn id="167" idx="2"/>
                </p:cNvCxnSpPr>
                <p:nvPr/>
              </p:nvCxnSpPr>
              <p:spPr>
                <a:xfrm flipV="1">
                  <a:off x="3061217" y="2451355"/>
                  <a:ext cx="489851" cy="928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09B148D-208E-4171-B82A-F9EFA055FB79}"/>
                    </a:ext>
                  </a:extLst>
                </p:cNvPr>
                <p:cNvCxnSpPr>
                  <a:cxnSpLocks/>
                  <a:stCxn id="171" idx="6"/>
                  <a:endCxn id="166" idx="2"/>
                </p:cNvCxnSpPr>
                <p:nvPr/>
              </p:nvCxnSpPr>
              <p:spPr>
                <a:xfrm>
                  <a:off x="3061217" y="3379613"/>
                  <a:ext cx="489851" cy="3353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55BD433F-2487-4690-A902-433A03B2B490}"/>
                    </a:ext>
                  </a:extLst>
                </p:cNvPr>
                <p:cNvCxnSpPr>
                  <a:cxnSpLocks/>
                  <a:stCxn id="170" idx="6"/>
                  <a:endCxn id="166" idx="2"/>
                </p:cNvCxnSpPr>
                <p:nvPr/>
              </p:nvCxnSpPr>
              <p:spPr>
                <a:xfrm>
                  <a:off x="3066988" y="2707689"/>
                  <a:ext cx="484080" cy="10072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30223DE2-863E-429B-8DDE-87B885D9DF83}"/>
                    </a:ext>
                  </a:extLst>
                </p:cNvPr>
                <p:cNvCxnSpPr>
                  <a:cxnSpLocks/>
                  <a:stCxn id="165" idx="6"/>
                  <a:endCxn id="169" idx="2"/>
                </p:cNvCxnSpPr>
                <p:nvPr/>
              </p:nvCxnSpPr>
              <p:spPr>
                <a:xfrm flipV="1">
                  <a:off x="4083728" y="2707689"/>
                  <a:ext cx="455537" cy="3754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DB3D6DE-827A-488B-B5EE-882C45B023C3}"/>
                    </a:ext>
                  </a:extLst>
                </p:cNvPr>
                <p:cNvCxnSpPr>
                  <a:cxnSpLocks/>
                  <a:stCxn id="166" idx="6"/>
                  <a:endCxn id="169" idx="2"/>
                </p:cNvCxnSpPr>
                <p:nvPr/>
              </p:nvCxnSpPr>
              <p:spPr>
                <a:xfrm flipV="1">
                  <a:off x="4083728" y="2707689"/>
                  <a:ext cx="455537" cy="10072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A8548861-BF6D-4EB6-9411-9B6574ECBB88}"/>
                    </a:ext>
                  </a:extLst>
                </p:cNvPr>
                <p:cNvCxnSpPr>
                  <a:cxnSpLocks/>
                  <a:stCxn id="165" idx="6"/>
                  <a:endCxn id="168" idx="2"/>
                </p:cNvCxnSpPr>
                <p:nvPr/>
              </p:nvCxnSpPr>
              <p:spPr>
                <a:xfrm>
                  <a:off x="4083728" y="3083166"/>
                  <a:ext cx="455537" cy="2964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0935F559-2B7E-4799-B741-85B44D2F0EC8}"/>
                    </a:ext>
                  </a:extLst>
                </p:cNvPr>
                <p:cNvCxnSpPr>
                  <a:cxnSpLocks/>
                  <a:stCxn id="166" idx="6"/>
                  <a:endCxn id="168" idx="2"/>
                </p:cNvCxnSpPr>
                <p:nvPr/>
              </p:nvCxnSpPr>
              <p:spPr>
                <a:xfrm flipV="1">
                  <a:off x="4083728" y="3379613"/>
                  <a:ext cx="455537" cy="3353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73A6D7A7-03C4-4356-90F4-C33160C95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424"/>
              <a:stretch/>
            </p:blipFill>
            <p:spPr>
              <a:xfrm>
                <a:off x="3919005" y="2860663"/>
                <a:ext cx="1029792" cy="283972"/>
              </a:xfrm>
              <a:prstGeom prst="rect">
                <a:avLst/>
              </a:prstGeom>
            </p:spPr>
          </p:pic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76641B5C-455F-4A80-961F-E766599FAF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96" t="44682" r="34605" b="25478"/>
              <a:stretch/>
            </p:blipFill>
            <p:spPr>
              <a:xfrm>
                <a:off x="5535658" y="3366871"/>
                <a:ext cx="327458" cy="307286"/>
              </a:xfrm>
              <a:prstGeom prst="rect">
                <a:avLst/>
              </a:prstGeom>
            </p:spPr>
          </p:pic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A57A3076-B966-4CC1-9C55-C66B77B09DD6}"/>
                  </a:ext>
                </a:extLst>
              </p:cNvPr>
              <p:cNvGrpSpPr/>
              <p:nvPr/>
            </p:nvGrpSpPr>
            <p:grpSpPr>
              <a:xfrm>
                <a:off x="5096555" y="5227601"/>
                <a:ext cx="878206" cy="319629"/>
                <a:chOff x="4554851" y="5095585"/>
                <a:chExt cx="878206" cy="319629"/>
              </a:xfrm>
            </p:grpSpPr>
            <p:pic>
              <p:nvPicPr>
                <p:cNvPr id="177" name="그림 176">
                  <a:extLst>
                    <a:ext uri="{FF2B5EF4-FFF2-40B4-BE49-F238E27FC236}">
                      <a16:creationId xmlns:a16="http://schemas.microsoft.com/office/drawing/2014/main" id="{5E61996C-6789-47AF-8610-409F74911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5436" r="66561" b="26225"/>
                <a:stretch/>
              </p:blipFill>
              <p:spPr>
                <a:xfrm>
                  <a:off x="4554851" y="5109485"/>
                  <a:ext cx="344340" cy="291830"/>
                </a:xfrm>
                <a:prstGeom prst="rect">
                  <a:avLst/>
                </a:prstGeom>
              </p:spPr>
            </p:pic>
            <p:pic>
              <p:nvPicPr>
                <p:cNvPr id="179" name="그림 178">
                  <a:extLst>
                    <a:ext uri="{FF2B5EF4-FFF2-40B4-BE49-F238E27FC236}">
                      <a16:creationId xmlns:a16="http://schemas.microsoft.com/office/drawing/2014/main" id="{10572BAB-E0D0-4499-A435-58188AEE9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352" t="40871" r="2675" b="28091"/>
                <a:stretch/>
              </p:blipFill>
              <p:spPr>
                <a:xfrm>
                  <a:off x="5114097" y="5095585"/>
                  <a:ext cx="318960" cy="319629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연결선: 구부러짐 192">
                <a:extLst>
                  <a:ext uri="{FF2B5EF4-FFF2-40B4-BE49-F238E27FC236}">
                    <a16:creationId xmlns:a16="http://schemas.microsoft.com/office/drawing/2014/main" id="{8CA2C6D0-ABD8-4CB2-BA30-C17251CFE9DF}"/>
                  </a:ext>
                </a:extLst>
              </p:cNvPr>
              <p:cNvCxnSpPr>
                <a:stCxn id="167" idx="0"/>
                <a:endCxn id="173" idx="2"/>
              </p:cNvCxnSpPr>
              <p:nvPr/>
            </p:nvCxnSpPr>
            <p:spPr>
              <a:xfrm rot="5400000" flipH="1" flipV="1">
                <a:off x="4021501" y="3016600"/>
                <a:ext cx="284365" cy="54043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연결선: 구부러짐 194">
                <a:extLst>
                  <a:ext uri="{FF2B5EF4-FFF2-40B4-BE49-F238E27FC236}">
                    <a16:creationId xmlns:a16="http://schemas.microsoft.com/office/drawing/2014/main" id="{3EB09A33-4453-4AED-AEE3-8C238D61DF9B}"/>
                  </a:ext>
                </a:extLst>
              </p:cNvPr>
              <p:cNvCxnSpPr>
                <a:cxnSpLocks/>
                <a:stCxn id="169" idx="0"/>
                <a:endCxn id="175" idx="1"/>
              </p:cNvCxnSpPr>
              <p:nvPr/>
            </p:nvCxnSpPr>
            <p:spPr>
              <a:xfrm rot="5400000" flipH="1" flipV="1">
                <a:off x="5126250" y="3275926"/>
                <a:ext cx="164820" cy="65399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연결선: 구부러짐 199">
                <a:extLst>
                  <a:ext uri="{FF2B5EF4-FFF2-40B4-BE49-F238E27FC236}">
                    <a16:creationId xmlns:a16="http://schemas.microsoft.com/office/drawing/2014/main" id="{4876309D-7CBD-4864-BD45-D32719BF0C97}"/>
                  </a:ext>
                </a:extLst>
              </p:cNvPr>
              <p:cNvCxnSpPr>
                <a:cxnSpLocks/>
                <a:stCxn id="168" idx="4"/>
                <a:endCxn id="177" idx="1"/>
              </p:cNvCxnSpPr>
              <p:nvPr/>
            </p:nvCxnSpPr>
            <p:spPr>
              <a:xfrm rot="16200000" flipH="1">
                <a:off x="4730363" y="5021224"/>
                <a:ext cx="517490" cy="21489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화살표: 오른쪽 209">
                <a:extLst>
                  <a:ext uri="{FF2B5EF4-FFF2-40B4-BE49-F238E27FC236}">
                    <a16:creationId xmlns:a16="http://schemas.microsoft.com/office/drawing/2014/main" id="{61E84482-E5AD-4319-90B0-0D5471C9DA17}"/>
                  </a:ext>
                </a:extLst>
              </p:cNvPr>
              <p:cNvSpPr/>
              <p:nvPr/>
            </p:nvSpPr>
            <p:spPr>
              <a:xfrm>
                <a:off x="1774333" y="4163986"/>
                <a:ext cx="231259" cy="296447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E169F6DA-68F0-440F-8F2B-C9FA7C90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580" y="3646006"/>
              <a:ext cx="1029792" cy="1029792"/>
            </a:xfrm>
            <a:prstGeom prst="rect">
              <a:avLst/>
            </a:prstGeom>
          </p:spPr>
        </p:pic>
        <p:sp>
          <p:nvSpPr>
            <p:cNvPr id="217" name="화살표: 오른쪽 216">
              <a:extLst>
                <a:ext uri="{FF2B5EF4-FFF2-40B4-BE49-F238E27FC236}">
                  <a16:creationId xmlns:a16="http://schemas.microsoft.com/office/drawing/2014/main" id="{AC205640-E87F-4BC6-9EE5-39CB4C3CD343}"/>
                </a:ext>
              </a:extLst>
            </p:cNvPr>
            <p:cNvSpPr/>
            <p:nvPr/>
          </p:nvSpPr>
          <p:spPr>
            <a:xfrm>
              <a:off x="8507290" y="4080015"/>
              <a:ext cx="231259" cy="29644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86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4DC9-08DE-4662-A993-1EC759F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귀납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F22AE-FE47-4881-88CB-F7D0CD7F6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Local Interpretable Model-agnostic Explanations (LIME)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이미지를 판단한 결과를 주어진 이미지에서 제시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idea : </a:t>
            </a:r>
            <a:r>
              <a:rPr lang="ko-KR" altLang="en-US" sz="1600"/>
              <a:t>입력값이 조금 바뀔 때 예측값이 많이 변한다면 중요한 변수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해석 가능한 요소</a:t>
            </a:r>
            <a:r>
              <a:rPr lang="en-US" altLang="ko-KR" sz="1600"/>
              <a:t> (super pixel)</a:t>
            </a:r>
            <a:r>
              <a:rPr lang="ko-KR" altLang="en-US" sz="1600">
                <a:sym typeface="Wingdings" panose="05000000000000000000" pitchFamily="2" charset="2"/>
              </a:rPr>
              <a:t>로 쪼갠 후 가림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여러 번 예측을 통해 강아지를 표현하는데에 가장 중요한 </a:t>
            </a:r>
            <a:r>
              <a:rPr lang="en-US" altLang="ko-KR" sz="1600">
                <a:sym typeface="Wingdings" panose="05000000000000000000" pitchFamily="2" charset="2"/>
              </a:rPr>
              <a:t>superpixel </a:t>
            </a:r>
            <a:r>
              <a:rPr lang="ko-KR" altLang="en-US" sz="1600">
                <a:sym typeface="Wingdings" panose="05000000000000000000" pitchFamily="2" charset="2"/>
              </a:rPr>
              <a:t>을 추출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local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ko-KR" altLang="en-US" sz="1600"/>
              <a:t>각 데이터에 대해 설명</a:t>
            </a:r>
            <a:endParaRPr lang="en-US" altLang="ko-KR" sz="160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BB8B5F-52C1-4969-8C99-C5AC62D99E68}"/>
              </a:ext>
            </a:extLst>
          </p:cNvPr>
          <p:cNvGrpSpPr/>
          <p:nvPr/>
        </p:nvGrpSpPr>
        <p:grpSpPr>
          <a:xfrm>
            <a:off x="1692612" y="3579777"/>
            <a:ext cx="9825940" cy="2813138"/>
            <a:chOff x="2305455" y="2892338"/>
            <a:chExt cx="9825940" cy="28131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3AA9DF2-A5E5-41D8-A3CE-70E3574D002D}"/>
                </a:ext>
              </a:extLst>
            </p:cNvPr>
            <p:cNvGrpSpPr/>
            <p:nvPr/>
          </p:nvGrpSpPr>
          <p:grpSpPr>
            <a:xfrm>
              <a:off x="2305455" y="2892338"/>
              <a:ext cx="6170444" cy="2813138"/>
              <a:chOff x="1758329" y="3457388"/>
              <a:chExt cx="5297332" cy="224808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58C27F9-D6F7-4D7A-8DBC-73E00EF3D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8329" y="3457388"/>
                <a:ext cx="2469094" cy="2248087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47BB24D-3D7D-4C72-B4A1-88E17CE5C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3222" y="3471055"/>
                <a:ext cx="2522439" cy="2234421"/>
              </a:xfrm>
              <a:prstGeom prst="rect">
                <a:avLst/>
              </a:prstGeom>
            </p:spPr>
          </p:pic>
        </p:grp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C102A0E0-DC58-4F60-B2FF-7AC9EE7C6C7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052853" y="3328181"/>
              <a:ext cx="700694" cy="5692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4FBF99-1738-4024-8942-E65FA553F219}"/>
                </a:ext>
              </a:extLst>
            </p:cNvPr>
            <p:cNvSpPr txBox="1"/>
            <p:nvPr/>
          </p:nvSpPr>
          <p:spPr>
            <a:xfrm>
              <a:off x="8753547" y="3712765"/>
              <a:ext cx="3377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강아지라고 판단하지 않은 이유</a:t>
              </a:r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DD41F2B6-5A38-4FD8-8952-5BB6A91CDE18}"/>
                </a:ext>
              </a:extLst>
            </p:cNvPr>
            <p:cNvCxnSpPr>
              <a:cxnSpLocks/>
            </p:cNvCxnSpPr>
            <p:nvPr/>
          </p:nvCxnSpPr>
          <p:spPr>
            <a:xfrm>
              <a:off x="6517532" y="4255285"/>
              <a:ext cx="2296620" cy="900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708FC0-F25B-40F4-8ECB-229F9AA93FA4}"/>
                </a:ext>
              </a:extLst>
            </p:cNvPr>
            <p:cNvSpPr txBox="1"/>
            <p:nvPr/>
          </p:nvSpPr>
          <p:spPr>
            <a:xfrm>
              <a:off x="8788212" y="4970994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강아지라고 판단한 이유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9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4DC9-08DE-4662-A993-1EC759F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귀납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F22AE-FE47-4881-88CB-F7D0CD7F6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SHapley Additive exPlanation(SHAP)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특징별 기여도를 파악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다양한 형태로 표현 가능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전체데이터 또는 일부 표현 가능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0" i="0">
                <a:solidFill>
                  <a:srgbClr val="555555"/>
                </a:solidFill>
                <a:effectLst/>
                <a:latin typeface="+mj-ea"/>
                <a:ea typeface="+mj-ea"/>
              </a:rPr>
              <a:t>XGBClassifier() </a:t>
            </a:r>
            <a:r>
              <a:rPr lang="ko-KR" altLang="en-US" sz="1600" b="0" i="0">
                <a:solidFill>
                  <a:srgbClr val="555555"/>
                </a:solidFill>
                <a:effectLst/>
                <a:latin typeface="+mj-ea"/>
                <a:ea typeface="+mj-ea"/>
              </a:rPr>
              <a:t>통해 </a:t>
            </a:r>
            <a:r>
              <a:rPr lang="ko-KR" altLang="en-US" sz="1600" b="0" i="0">
                <a:solidFill>
                  <a:srgbClr val="555555"/>
                </a:solidFill>
                <a:effectLst/>
                <a:latin typeface="AppleSDGothicNeo"/>
              </a:rPr>
              <a:t>중요 변수 확인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7E4F9-8C7C-4DE9-AD41-E7A90D2A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26994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B11A1FE-2A4E-4D68-B368-57479237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23" y="2327991"/>
            <a:ext cx="6243773" cy="33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BB677-AD39-4CEB-ACBF-88197559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54" y="1160710"/>
            <a:ext cx="5834428" cy="5217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42A493-3D91-4750-BB61-017756B7B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617" y="1830624"/>
            <a:ext cx="3434102" cy="3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6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4DC9-08DE-4662-A993-1EC759F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귀납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F22AE-FE47-4881-88CB-F7D0CD7F6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Layer-wise Relevance Progagation(LRP)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각 계층의 기여도를 역전파하여 히트맵형태로 표현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결과를 역추적하여 입력 이미지에 표현</a:t>
            </a:r>
            <a:r>
              <a:rPr lang="ko-KR" altLang="en-US" sz="160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CD8FC9-4A19-44E1-9203-4E5AF2DA20F3}"/>
              </a:ext>
            </a:extLst>
          </p:cNvPr>
          <p:cNvGrpSpPr/>
          <p:nvPr/>
        </p:nvGrpSpPr>
        <p:grpSpPr>
          <a:xfrm>
            <a:off x="576533" y="2120523"/>
            <a:ext cx="10812188" cy="3688994"/>
            <a:chOff x="486513" y="1935697"/>
            <a:chExt cx="10812188" cy="36889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94C24B-EBC7-4E07-913C-33A31490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513" y="2346389"/>
              <a:ext cx="10812188" cy="23034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FD50D7-1E6A-4C2D-B6B3-9B291FB8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7169" y="5015038"/>
              <a:ext cx="7399661" cy="6096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340478-0CA4-4861-AA4E-80DC08EB7674}"/>
                </a:ext>
              </a:extLst>
            </p:cNvPr>
            <p:cNvSpPr txBox="1"/>
            <p:nvPr/>
          </p:nvSpPr>
          <p:spPr>
            <a:xfrm>
              <a:off x="8424153" y="1935697"/>
              <a:ext cx="2752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*빨간 부분이 가장 크게 기여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6A1AA48-4A5D-4943-8A9E-1B0B0720C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7" y="5199864"/>
            <a:ext cx="2711829" cy="5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84433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327</Words>
  <Application>Microsoft Office PowerPoint</Application>
  <PresentationFormat>와이드스크린</PresentationFormat>
  <Paragraphs>67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Apple SD Gothic Neo</vt:lpstr>
      <vt:lpstr>AppleSDGothicNeo</vt:lpstr>
      <vt:lpstr>-apple-system</vt:lpstr>
      <vt:lpstr>Nanum Gothic</vt:lpstr>
      <vt:lpstr>맑은 고딕</vt:lpstr>
      <vt:lpstr>Arial</vt:lpstr>
      <vt:lpstr>Bahnschrift Condensed</vt:lpstr>
      <vt:lpstr>Wingdings</vt:lpstr>
      <vt:lpstr>CryptoCraft 테마</vt:lpstr>
      <vt:lpstr>제목 테마</vt:lpstr>
      <vt:lpstr>eXplainable Artificial Intelligence (XAI)</vt:lpstr>
      <vt:lpstr>PowerPoint 프레젠테이션</vt:lpstr>
      <vt:lpstr>설명 가능한 인공지능</vt:lpstr>
      <vt:lpstr>설명 가능한 인공지능</vt:lpstr>
      <vt:lpstr>심층 설명 학습</vt:lpstr>
      <vt:lpstr>해석 가능한 모델</vt:lpstr>
      <vt:lpstr>모델 귀납</vt:lpstr>
      <vt:lpstr>모델 귀납</vt:lpstr>
      <vt:lpstr>모델 귀납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40</cp:revision>
  <dcterms:created xsi:type="dcterms:W3CDTF">2019-03-05T04:29:07Z</dcterms:created>
  <dcterms:modified xsi:type="dcterms:W3CDTF">2020-10-09T17:32:15Z</dcterms:modified>
</cp:coreProperties>
</file>