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7734" autoAdjust="0"/>
  </p:normalViewPr>
  <p:slideViewPr>
    <p:cSldViewPr snapToGrid="0">
      <p:cViewPr>
        <p:scale>
          <a:sx n="75" d="100"/>
          <a:sy n="75" d="100"/>
        </p:scale>
        <p:origin x="974" y="-211"/>
      </p:cViewPr>
      <p:guideLst/>
    </p:cSldViewPr>
  </p:slideViewPr>
  <p:notesTextViewPr>
    <p:cViewPr>
      <p:scale>
        <a:sx n="1" d="1"/>
        <a:sy n="1" d="1"/>
      </p:scale>
      <p:origin x="0" y="-14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3A605-0EDD-46DB-9494-CC6D8FE7BEDD}" type="datetimeFigureOut">
              <a:rPr lang="ko-KR" altLang="en-US" smtClean="0"/>
              <a:t>2019-04-15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5DED4-EFD2-4E36-BACC-BCE8E6C2F3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068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반갑습니다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오늘은 최신 블록 암호 구현 기법을 알아보려고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비트슬라이딩이라고</a:t>
            </a:r>
            <a:r>
              <a:rPr lang="ko-KR" altLang="en-US" dirty="0" smtClean="0"/>
              <a:t> 불리는 기법인데요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한</a:t>
            </a:r>
            <a:r>
              <a:rPr lang="ko-KR" altLang="en-US" baseline="0" dirty="0" smtClean="0"/>
              <a:t> 번 알아봅시다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DED4-EFD2-4E36-BACC-BCE8E6C2F36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935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여기서 하나의 개념을 더 소개하려고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멀티플렉서라는</a:t>
            </a:r>
            <a:r>
              <a:rPr lang="ko-KR" altLang="en-US" dirty="0" smtClean="0"/>
              <a:t> 개념인데요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여러 입력</a:t>
            </a:r>
            <a:r>
              <a:rPr lang="ko-KR" altLang="en-US" baseline="0" dirty="0" smtClean="0"/>
              <a:t> 중 하나를 출력하는 장치를 말합니다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DED4-EFD2-4E36-BACC-BCE8E6C2F36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756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장치가 플립 </a:t>
            </a:r>
            <a:r>
              <a:rPr lang="ko-KR" altLang="en-US" dirty="0" err="1" smtClean="0"/>
              <a:t>플롭과</a:t>
            </a:r>
            <a:r>
              <a:rPr lang="ko-KR" altLang="en-US" dirty="0" smtClean="0"/>
              <a:t> 합쳐져서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스캔 플립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플롭이라는게</a:t>
            </a:r>
            <a:r>
              <a:rPr lang="ko-KR" altLang="en-US" dirty="0" smtClean="0"/>
              <a:t> 만들어 졌는데요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데이터의 입력을 기반으로 저장하거나</a:t>
            </a:r>
            <a:endParaRPr lang="en-US" altLang="ko-KR" dirty="0" smtClean="0"/>
          </a:p>
          <a:p>
            <a:r>
              <a:rPr lang="ko-KR" altLang="en-US" dirty="0" smtClean="0"/>
              <a:t>또 다른 </a:t>
            </a:r>
            <a:r>
              <a:rPr lang="ko-KR" altLang="en-US" dirty="0" err="1" smtClean="0"/>
              <a:t>스캔된</a:t>
            </a:r>
            <a:r>
              <a:rPr lang="ko-KR" altLang="en-US" dirty="0" smtClean="0"/>
              <a:t> 입력을 기반으로 저장하는 장치입니다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DED4-EFD2-4E36-BACC-BCE8E6C2F36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733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스캔 플립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플롭을</a:t>
            </a:r>
            <a:r>
              <a:rPr lang="ko-KR" altLang="en-US" dirty="0" smtClean="0"/>
              <a:t> 사용하면 비트들을 연결하여 처리할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따라서 데이터 경로를 줄이면서도 </a:t>
            </a:r>
            <a:r>
              <a:rPr lang="ko-KR" altLang="en-US" dirty="0" err="1" smtClean="0"/>
              <a:t>비트간의</a:t>
            </a:r>
            <a:r>
              <a:rPr lang="ko-KR" altLang="en-US" dirty="0" smtClean="0"/>
              <a:t> 관계를 고려하기 위해 필요한 장치입니다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하지만 </a:t>
            </a:r>
            <a:r>
              <a:rPr lang="ko-KR" altLang="en-US" dirty="0" err="1" smtClean="0"/>
              <a:t>일반플립플롭에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멀티플렉서를</a:t>
            </a:r>
            <a:r>
              <a:rPr lang="ko-KR" altLang="en-US" dirty="0" smtClean="0"/>
              <a:t> 더한 장치이기 때문에 더 많은 면적을 소비합니다</a:t>
            </a:r>
            <a:r>
              <a:rPr lang="en-US" altLang="ko-KR" dirty="0" smtClean="0"/>
              <a:t>.(20%~30%)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DED4-EFD2-4E36-BACC-BCE8E6C2F36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027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비트슬라이딩은 이러한 스캔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플립플롭의</a:t>
            </a:r>
            <a:r>
              <a:rPr lang="ko-KR" altLang="en-US" baseline="0" dirty="0" smtClean="0"/>
              <a:t> 사용을 최소화함으로써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면적 효율성을 증대시키는 기법입니다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첫 </a:t>
            </a:r>
            <a:r>
              <a:rPr lang="ko-KR" altLang="en-US" baseline="0" dirty="0" err="1" smtClean="0"/>
              <a:t>비트만을</a:t>
            </a:r>
            <a:r>
              <a:rPr lang="ko-KR" altLang="en-US" baseline="0" dirty="0" smtClean="0"/>
              <a:t> 스캔 플립</a:t>
            </a:r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플롭에</a:t>
            </a:r>
            <a:r>
              <a:rPr lang="ko-KR" altLang="en-US" baseline="0" dirty="0" smtClean="0"/>
              <a:t> 저장하고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나머지 비트들은 일반 플립</a:t>
            </a:r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플롭에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저장하게되고</a:t>
            </a:r>
            <a:endParaRPr lang="en-US" altLang="ko-KR" baseline="0" dirty="0" smtClean="0"/>
          </a:p>
          <a:p>
            <a:r>
              <a:rPr lang="en-US" altLang="ko-KR" baseline="0" dirty="0" smtClean="0"/>
              <a:t>S</a:t>
            </a:r>
            <a:r>
              <a:rPr lang="ko-KR" altLang="en-US" baseline="0" dirty="0" smtClean="0"/>
              <a:t>박스 출력 비트들을 밀어내는 구조를 취합니다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이렇게 함으로써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적은 스캔</a:t>
            </a:r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플립플롭으로도</a:t>
            </a:r>
            <a:r>
              <a:rPr lang="ko-KR" altLang="en-US" baseline="0" dirty="0" smtClean="0"/>
              <a:t> 모든 비트를 처리할 수 있게 됩니다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 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DED4-EFD2-4E36-BACC-BCE8E6C2F36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526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SPN</a:t>
            </a:r>
            <a:r>
              <a:rPr lang="ko-KR" altLang="en-US" dirty="0" smtClean="0"/>
              <a:t>구조를 대표하는 </a:t>
            </a:r>
            <a:r>
              <a:rPr lang="ko-KR" altLang="en-US" dirty="0" err="1" smtClean="0"/>
              <a:t>암호이자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표준 암호인 </a:t>
            </a:r>
            <a:endParaRPr lang="en-US" altLang="ko-KR" dirty="0" smtClean="0"/>
          </a:p>
          <a:p>
            <a:r>
              <a:rPr lang="en-US" altLang="ko-KR" dirty="0" smtClean="0"/>
              <a:t>AES</a:t>
            </a:r>
            <a:r>
              <a:rPr lang="ko-KR" altLang="en-US" dirty="0" smtClean="0"/>
              <a:t>가 있는데요</a:t>
            </a:r>
            <a:endParaRPr lang="en-US" altLang="ko-KR" dirty="0" smtClean="0"/>
          </a:p>
          <a:p>
            <a:r>
              <a:rPr lang="en-US" altLang="ko-KR" dirty="0" smtClean="0"/>
              <a:t>AES – 128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128</a:t>
            </a:r>
            <a:r>
              <a:rPr lang="ko-KR" altLang="en-US" dirty="0" smtClean="0"/>
              <a:t>비트를 </a:t>
            </a:r>
            <a:r>
              <a:rPr lang="ko-KR" altLang="en-US" dirty="0" err="1" smtClean="0"/>
              <a:t>키길이로</a:t>
            </a:r>
            <a:r>
              <a:rPr lang="ko-KR" altLang="en-US" dirty="0" smtClean="0"/>
              <a:t> 하는 </a:t>
            </a:r>
            <a:r>
              <a:rPr lang="en-US" altLang="ko-KR" dirty="0" smtClean="0"/>
              <a:t>AES</a:t>
            </a:r>
            <a:r>
              <a:rPr lang="ko-KR" altLang="en-US" dirty="0" smtClean="0"/>
              <a:t>를 말합니다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각 연산은 </a:t>
            </a:r>
            <a:r>
              <a:rPr lang="en-US" altLang="ko-KR" dirty="0" smtClean="0"/>
              <a:t>4 </a:t>
            </a:r>
            <a:r>
              <a:rPr lang="ko-KR" altLang="en-US" dirty="0" smtClean="0"/>
              <a:t>부분으로 나뉘는데요</a:t>
            </a:r>
            <a:endParaRPr lang="en-US" altLang="ko-KR" dirty="0" smtClean="0"/>
          </a:p>
          <a:p>
            <a:r>
              <a:rPr lang="ko-KR" altLang="en-US" dirty="0" smtClean="0"/>
              <a:t>키를</a:t>
            </a:r>
            <a:r>
              <a:rPr lang="ko-KR" altLang="en-US" baseline="0" dirty="0" smtClean="0"/>
              <a:t> 더하는 </a:t>
            </a:r>
            <a:r>
              <a:rPr lang="en-US" altLang="ko-KR" baseline="0" dirty="0" smtClean="0"/>
              <a:t>AK</a:t>
            </a:r>
          </a:p>
          <a:p>
            <a:r>
              <a:rPr lang="ko-KR" altLang="en-US" baseline="0" dirty="0" smtClean="0"/>
              <a:t>모든 </a:t>
            </a:r>
            <a:r>
              <a:rPr lang="en-US" altLang="ko-KR" baseline="0" dirty="0" smtClean="0"/>
              <a:t>16</a:t>
            </a:r>
            <a:r>
              <a:rPr lang="ko-KR" altLang="en-US" baseline="0" dirty="0" smtClean="0"/>
              <a:t>바이트에 대하여 </a:t>
            </a: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비트씩 병렬적으로 </a:t>
            </a: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비트 </a:t>
            </a:r>
            <a:r>
              <a:rPr lang="en-US" altLang="ko-KR" baseline="0" dirty="0" smtClean="0"/>
              <a:t>S-BOX</a:t>
            </a:r>
            <a:r>
              <a:rPr lang="ko-KR" altLang="en-US" baseline="0" dirty="0" smtClean="0"/>
              <a:t>를 적용하는 </a:t>
            </a:r>
            <a:r>
              <a:rPr lang="en-US" altLang="ko-KR" baseline="0" dirty="0" smtClean="0"/>
              <a:t>SB</a:t>
            </a:r>
          </a:p>
          <a:p>
            <a:r>
              <a:rPr lang="ko-KR" altLang="en-US" dirty="0" smtClean="0"/>
              <a:t>위치에 따라 로테이션 하는 </a:t>
            </a:r>
            <a:r>
              <a:rPr lang="en-US" altLang="ko-KR" dirty="0" smtClean="0"/>
              <a:t>SR</a:t>
            </a:r>
          </a:p>
          <a:p>
            <a:r>
              <a:rPr lang="ko-KR" altLang="en-US" dirty="0" smtClean="0"/>
              <a:t>상수</a:t>
            </a:r>
            <a:r>
              <a:rPr lang="ko-KR" altLang="en-US" baseline="0" dirty="0" smtClean="0"/>
              <a:t> 매트릭스를 열에 곱하는 </a:t>
            </a:r>
            <a:r>
              <a:rPr lang="en-US" altLang="ko-KR" baseline="0" dirty="0" smtClean="0"/>
              <a:t>MC</a:t>
            </a:r>
            <a:r>
              <a:rPr lang="ko-KR" altLang="en-US" baseline="0" dirty="0" smtClean="0"/>
              <a:t>가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AES</a:t>
            </a:r>
            <a:r>
              <a:rPr lang="ko-KR" altLang="en-US" baseline="0" dirty="0" smtClean="0"/>
              <a:t>에 비트슬라이딩을 적용하는 것을 살펴보겠습니다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DED4-EFD2-4E36-BACC-BCE8E6C2F36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148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그림은 비트슬라이딩을 </a:t>
            </a:r>
            <a:r>
              <a:rPr lang="en-US" altLang="ko-KR" dirty="0" smtClean="0"/>
              <a:t>AES</a:t>
            </a:r>
            <a:r>
              <a:rPr lang="ko-KR" altLang="en-US" dirty="0" smtClean="0"/>
              <a:t>에 적용한 </a:t>
            </a:r>
            <a:r>
              <a:rPr lang="ko-KR" altLang="en-US" dirty="0" err="1" smtClean="0"/>
              <a:t>아키텍쳐입니다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하얀색은 플립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플롭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회색은 스캔 </a:t>
            </a:r>
            <a:r>
              <a:rPr lang="ko-KR" altLang="en-US" dirty="0" err="1" smtClean="0"/>
              <a:t>플립플롭입니다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먼저 모든 상태를 적재하는 것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시작합니다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</a:p>
          <a:p>
            <a:r>
              <a:rPr lang="ko-KR" altLang="en-US" baseline="0" dirty="0" smtClean="0"/>
              <a:t>바이트 </a:t>
            </a:r>
            <a:r>
              <a:rPr lang="en-US" altLang="ko-KR" baseline="0" dirty="0" smtClean="0"/>
              <a:t>0, 4, 8, 12</a:t>
            </a:r>
            <a:r>
              <a:rPr lang="ko-KR" altLang="en-US" baseline="0" dirty="0" smtClean="0"/>
              <a:t>의 순으로 </a:t>
            </a:r>
            <a:r>
              <a:rPr lang="ko-KR" altLang="en-US" baseline="0" dirty="0" err="1" smtClean="0"/>
              <a:t>평문을</a:t>
            </a:r>
            <a:r>
              <a:rPr lang="ko-KR" altLang="en-US" baseline="0" dirty="0" smtClean="0"/>
              <a:t> 집어넣게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각 부분은 한 </a:t>
            </a:r>
            <a:r>
              <a:rPr lang="ko-KR" altLang="en-US" baseline="0" dirty="0" err="1" smtClean="0"/>
              <a:t>싸이클에</a:t>
            </a:r>
            <a:r>
              <a:rPr lang="ko-KR" altLang="en-US" baseline="0" dirty="0" smtClean="0"/>
              <a:t> 한번씩 이동하게 되며 따라서 </a:t>
            </a:r>
            <a:r>
              <a:rPr lang="en-US" altLang="ko-KR" baseline="0" dirty="0" smtClean="0"/>
              <a:t>128</a:t>
            </a:r>
            <a:r>
              <a:rPr lang="ko-KR" altLang="en-US" baseline="0" dirty="0" err="1" smtClean="0"/>
              <a:t>싸이클이</a:t>
            </a:r>
            <a:r>
              <a:rPr lang="ko-KR" altLang="en-US" baseline="0" dirty="0" smtClean="0"/>
              <a:t> 필요하게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다음은 </a:t>
            </a:r>
            <a:r>
              <a:rPr lang="en-US" altLang="ko-KR" baseline="0" dirty="0" smtClean="0"/>
              <a:t>AK(Add round key)</a:t>
            </a:r>
            <a:r>
              <a:rPr lang="ko-KR" altLang="en-US" baseline="0" dirty="0" smtClean="0"/>
              <a:t>인데요 라운드 키도 한 비트씩 처리가 되며</a:t>
            </a:r>
            <a:endParaRPr lang="en-US" altLang="ko-KR" baseline="0" dirty="0" smtClean="0"/>
          </a:p>
          <a:p>
            <a:r>
              <a:rPr lang="ko-KR" altLang="en-US" baseline="0" dirty="0" smtClean="0"/>
              <a:t>상태의 </a:t>
            </a:r>
            <a:r>
              <a:rPr lang="ko-KR" altLang="en-US" baseline="0" dirty="0" err="1" smtClean="0"/>
              <a:t>한비트와</a:t>
            </a:r>
            <a:r>
              <a:rPr lang="ko-KR" altLang="en-US" baseline="0" dirty="0" smtClean="0"/>
              <a:t> 대응하는 </a:t>
            </a:r>
            <a:r>
              <a:rPr lang="en-US" altLang="ko-KR" baseline="0" dirty="0" smtClean="0"/>
              <a:t>XOR</a:t>
            </a:r>
            <a:r>
              <a:rPr lang="ko-KR" altLang="en-US" baseline="0" dirty="0" smtClean="0"/>
              <a:t>을 통해 </a:t>
            </a:r>
            <a:r>
              <a:rPr lang="en-US" altLang="ko-KR" baseline="0" dirty="0" smtClean="0"/>
              <a:t>128</a:t>
            </a:r>
            <a:r>
              <a:rPr lang="ko-KR" altLang="en-US" baseline="0" dirty="0" err="1" smtClean="0"/>
              <a:t>싸이클을</a:t>
            </a:r>
            <a:r>
              <a:rPr lang="ko-KR" altLang="en-US" baseline="0" dirty="0" smtClean="0"/>
              <a:t> 거치면 모든 비트가 </a:t>
            </a:r>
            <a:r>
              <a:rPr lang="en-US" altLang="ko-KR" baseline="0" dirty="0" smtClean="0"/>
              <a:t>AK</a:t>
            </a:r>
            <a:r>
              <a:rPr lang="ko-KR" altLang="en-US" baseline="0" dirty="0" smtClean="0"/>
              <a:t>처리가 될 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여기서 </a:t>
            </a: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비트가 처리될 때마다 </a:t>
            </a:r>
            <a:r>
              <a:rPr lang="en-US" altLang="ko-KR" baseline="0" dirty="0" smtClean="0"/>
              <a:t>S-BOX</a:t>
            </a:r>
            <a:r>
              <a:rPr lang="ko-KR" altLang="en-US" baseline="0" dirty="0" smtClean="0"/>
              <a:t>가 </a:t>
            </a:r>
            <a:r>
              <a:rPr lang="ko-KR" altLang="en-US" baseline="0" dirty="0" err="1" smtClean="0"/>
              <a:t>되야하는데요</a:t>
            </a:r>
            <a:r>
              <a:rPr lang="ko-KR" altLang="en-US" baseline="0" dirty="0" smtClean="0"/>
              <a:t> 따라서 마지막 바이트는 모두 스캔</a:t>
            </a:r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플립플롭이</a:t>
            </a:r>
            <a:r>
              <a:rPr lang="ko-KR" altLang="en-US" baseline="0" dirty="0" smtClean="0"/>
              <a:t> 사용되어서 이를 기억해야합니다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따라서 </a:t>
            </a:r>
            <a:r>
              <a:rPr lang="en-US" altLang="ko-KR" baseline="0" dirty="0" smtClean="0"/>
              <a:t>128</a:t>
            </a:r>
            <a:r>
              <a:rPr lang="ko-KR" altLang="en-US" baseline="0" dirty="0" smtClean="0"/>
              <a:t>비트가 지나면 </a:t>
            </a:r>
            <a:r>
              <a:rPr lang="en-US" altLang="ko-KR" baseline="0" dirty="0" smtClean="0"/>
              <a:t>AK, SB</a:t>
            </a:r>
            <a:r>
              <a:rPr lang="ko-KR" altLang="en-US" baseline="0" dirty="0" smtClean="0"/>
              <a:t>가 처리됩니다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다음은 </a:t>
            </a:r>
            <a:r>
              <a:rPr lang="en-US" altLang="ko-KR" baseline="0" dirty="0" smtClean="0"/>
              <a:t>SR</a:t>
            </a:r>
            <a:r>
              <a:rPr lang="ko-KR" altLang="en-US" baseline="0" dirty="0" smtClean="0"/>
              <a:t>인데요 첫번째 줄은 그 자리에 그대로 있어야 하고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두번째 줄은 한 바이트씩 이동</a:t>
            </a:r>
            <a:endParaRPr lang="en-US" altLang="ko-KR" baseline="0" dirty="0" smtClean="0"/>
          </a:p>
          <a:p>
            <a:r>
              <a:rPr lang="ko-KR" altLang="en-US" baseline="0" dirty="0" smtClean="0"/>
              <a:t>세번째는 두 바이트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네번째는 세 바이트 이동해야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이를 위해 </a:t>
            </a:r>
            <a:r>
              <a:rPr lang="en-US" altLang="ko-KR" baseline="0" dirty="0" smtClean="0"/>
              <a:t>12</a:t>
            </a:r>
            <a:r>
              <a:rPr lang="ko-KR" altLang="en-US" baseline="0" dirty="0" smtClean="0"/>
              <a:t>개의 </a:t>
            </a:r>
            <a:r>
              <a:rPr lang="ko-KR" altLang="en-US" baseline="0" dirty="0" err="1" smtClean="0"/>
              <a:t>플립플롭이</a:t>
            </a:r>
            <a:r>
              <a:rPr lang="ko-KR" altLang="en-US" baseline="0" dirty="0" smtClean="0"/>
              <a:t> 필요한 것인데요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첫 줄에서는 슬라이딩이 되는 과정에서 변화가 </a:t>
            </a:r>
            <a:r>
              <a:rPr lang="ko-KR" altLang="en-US" baseline="0" dirty="0" err="1" smtClean="0"/>
              <a:t>필요없으므로</a:t>
            </a:r>
            <a:r>
              <a:rPr lang="ko-KR" altLang="en-US" baseline="0" dirty="0" smtClean="0"/>
              <a:t> 자신을 그대로 채워 넣으면 되고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둘째 줄에서는 맨 끝의 것만 스캔해오면 나머지 비트들은 연속성이 있기 때문에 자연스럽게 처리가 되고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셋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넷째 줄에서는 </a:t>
            </a:r>
            <a:r>
              <a:rPr lang="en-US" altLang="ko-KR" baseline="0" dirty="0" smtClean="0"/>
              <a:t>2, 3</a:t>
            </a:r>
            <a:r>
              <a:rPr lang="ko-KR" altLang="en-US" baseline="0" dirty="0" smtClean="0"/>
              <a:t>바이트씩 옮겨지는 것을 고려하여 스캔 </a:t>
            </a:r>
            <a:r>
              <a:rPr lang="ko-KR" altLang="en-US" baseline="0" dirty="0" err="1" smtClean="0"/>
              <a:t>플립플롭을</a:t>
            </a:r>
            <a:r>
              <a:rPr lang="ko-KR" altLang="en-US" baseline="0" dirty="0" smtClean="0"/>
              <a:t> 활용하면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따라서 </a:t>
            </a: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번의 이동이면 </a:t>
            </a:r>
            <a:r>
              <a:rPr lang="en-US" altLang="ko-KR" baseline="0" dirty="0" smtClean="0"/>
              <a:t>SR</a:t>
            </a:r>
            <a:r>
              <a:rPr lang="ko-KR" altLang="en-US" baseline="0" dirty="0" smtClean="0"/>
              <a:t>을 처리할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마지막으로 </a:t>
            </a:r>
            <a:r>
              <a:rPr lang="en-US" altLang="ko-KR" baseline="0" dirty="0" smtClean="0"/>
              <a:t>MC</a:t>
            </a:r>
            <a:r>
              <a:rPr lang="ko-KR" altLang="en-US" baseline="0" dirty="0" smtClean="0"/>
              <a:t>인데요 </a:t>
            </a:r>
            <a:endParaRPr lang="en-US" altLang="ko-KR" baseline="0" dirty="0" smtClean="0"/>
          </a:p>
          <a:p>
            <a:r>
              <a:rPr lang="en-US" altLang="ko-KR" baseline="0" dirty="0" smtClean="0"/>
              <a:t>MC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열단위로</a:t>
            </a:r>
            <a:r>
              <a:rPr lang="ko-KR" altLang="en-US" baseline="0" dirty="0" smtClean="0"/>
              <a:t> 처리가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 열을 처리하기 위해 데이터를 저장합니다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</a:t>
            </a:r>
            <a:r>
              <a:rPr lang="en-US" altLang="ko-KR" baseline="0" dirty="0" smtClean="0"/>
              <a:t>,</a:t>
            </a:r>
          </a:p>
          <a:p>
            <a:r>
              <a:rPr lang="ko-KR" altLang="en-US" baseline="0" dirty="0" smtClean="0"/>
              <a:t>최상위 비트가 필요하게 됩니다</a:t>
            </a:r>
            <a:r>
              <a:rPr lang="en-US" altLang="ko-KR" baseline="0" dirty="0" smtClean="0"/>
              <a:t>. (</a:t>
            </a:r>
            <a:r>
              <a:rPr lang="en-US" altLang="ko-KR" baseline="0" dirty="0" err="1" smtClean="0"/>
              <a:t>xtime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처리를 위해</a:t>
            </a:r>
            <a:r>
              <a:rPr lang="en-US" altLang="ko-KR" baseline="0" dirty="0" smtClean="0"/>
              <a:t>)(</a:t>
            </a:r>
            <a:r>
              <a:rPr lang="ko-KR" altLang="en-US" baseline="0" dirty="0" smtClean="0"/>
              <a:t>캐리가 발생할 수 있음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두 제어 변수를 가지는데 </a:t>
            </a:r>
            <a:endParaRPr lang="en-US" altLang="ko-KR" baseline="0" dirty="0" smtClean="0"/>
          </a:p>
          <a:p>
            <a:r>
              <a:rPr lang="en-US" altLang="ko-KR" baseline="0" dirty="0" smtClean="0"/>
              <a:t>Poly 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0x1b</a:t>
            </a:r>
            <a:r>
              <a:rPr lang="ko-KR" altLang="en-US" baseline="0" dirty="0" smtClean="0"/>
              <a:t>를 더하기 위해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notLSB</a:t>
            </a:r>
            <a:r>
              <a:rPr lang="ko-KR" altLang="en-US" baseline="0" dirty="0" smtClean="0"/>
              <a:t>는 최하위 비트의 </a:t>
            </a:r>
            <a:r>
              <a:rPr lang="en-US" altLang="ko-KR" baseline="0" dirty="0" err="1" smtClean="0"/>
              <a:t>xtime</a:t>
            </a:r>
            <a:r>
              <a:rPr lang="ko-KR" altLang="en-US" baseline="0" dirty="0" err="1" smtClean="0"/>
              <a:t>연산을위해</a:t>
            </a:r>
            <a:r>
              <a:rPr lang="ko-KR" altLang="en-US" baseline="0" dirty="0" smtClean="0"/>
              <a:t> 사용합니다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이렇게 </a:t>
            </a:r>
            <a:r>
              <a:rPr lang="en-US" altLang="ko-KR" baseline="0" dirty="0" smtClean="0"/>
              <a:t>128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+8 + 32 </a:t>
            </a:r>
            <a:r>
              <a:rPr lang="ko-KR" altLang="en-US" baseline="0" dirty="0" smtClean="0"/>
              <a:t>총 </a:t>
            </a:r>
            <a:r>
              <a:rPr lang="en-US" altLang="ko-KR" baseline="0" dirty="0" smtClean="0"/>
              <a:t>168</a:t>
            </a:r>
            <a:r>
              <a:rPr lang="ko-KR" altLang="en-US" baseline="0" dirty="0" smtClean="0"/>
              <a:t>사이클이 한 라운드에 사용되는 비트 슬라이딩 기법이 적용되었습니다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DED4-EFD2-4E36-BACC-BCE8E6C2F36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101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면적을 극대화 하는 시리얼 구현을 위한 기법으로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비트슬라이딩을 적용한 결과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면적 측면에서</a:t>
            </a:r>
            <a:r>
              <a:rPr lang="ko-KR" altLang="en-US" baseline="0" dirty="0" smtClean="0"/>
              <a:t> 기존 구현과 비교하여 커다란 향상을 가져온 걸 볼 수 있었습니다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기법은 에너지 소모량 측면에서도 뛰어나다고 하는데요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오늘은 면적을 중심으로 알아봤기 때문에 여기까지만 알아보고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에너지 소모는 다음 기회에 알아보도록 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들어주셔서 감사합니다 </a:t>
            </a:r>
            <a:r>
              <a:rPr lang="ko-KR" altLang="en-US" baseline="0" smtClean="0"/>
              <a:t>도움이 되셨다면 좋아요 </a:t>
            </a:r>
            <a:r>
              <a:rPr lang="ko-KR" altLang="en-US" baseline="0" dirty="0" smtClean="0"/>
              <a:t>눌러주세요</a:t>
            </a:r>
            <a:r>
              <a:rPr lang="en-US" altLang="ko-KR" baseline="0" dirty="0" smtClean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DED4-EFD2-4E36-BACC-BCE8E6C2F36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887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비트슬라이딩 기법은 </a:t>
            </a:r>
            <a:r>
              <a:rPr lang="en-US" altLang="ko-KR" dirty="0" smtClean="0"/>
              <a:t>SPN </a:t>
            </a:r>
            <a:r>
              <a:rPr lang="ko-KR" altLang="en-US" dirty="0" smtClean="0"/>
              <a:t>구조 암호에 적용되는 기법입니다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SPN </a:t>
            </a:r>
            <a:r>
              <a:rPr lang="ko-KR" altLang="en-US" dirty="0" smtClean="0"/>
              <a:t>구조란 </a:t>
            </a:r>
            <a:r>
              <a:rPr lang="en-US" altLang="ko-KR" dirty="0" smtClean="0"/>
              <a:t>Substitution-Permutation</a:t>
            </a:r>
            <a:r>
              <a:rPr lang="en-US" altLang="ko-KR" baseline="0" dirty="0" smtClean="0"/>
              <a:t> Networks </a:t>
            </a:r>
            <a:r>
              <a:rPr lang="ko-KR" altLang="en-US" baseline="0" dirty="0" smtClean="0"/>
              <a:t>의 약자로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비선형 요소 </a:t>
            </a:r>
            <a:r>
              <a:rPr lang="en-US" altLang="ko-KR" baseline="0" dirty="0" smtClean="0"/>
              <a:t>S</a:t>
            </a:r>
            <a:r>
              <a:rPr lang="ko-KR" altLang="en-US" baseline="0" dirty="0" smtClean="0"/>
              <a:t>와</a:t>
            </a:r>
            <a:endParaRPr lang="en-US" altLang="ko-KR" baseline="0" dirty="0" smtClean="0"/>
          </a:p>
          <a:p>
            <a:r>
              <a:rPr lang="ko-KR" altLang="en-US" baseline="0" dirty="0" smtClean="0"/>
              <a:t>선형 요소 </a:t>
            </a:r>
            <a:r>
              <a:rPr lang="en-US" altLang="ko-KR" baseline="0" dirty="0" smtClean="0"/>
              <a:t>P</a:t>
            </a:r>
            <a:r>
              <a:rPr lang="ko-KR" altLang="en-US" baseline="0" dirty="0" smtClean="0"/>
              <a:t>의 조합으로 이루어진 암호 구조를 말합니다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두가지 요소를 이용하여 각각 </a:t>
            </a:r>
            <a:r>
              <a:rPr lang="ko-KR" altLang="en-US" baseline="0" dirty="0" err="1" smtClean="0"/>
              <a:t>섀넌의</a:t>
            </a:r>
            <a:r>
              <a:rPr lang="ko-KR" altLang="en-US" baseline="0" dirty="0" smtClean="0"/>
              <a:t> 혼돈과 확산 이론을 만족시키는데요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여기서 혼돈은 </a:t>
            </a:r>
            <a:r>
              <a:rPr lang="ko-KR" altLang="en-US" baseline="0" dirty="0" err="1" smtClean="0"/>
              <a:t>평문과</a:t>
            </a:r>
            <a:r>
              <a:rPr lang="ko-KR" altLang="en-US" baseline="0" dirty="0" smtClean="0"/>
              <a:t> 암호문의 관계를 지우는 것을 의미하고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확산은 </a:t>
            </a:r>
            <a:r>
              <a:rPr lang="ko-KR" altLang="en-US" baseline="0" dirty="0" err="1" smtClean="0"/>
              <a:t>평문의</a:t>
            </a:r>
            <a:r>
              <a:rPr lang="ko-KR" altLang="en-US" baseline="0" dirty="0" smtClean="0"/>
              <a:t> 한 비트의 변화가 암호문의 많은 비트에 영향을 주게 하는 것을 의미합니다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따라서  비선형 요소를 통해 예측 가능성을 지우고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선형 요소를 통해 비트의 영향력을 퍼뜨릴 수 있게 되는 구조가 바로 </a:t>
            </a:r>
            <a:r>
              <a:rPr lang="en-US" altLang="ko-KR" baseline="0" dirty="0" smtClean="0"/>
              <a:t>SPN </a:t>
            </a:r>
            <a:r>
              <a:rPr lang="ko-KR" altLang="en-US" baseline="0" dirty="0" smtClean="0"/>
              <a:t>구조입니다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DED4-EFD2-4E36-BACC-BCE8E6C2F36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202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요즈음</a:t>
            </a:r>
            <a:r>
              <a:rPr lang="ko-KR" altLang="en-US" baseline="0" dirty="0" smtClean="0"/>
              <a:t> 암호 구현에서 중점이 되는 요소를 살펴봅시다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두가지 인데요 바로 처리율</a:t>
            </a:r>
            <a:r>
              <a:rPr lang="en-US" altLang="ko-KR" baseline="0" dirty="0" smtClean="0"/>
              <a:t>(Throughput)</a:t>
            </a:r>
            <a:r>
              <a:rPr lang="ko-KR" altLang="en-US" baseline="0" dirty="0" smtClean="0"/>
              <a:t>과 면적</a:t>
            </a:r>
            <a:r>
              <a:rPr lang="en-US" altLang="ko-KR" baseline="0" dirty="0" smtClean="0"/>
              <a:t>(Area)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두 요소는 서로 타협이 필요한 관계인데요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반비례 관계에 있다는 의미입니다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두가지 요소가 왜 중점이 </a:t>
            </a:r>
            <a:r>
              <a:rPr lang="ko-KR" altLang="en-US" baseline="0" dirty="0" err="1" smtClean="0"/>
              <a:t>되냐하면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IoT</a:t>
            </a:r>
            <a:r>
              <a:rPr lang="ko-KR" altLang="en-US" baseline="0" dirty="0" smtClean="0"/>
              <a:t>환경 때문입니다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제한적인 환경에서의 보안을 위해서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처리율을 높여 속도를 증가시키는 것과</a:t>
            </a:r>
            <a:endParaRPr lang="en-US" altLang="ko-KR" baseline="0" dirty="0" smtClean="0"/>
          </a:p>
          <a:p>
            <a:r>
              <a:rPr lang="ko-KR" altLang="en-US" baseline="0" dirty="0" smtClean="0"/>
              <a:t>면적을 줄여 탑재하는 것이 굉장히 중요해졌기 때문입니다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또는 에너지 소모량을 따지기도 합니다만</a:t>
            </a:r>
            <a:endParaRPr lang="en-US" altLang="ko-KR" baseline="0" dirty="0" smtClean="0"/>
          </a:p>
          <a:p>
            <a:r>
              <a:rPr lang="ko-KR" altLang="en-US" baseline="0" dirty="0" smtClean="0"/>
              <a:t>오늘은 범위를 좁혀 이 두 요소만 살펴보도록 하겠습니다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DED4-EFD2-4E36-BACC-BCE8E6C2F36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17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처리율과 면적을 염두에 두고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다음의 구현을 생각해</a:t>
            </a:r>
            <a:r>
              <a:rPr lang="ko-KR" altLang="en-US" baseline="0" dirty="0" smtClean="0"/>
              <a:t> 볼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라운드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기준 구현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전체 구현</a:t>
            </a:r>
            <a:endParaRPr lang="en-US" altLang="ko-KR" baseline="0" dirty="0" smtClean="0"/>
          </a:p>
          <a:p>
            <a:r>
              <a:rPr lang="ko-KR" altLang="en-US" baseline="0" dirty="0" smtClean="0"/>
              <a:t>시리얼 구현입니다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DED4-EFD2-4E36-BACC-BCE8E6C2F36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740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라운드 기준 구현은</a:t>
            </a:r>
            <a:endParaRPr lang="en-US" altLang="ko-KR" dirty="0" smtClean="0"/>
          </a:p>
          <a:p>
            <a:r>
              <a:rPr lang="ko-KR" altLang="en-US" dirty="0" smtClean="0"/>
              <a:t>그림과 같이 반복될 한 라운드를 기준으로 회로를 설계하는 것입니다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이는 일반적으로 가장 효율적입니다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라운드 함수를 하나만 구현하고 반복해서 재사용하게하는 구현 방법을 의미합니다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DED4-EFD2-4E36-BACC-BCE8E6C2F36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405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전체 구현은 암호화의 모든 부분을 다 풀어서 회로에 구현하는 방법입니다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처리율을 극대화 시킬 때 사용합니다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면적이 많이 늘어나기 때문에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IoT</a:t>
            </a:r>
            <a:r>
              <a:rPr lang="ko-KR" altLang="en-US" dirty="0" smtClean="0"/>
              <a:t>시대에 맞는 </a:t>
            </a:r>
            <a:r>
              <a:rPr lang="ko-KR" altLang="en-US" dirty="0" err="1" smtClean="0"/>
              <a:t>저면적</a:t>
            </a:r>
            <a:r>
              <a:rPr lang="ko-KR" altLang="en-US" dirty="0" smtClean="0"/>
              <a:t> 구현을 위해서는 적합하지 않습니다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DED4-EFD2-4E36-BACC-BCE8E6C2F36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912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이번 시간에 주의 깊게 볼</a:t>
            </a:r>
            <a:r>
              <a:rPr lang="ko-KR" altLang="en-US" baseline="0" dirty="0" smtClean="0"/>
              <a:t> 구현 방법인데요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바로 시리얼 구현입니다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각 라운드 함수를 쪼개어 더 작은 단위의 요소들을 구현하여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재사용을 극대화하는 기법입니다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면적 효율성에 있어 아주 뛰어난 효과를 가집니다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비트슬라이딩은 이 시리얼구현에 사용될 수 있는 기법입니다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DED4-EFD2-4E36-BACC-BCE8E6C2F36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86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비트슬라이딩 기법을 좀 더 자세히 살펴보기 위한 배경을 살펴보면서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용어도 함께 살펴보겠습니다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먼저 데이터 </a:t>
            </a:r>
            <a:r>
              <a:rPr lang="ko-KR" altLang="en-US" dirty="0" err="1" smtClean="0"/>
              <a:t>경로라는</a:t>
            </a:r>
            <a:r>
              <a:rPr lang="ko-KR" altLang="en-US" dirty="0" smtClean="0"/>
              <a:t> 개념이 존재합니다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한 사이클에 돌아가는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그러니까 </a:t>
            </a:r>
            <a:r>
              <a:rPr lang="en-US" altLang="ko-KR" baseline="0" dirty="0" smtClean="0"/>
              <a:t>CPU</a:t>
            </a:r>
            <a:r>
              <a:rPr lang="ko-KR" altLang="en-US" baseline="0" dirty="0" smtClean="0"/>
              <a:t>가 한 번 일할 때 다음의 연산들을 실행한다고 가정해 봅시다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연산 </a:t>
            </a:r>
            <a:r>
              <a:rPr lang="en-US" altLang="ko-KR" baseline="0" dirty="0" smtClean="0"/>
              <a:t>B</a:t>
            </a:r>
            <a:r>
              <a:rPr lang="ko-KR" altLang="en-US" baseline="0" dirty="0" smtClean="0"/>
              <a:t>의 결과는 연산 </a:t>
            </a:r>
            <a:r>
              <a:rPr lang="en-US" altLang="ko-KR" baseline="0" dirty="0" smtClean="0"/>
              <a:t>A</a:t>
            </a:r>
            <a:r>
              <a:rPr lang="ko-KR" altLang="en-US" baseline="0" dirty="0" smtClean="0"/>
              <a:t>를 위해 연산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가 종료될 때까지 기다려야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사용되는 자원의 측면에서 본다면 비효율적입니다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DED4-EFD2-4E36-BACC-BCE8E6C2F36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778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왜 저렇게 기다려야 하는 것일까요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바로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연산 출력을 가만히 가지고 있을 수 없기 때문입니다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따라서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회로를 연구하는 사람들은 출력 데이터를 어떻게 유지할 수 있을까 고민했는데요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여러 변화를 거쳐서 나온 장치가 바로 플립</a:t>
            </a:r>
            <a:r>
              <a:rPr lang="en-US" altLang="ko-KR" baseline="0" dirty="0" smtClean="0"/>
              <a:t>-</a:t>
            </a:r>
            <a:r>
              <a:rPr lang="ko-KR" altLang="en-US" baseline="0" dirty="0" err="1" smtClean="0"/>
              <a:t>플롭입니다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따라서 이러한 플립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플롭을</a:t>
            </a:r>
            <a:r>
              <a:rPr lang="ko-KR" altLang="en-US" dirty="0" smtClean="0"/>
              <a:t> 사용한다면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자원을 더 효율적으로 이용할 수 있을 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5DED4-EFD2-4E36-BACC-BCE8E6C2F36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413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8514-33AD-4C92-A531-423DAAE65733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C85A-278B-40E8-8E8C-8BDE454D0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39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8514-33AD-4C92-A531-423DAAE65733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C85A-278B-40E8-8E8C-8BDE454D0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07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8514-33AD-4C92-A531-423DAAE65733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C85A-278B-40E8-8E8C-8BDE454D0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74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8514-33AD-4C92-A531-423DAAE65733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C85A-278B-40E8-8E8C-8BDE454D0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4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8514-33AD-4C92-A531-423DAAE65733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C85A-278B-40E8-8E8C-8BDE454D0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16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8514-33AD-4C92-A531-423DAAE65733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C85A-278B-40E8-8E8C-8BDE454D0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3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8514-33AD-4C92-A531-423DAAE65733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C85A-278B-40E8-8E8C-8BDE454D0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07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8514-33AD-4C92-A531-423DAAE65733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C85A-278B-40E8-8E8C-8BDE454D0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00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8514-33AD-4C92-A531-423DAAE65733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C85A-278B-40E8-8E8C-8BDE454D0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80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8514-33AD-4C92-A531-423DAAE65733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C85A-278B-40E8-8E8C-8BDE454D0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0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8514-33AD-4C92-A531-423DAAE65733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C85A-278B-40E8-8E8C-8BDE454D0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48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08514-33AD-4C92-A531-423DAAE65733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8C85A-278B-40E8-8E8C-8BDE454D0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03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최신 블록 암호 구현 기법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비트슬라이딩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520" y="6156960"/>
            <a:ext cx="1149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Jean, </a:t>
            </a:r>
            <a:r>
              <a:rPr lang="en-US" altLang="ko-KR" sz="1200" dirty="0" err="1"/>
              <a:t>Jérémy</a:t>
            </a:r>
            <a:r>
              <a:rPr lang="en-US" altLang="ko-KR" sz="1200" dirty="0"/>
              <a:t>, et al. "Bit-Sliding: A Generic Technique for Bit-Serial Implementations of SPN-based Primitives." </a:t>
            </a:r>
            <a:r>
              <a:rPr lang="en-US" altLang="ko-KR" sz="1200" i="1" dirty="0"/>
              <a:t>International Conference on Cryptographic Hardware and Embedded Systems</a:t>
            </a:r>
            <a:r>
              <a:rPr lang="en-US" altLang="ko-KR" sz="1200" dirty="0"/>
              <a:t>. Springer, Cham, 2017.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8591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멀티플렉서</a:t>
            </a:r>
            <a:r>
              <a:rPr lang="en-US" altLang="ko-KR" dirty="0" smtClean="0"/>
              <a:t>(MUX)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여러 입력 중 하나를 출력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11060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스캔 플립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플롭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 err="1" smtClean="0"/>
              <a:t>플립플롭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멀티플렉서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( FF + MUX )</a:t>
            </a:r>
          </a:p>
          <a:p>
            <a:endParaRPr lang="en-US" altLang="ko-KR" dirty="0"/>
          </a:p>
          <a:p>
            <a:r>
              <a:rPr lang="ko-KR" altLang="en-US" dirty="0" smtClean="0"/>
              <a:t>데이터</a:t>
            </a:r>
            <a:r>
              <a:rPr lang="en-US" altLang="ko-KR" dirty="0"/>
              <a:t>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스캔 입력 중 선택하여 데이터를 저장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75642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플립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플롭</a:t>
            </a:r>
            <a:r>
              <a:rPr lang="ko-KR" altLang="en-US" dirty="0" smtClean="0"/>
              <a:t>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스캔 플립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플롭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비트들의 복잡한 연결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스캔 플립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플롭의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일반 플립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플롭의</a:t>
            </a:r>
            <a:r>
              <a:rPr lang="ko-KR" altLang="en-US" dirty="0" smtClean="0"/>
              <a:t> 사용을 극대화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-&gt; </a:t>
            </a:r>
            <a:r>
              <a:rPr lang="ko-KR" altLang="en-US" dirty="0" smtClean="0"/>
              <a:t>비트슬라이딩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86193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비트슬라이딩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암호문의 첫 비트에 의해 복잡한 비트 연결을 다룸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첫 비트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스캔</a:t>
            </a:r>
            <a:r>
              <a:rPr lang="en-US" altLang="ko-KR" dirty="0" smtClean="0"/>
              <a:t> </a:t>
            </a:r>
            <a:r>
              <a:rPr lang="ko-KR" altLang="en-US" dirty="0" smtClean="0"/>
              <a:t>플립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플롭에</a:t>
            </a:r>
            <a:r>
              <a:rPr lang="ko-KR" altLang="en-US" dirty="0" smtClean="0"/>
              <a:t> 저장</a:t>
            </a:r>
            <a:r>
              <a:rPr lang="en-US" altLang="ko-KR" dirty="0" smtClean="0"/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나머지 비트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플립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플롭에</a:t>
            </a:r>
            <a:r>
              <a:rPr lang="ko-KR" altLang="en-US" dirty="0" smtClean="0"/>
              <a:t> 저장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순차적으로 </a:t>
            </a:r>
            <a:r>
              <a:rPr lang="en-US" altLang="ko-KR" dirty="0" smtClean="0"/>
              <a:t>S</a:t>
            </a:r>
            <a:r>
              <a:rPr lang="ko-KR" altLang="en-US" dirty="0" smtClean="0"/>
              <a:t>박스 출력 비트들을 밀어냄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스캔 플립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플롭</a:t>
            </a:r>
            <a:r>
              <a:rPr lang="en-US" altLang="ko-KR" dirty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출력 비트의 저장에는 기존의 회로를 사용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20297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AES(Advanced Encryption Standard)-128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SPN </a:t>
            </a:r>
            <a:r>
              <a:rPr lang="ko-KR" altLang="en-US" dirty="0" smtClean="0"/>
              <a:t>구조의 표준화 암호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128</a:t>
            </a:r>
            <a:r>
              <a:rPr lang="ko-KR" altLang="en-US" dirty="0" smtClean="0"/>
              <a:t>비트 키 버전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AK(</a:t>
            </a:r>
            <a:r>
              <a:rPr lang="en-US" altLang="ko-KR" dirty="0" err="1" smtClean="0"/>
              <a:t>AddRoundKey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SB(</a:t>
            </a:r>
            <a:r>
              <a:rPr lang="en-US" altLang="ko-KR" dirty="0" err="1" smtClean="0"/>
              <a:t>SubBytes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SR(</a:t>
            </a:r>
            <a:r>
              <a:rPr lang="en-US" altLang="ko-KR" dirty="0" err="1" smtClean="0"/>
              <a:t>ShiftRow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MC(</a:t>
            </a:r>
            <a:r>
              <a:rPr lang="en-US" altLang="ko-KR" dirty="0" err="1" smtClean="0"/>
              <a:t>MixColumns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801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비트슬라이딩을 </a:t>
            </a:r>
            <a:r>
              <a:rPr lang="en-US" altLang="ko-KR" dirty="0" smtClean="0"/>
              <a:t>AES-128</a:t>
            </a:r>
            <a:r>
              <a:rPr lang="ko-KR" altLang="en-US" dirty="0" smtClean="0"/>
              <a:t>에 적용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90688"/>
            <a:ext cx="10058400" cy="437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79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664006"/>
              </p:ext>
            </p:extLst>
          </p:nvPr>
        </p:nvGraphicFramePr>
        <p:xfrm>
          <a:off x="2032000" y="228430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9369734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313388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58067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알려진 최소 면적 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비트슬라이딩 구현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70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암호화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2182GE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1563GE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580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암호화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err="1" smtClean="0"/>
                        <a:t>복호화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2413GE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1744GE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0673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232400" y="3396826"/>
            <a:ext cx="4927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같은 라이브러리 사용 기준 </a:t>
            </a:r>
            <a:r>
              <a:rPr lang="en-US" altLang="ko-KR" sz="1600" dirty="0" smtClean="0"/>
              <a:t>(IBM 130nm Library)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ASIC </a:t>
            </a:r>
            <a:r>
              <a:rPr lang="ko-KR" altLang="en-US" sz="1600" dirty="0" smtClean="0"/>
              <a:t>구현 기준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4044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SPN(Substitution-Permutation Networks)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비선형 요소</a:t>
            </a:r>
            <a:r>
              <a:rPr lang="en-US" altLang="ko-KR" dirty="0" smtClean="0"/>
              <a:t>(S)</a:t>
            </a:r>
            <a:r>
              <a:rPr lang="ko-KR" altLang="en-US" dirty="0" smtClean="0"/>
              <a:t>와 선형 요소</a:t>
            </a:r>
            <a:r>
              <a:rPr lang="en-US" altLang="ko-KR" dirty="0" smtClean="0"/>
              <a:t>(</a:t>
            </a:r>
            <a:r>
              <a:rPr lang="en-US" altLang="ko-KR" dirty="0"/>
              <a:t>P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이루어진 암호 구조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600200" y="2708031"/>
            <a:ext cx="2356338" cy="764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비선형 요소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S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7608277" y="2708031"/>
            <a:ext cx="2356338" cy="764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선형 요소</a:t>
            </a:r>
            <a:endParaRPr lang="en-US" altLang="ko-KR" dirty="0" smtClean="0"/>
          </a:p>
          <a:p>
            <a:pPr algn="ctr"/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600200" y="4636477"/>
            <a:ext cx="2356338" cy="764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혼돈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7608277" y="4636476"/>
            <a:ext cx="2356338" cy="764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확산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4" idx="2"/>
            <a:endCxn id="6" idx="0"/>
          </p:cNvCxnSpPr>
          <p:nvPr/>
        </p:nvCxnSpPr>
        <p:spPr>
          <a:xfrm>
            <a:off x="2778369" y="3472962"/>
            <a:ext cx="0" cy="1163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2"/>
            <a:endCxn id="7" idx="0"/>
          </p:cNvCxnSpPr>
          <p:nvPr/>
        </p:nvCxnSpPr>
        <p:spPr>
          <a:xfrm>
            <a:off x="8786446" y="3472962"/>
            <a:ext cx="0" cy="1163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40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타협점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고려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처리율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면적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604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타협점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구현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라운드 기준 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전체 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시리얼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380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타협점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구현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라운드 기준 구현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endParaRPr lang="en-US" altLang="ko-KR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872763" y="3314700"/>
            <a:ext cx="1441938" cy="5758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라운드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872763" y="2836862"/>
            <a:ext cx="1441938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평문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872763" y="5407114"/>
            <a:ext cx="1441938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암호문</a:t>
            </a:r>
            <a:endParaRPr lang="ko-KR" altLang="en-US" dirty="0"/>
          </a:p>
        </p:txBody>
      </p:sp>
      <p:sp>
        <p:nvSpPr>
          <p:cNvPr id="7" name="오른쪽 중괄호 6"/>
          <p:cNvSpPr/>
          <p:nvPr/>
        </p:nvSpPr>
        <p:spPr>
          <a:xfrm>
            <a:off x="3314701" y="3314700"/>
            <a:ext cx="589084" cy="5758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23948" y="3417968"/>
            <a:ext cx="65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구현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72763" y="3985297"/>
            <a:ext cx="1441938" cy="575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라운드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872763" y="4696309"/>
            <a:ext cx="1441938" cy="575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라운드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함수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078555"/>
              </p:ext>
            </p:extLst>
          </p:nvPr>
        </p:nvGraphicFramePr>
        <p:xfrm>
          <a:off x="6400800" y="3300092"/>
          <a:ext cx="4453792" cy="1946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6896">
                  <a:extLst>
                    <a:ext uri="{9D8B030D-6E8A-4147-A177-3AD203B41FA5}">
                      <a16:colId xmlns:a16="http://schemas.microsoft.com/office/drawing/2014/main" val="3600917543"/>
                    </a:ext>
                  </a:extLst>
                </a:gridCol>
                <a:gridCol w="2226896">
                  <a:extLst>
                    <a:ext uri="{9D8B030D-6E8A-4147-A177-3AD203B41FA5}">
                      <a16:colId xmlns:a16="http://schemas.microsoft.com/office/drawing/2014/main" val="4079545887"/>
                    </a:ext>
                  </a:extLst>
                </a:gridCol>
              </a:tblGrid>
              <a:tr h="6487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947468"/>
                  </a:ext>
                </a:extLst>
              </a:tr>
              <a:tr h="648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처리율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준수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648256"/>
                  </a:ext>
                </a:extLst>
              </a:tr>
              <a:tr h="648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면적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준수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380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858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타협점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구현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전체 구현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endParaRPr lang="en-US" altLang="ko-KR" b="1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872763" y="3314700"/>
            <a:ext cx="1441938" cy="5758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라운드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872763" y="2836862"/>
            <a:ext cx="1441938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평문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872763" y="5407114"/>
            <a:ext cx="1441938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암호문</a:t>
            </a:r>
            <a:endParaRPr lang="ko-KR" altLang="en-US" dirty="0"/>
          </a:p>
        </p:txBody>
      </p:sp>
      <p:sp>
        <p:nvSpPr>
          <p:cNvPr id="7" name="오른쪽 중괄호 6"/>
          <p:cNvSpPr/>
          <p:nvPr/>
        </p:nvSpPr>
        <p:spPr>
          <a:xfrm>
            <a:off x="3314701" y="3314699"/>
            <a:ext cx="589084" cy="19316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023948" y="4088564"/>
            <a:ext cx="65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72763" y="3985297"/>
            <a:ext cx="1441938" cy="5758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라운드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872763" y="4696309"/>
            <a:ext cx="1441938" cy="5758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라운드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함수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109032"/>
              </p:ext>
            </p:extLst>
          </p:nvPr>
        </p:nvGraphicFramePr>
        <p:xfrm>
          <a:off x="6400800" y="3300092"/>
          <a:ext cx="4453792" cy="1946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6896">
                  <a:extLst>
                    <a:ext uri="{9D8B030D-6E8A-4147-A177-3AD203B41FA5}">
                      <a16:colId xmlns:a16="http://schemas.microsoft.com/office/drawing/2014/main" val="3600917543"/>
                    </a:ext>
                  </a:extLst>
                </a:gridCol>
                <a:gridCol w="2226896">
                  <a:extLst>
                    <a:ext uri="{9D8B030D-6E8A-4147-A177-3AD203B41FA5}">
                      <a16:colId xmlns:a16="http://schemas.microsoft.com/office/drawing/2014/main" val="4079545887"/>
                    </a:ext>
                  </a:extLst>
                </a:gridCol>
              </a:tblGrid>
              <a:tr h="6487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/>
                        <a:t>고려 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947468"/>
                  </a:ext>
                </a:extLst>
              </a:tr>
              <a:tr h="648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처리율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극대화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648256"/>
                  </a:ext>
                </a:extLst>
              </a:tr>
              <a:tr h="648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면적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-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380423"/>
                  </a:ext>
                </a:extLst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1784108" y="3179762"/>
            <a:ext cx="1619247" cy="2227352"/>
          </a:xfrm>
          <a:prstGeom prst="roundRect">
            <a:avLst/>
          </a:prstGeom>
          <a:solidFill>
            <a:srgbClr val="ED7D31">
              <a:alpha val="16078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603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타협점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구현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시리얼 구현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endParaRPr lang="en-US" altLang="ko-KR" b="1" dirty="0" smtClean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611811"/>
              </p:ext>
            </p:extLst>
          </p:nvPr>
        </p:nvGraphicFramePr>
        <p:xfrm>
          <a:off x="6400800" y="3300092"/>
          <a:ext cx="4453792" cy="1946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6896">
                  <a:extLst>
                    <a:ext uri="{9D8B030D-6E8A-4147-A177-3AD203B41FA5}">
                      <a16:colId xmlns:a16="http://schemas.microsoft.com/office/drawing/2014/main" val="3600917543"/>
                    </a:ext>
                  </a:extLst>
                </a:gridCol>
                <a:gridCol w="2226896">
                  <a:extLst>
                    <a:ext uri="{9D8B030D-6E8A-4147-A177-3AD203B41FA5}">
                      <a16:colId xmlns:a16="http://schemas.microsoft.com/office/drawing/2014/main" val="4079545887"/>
                    </a:ext>
                  </a:extLst>
                </a:gridCol>
              </a:tblGrid>
              <a:tr h="6487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smtClean="0"/>
                        <a:t>고려 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947468"/>
                  </a:ext>
                </a:extLst>
              </a:tr>
              <a:tr h="648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처리율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-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648256"/>
                  </a:ext>
                </a:extLst>
              </a:tr>
              <a:tr h="648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면적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극대화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380423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536333" y="3314700"/>
            <a:ext cx="1441938" cy="575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라운드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36333" y="2836862"/>
            <a:ext cx="1441938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평문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36333" y="5407114"/>
            <a:ext cx="1441938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암호문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36333" y="3985297"/>
            <a:ext cx="1441938" cy="575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라운드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36333" y="4696309"/>
            <a:ext cx="1441938" cy="575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라운드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743200" y="3144761"/>
            <a:ext cx="1310054" cy="4132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함수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2743200" y="3547835"/>
            <a:ext cx="1310054" cy="4132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함수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743200" y="3961073"/>
            <a:ext cx="1310054" cy="4132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함수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743200" y="4374311"/>
            <a:ext cx="1310054" cy="413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함수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1978271" y="3159658"/>
            <a:ext cx="764929" cy="155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978271" y="3890569"/>
            <a:ext cx="764929" cy="896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오른쪽 중괄호 31"/>
          <p:cNvSpPr/>
          <p:nvPr/>
        </p:nvSpPr>
        <p:spPr>
          <a:xfrm>
            <a:off x="4056183" y="3144761"/>
            <a:ext cx="589084" cy="12295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681905" y="3569788"/>
            <a:ext cx="65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231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20"/>
          <p:cNvSpPr/>
          <p:nvPr/>
        </p:nvSpPr>
        <p:spPr>
          <a:xfrm>
            <a:off x="2976880" y="2130883"/>
            <a:ext cx="5953760" cy="3149600"/>
          </a:xfrm>
          <a:prstGeom prst="roundRect">
            <a:avLst/>
          </a:prstGeom>
          <a:solidFill>
            <a:srgbClr val="5B9BD5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이동 경로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48919" y="2763324"/>
            <a:ext cx="914399" cy="606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연산 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544472" y="2939171"/>
            <a:ext cx="395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544472" y="3179494"/>
            <a:ext cx="395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940126" y="3975233"/>
            <a:ext cx="914399" cy="606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연산 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3535679" y="4151080"/>
            <a:ext cx="395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535679" y="4391403"/>
            <a:ext cx="395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5274211" y="2763324"/>
            <a:ext cx="914399" cy="606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연산 </a:t>
            </a:r>
            <a:r>
              <a:rPr lang="en-US" altLang="ko-KR" dirty="0" smtClean="0"/>
              <a:t>C</a:t>
            </a:r>
            <a:endParaRPr lang="ko-KR" altLang="en-US" dirty="0"/>
          </a:p>
        </p:txBody>
      </p:sp>
      <p:cxnSp>
        <p:nvCxnSpPr>
          <p:cNvPr id="13" name="직선 연결선 12"/>
          <p:cNvCxnSpPr>
            <a:stCxn id="4" idx="3"/>
            <a:endCxn id="11" idx="1"/>
          </p:cNvCxnSpPr>
          <p:nvPr/>
        </p:nvCxnSpPr>
        <p:spPr>
          <a:xfrm>
            <a:off x="4863318" y="3066659"/>
            <a:ext cx="4108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8" idx="3"/>
          </p:cNvCxnSpPr>
          <p:nvPr/>
        </p:nvCxnSpPr>
        <p:spPr>
          <a:xfrm flipV="1">
            <a:off x="4854525" y="4267200"/>
            <a:ext cx="2633395" cy="11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1" idx="3"/>
          </p:cNvCxnSpPr>
          <p:nvPr/>
        </p:nvCxnSpPr>
        <p:spPr>
          <a:xfrm>
            <a:off x="6188610" y="3066659"/>
            <a:ext cx="1299310" cy="98718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7487920" y="3975233"/>
            <a:ext cx="914399" cy="606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연산 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976880" y="1690688"/>
            <a:ext cx="573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가장 느린 데이터 경로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976880" y="2270801"/>
            <a:ext cx="573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 모듈 </a:t>
            </a:r>
            <a:r>
              <a:rPr lang="en-US" altLang="ko-KR" dirty="0" smtClean="0"/>
              <a:t>A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6188610" y="2939171"/>
            <a:ext cx="3107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8402319" y="4267200"/>
            <a:ext cx="894081" cy="11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9274712" y="2130883"/>
            <a:ext cx="346807" cy="314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82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플립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플롭</a:t>
            </a:r>
            <a:r>
              <a:rPr lang="en-US" altLang="ko-KR" dirty="0" smtClean="0"/>
              <a:t>(Flip-Flop)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게이트 출력 값을 유지하기 위해 만들어진 장치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특정 신호가 변화할 때 입력을 이용하여 출력을 생성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입력을 기억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539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1219</Words>
  <Application>Microsoft Office PowerPoint</Application>
  <PresentationFormat>와이드스크린</PresentationFormat>
  <Paragraphs>306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최신 블록 암호 구현 기법</vt:lpstr>
      <vt:lpstr>SPN(Substitution-Permutation Networks)</vt:lpstr>
      <vt:lpstr>구현 타협점 – 고려 요소</vt:lpstr>
      <vt:lpstr>구현 타협점 – 구현 방법</vt:lpstr>
      <vt:lpstr>구현 타협점 – 구현 방법</vt:lpstr>
      <vt:lpstr>구현 타협점 – 구현 방법</vt:lpstr>
      <vt:lpstr>구현 타협점 – 구현 방법</vt:lpstr>
      <vt:lpstr>데이터 이동 경로</vt:lpstr>
      <vt:lpstr>플립-플롭(Flip-Flop)</vt:lpstr>
      <vt:lpstr>멀티플렉서(MUX)</vt:lpstr>
      <vt:lpstr>스캔 플립-플롭</vt:lpstr>
      <vt:lpstr>플립-플롭 vs 스캔 플립-플롭</vt:lpstr>
      <vt:lpstr>비트슬라이딩</vt:lpstr>
      <vt:lpstr>AES(Advanced Encryption Standard)-128</vt:lpstr>
      <vt:lpstr>비트슬라이딩을 AES-128에 적용</vt:lpstr>
      <vt:lpstr>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최신 암호 구현 기법</dc:title>
  <dc:creator>user</dc:creator>
  <cp:lastModifiedBy>user</cp:lastModifiedBy>
  <cp:revision>27</cp:revision>
  <dcterms:created xsi:type="dcterms:W3CDTF">2019-04-14T11:12:30Z</dcterms:created>
  <dcterms:modified xsi:type="dcterms:W3CDTF">2019-04-14T21:38:58Z</dcterms:modified>
</cp:coreProperties>
</file>