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96" r:id="rId4"/>
    <p:sldId id="298" r:id="rId5"/>
    <p:sldId id="299" r:id="rId6"/>
    <p:sldId id="300" r:id="rId7"/>
    <p:sldId id="303" r:id="rId8"/>
    <p:sldId id="311" r:id="rId9"/>
    <p:sldId id="302" r:id="rId10"/>
    <p:sldId id="294" r:id="rId11"/>
    <p:sldId id="305" r:id="rId12"/>
    <p:sldId id="306" r:id="rId13"/>
    <p:sldId id="307" r:id="rId14"/>
    <p:sldId id="308" r:id="rId15"/>
    <p:sldId id="309" r:id="rId16"/>
    <p:sldId id="295" r:id="rId17"/>
    <p:sldId id="310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 autoAdjust="0"/>
    <p:restoredTop sz="94660"/>
  </p:normalViewPr>
  <p:slideViewPr>
    <p:cSldViewPr snapToGrid="0">
      <p:cViewPr varScale="1">
        <p:scale>
          <a:sx n="167" d="100"/>
          <a:sy n="167" d="100"/>
        </p:scale>
        <p:origin x="3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2024. 3. 22.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2024. 3. 22.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image" Target="../media/image59.png"/><Relationship Id="rId4" Type="http://schemas.openxmlformats.org/officeDocument/2006/relationships/image" Target="../media/image54.pn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NTT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2400" dirty="0"/>
              <a:t>https://</a:t>
            </a:r>
            <a:r>
              <a:rPr lang="en-US" altLang="ko-KR" sz="2400" dirty="0" err="1"/>
              <a:t>youtu.be</a:t>
            </a:r>
            <a:r>
              <a:rPr lang="en-US" altLang="ko-KR" sz="2400" dirty="0"/>
              <a:t>/nUghnBg6ijc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6D499D-2B3C-00EB-B1AA-642A9CFF9DB6}"/>
              </a:ext>
            </a:extLst>
          </p:cNvPr>
          <p:cNvSpPr/>
          <p:nvPr/>
        </p:nvSpPr>
        <p:spPr>
          <a:xfrm>
            <a:off x="6444128" y="2979382"/>
            <a:ext cx="4979254" cy="24685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F42090-4ADA-16B6-EF90-4D9FE3CB8011}"/>
              </a:ext>
            </a:extLst>
          </p:cNvPr>
          <p:cNvSpPr/>
          <p:nvPr/>
        </p:nvSpPr>
        <p:spPr>
          <a:xfrm>
            <a:off x="768618" y="2979382"/>
            <a:ext cx="4979254" cy="24685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981990-C7A2-09A5-CE6F-3CFA652B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5A32CE-B246-1BDF-96D2-EAE8E849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0" y="1462941"/>
            <a:ext cx="1778000" cy="330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2562AD-8028-3E8B-1144-CBF2C95CE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245" y="2803140"/>
            <a:ext cx="1778000" cy="330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627106-382D-5AC4-D1D9-5C5FA8FD2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756" y="2803140"/>
            <a:ext cx="1778000" cy="3302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46807B1-79FF-86E4-F340-E5382836036E}"/>
              </a:ext>
            </a:extLst>
          </p:cNvPr>
          <p:cNvCxnSpPr>
            <a:cxnSpLocks/>
          </p:cNvCxnSpPr>
          <p:nvPr/>
        </p:nvCxnSpPr>
        <p:spPr>
          <a:xfrm>
            <a:off x="3895805" y="1628041"/>
            <a:ext cx="113510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CB062D-9BB9-A595-0E0C-2C99F1DC50D9}"/>
                  </a:ext>
                </a:extLst>
              </p:cNvPr>
              <p:cNvSpPr txBox="1"/>
              <p:nvPr/>
            </p:nvSpPr>
            <p:spPr>
              <a:xfrm>
                <a:off x="2508750" y="1489541"/>
                <a:ext cx="1299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=2+7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CB062D-9BB9-A595-0E0C-2C99F1DC5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750" y="1489541"/>
                <a:ext cx="1299009" cy="276999"/>
              </a:xfrm>
              <a:prstGeom prst="rect">
                <a:avLst/>
              </a:prstGeom>
              <a:blipFill>
                <a:blip r:embed="rId5"/>
                <a:stretch>
                  <a:fillRect l="-1942" r="-971"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34AE57-F688-DB8A-F81F-1558C9326058}"/>
              </a:ext>
            </a:extLst>
          </p:cNvPr>
          <p:cNvCxnSpPr>
            <a:cxnSpLocks/>
          </p:cNvCxnSpPr>
          <p:nvPr/>
        </p:nvCxnSpPr>
        <p:spPr>
          <a:xfrm>
            <a:off x="7091083" y="1630768"/>
            <a:ext cx="1135103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D351B-187A-438B-6B04-275677081204}"/>
                  </a:ext>
                </a:extLst>
              </p:cNvPr>
              <p:cNvSpPr txBox="1"/>
              <p:nvPr/>
            </p:nvSpPr>
            <p:spPr>
              <a:xfrm>
                <a:off x="8384241" y="1487620"/>
                <a:ext cx="12990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R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=2+7</m:t>
                      </m:r>
                      <m:sSup>
                        <m:sSupPr>
                          <m:ctrlPr>
                            <a:rPr kumimoji="1"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7D351B-187A-438B-6B04-275677081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241" y="1487620"/>
                <a:ext cx="1299009" cy="276999"/>
              </a:xfrm>
              <a:prstGeom prst="rect">
                <a:avLst/>
              </a:prstGeom>
              <a:blipFill>
                <a:blip r:embed="rId6"/>
                <a:stretch>
                  <a:fillRect l="-1942" r="-971" b="-1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C683E285-FC98-D8F3-F6D6-BBAD45D03D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395" y="3461272"/>
            <a:ext cx="4457700" cy="18161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E6485EA-7724-BF61-5574-80C5BA7950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04905" y="3461272"/>
            <a:ext cx="4457700" cy="1816100"/>
          </a:xfrm>
          <a:prstGeom prst="rect">
            <a:avLst/>
          </a:prstGeom>
        </p:spPr>
      </p:pic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D7C6351D-E36E-15DF-C963-B04706127AB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172124" y="879263"/>
            <a:ext cx="1009999" cy="2837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99E4D276-966E-1F70-CED0-30EA4D598C2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009879" y="879262"/>
            <a:ext cx="1009999" cy="28377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0634FF-CFC5-937B-5370-9BD0AB28F80F}"/>
              </a:ext>
            </a:extLst>
          </p:cNvPr>
          <p:cNvSpPr/>
          <p:nvPr/>
        </p:nvSpPr>
        <p:spPr>
          <a:xfrm>
            <a:off x="3021083" y="4936594"/>
            <a:ext cx="922084" cy="322729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00956E-A689-7A32-57D0-C36AA3464B44}"/>
              </a:ext>
            </a:extLst>
          </p:cNvPr>
          <p:cNvSpPr/>
          <p:nvPr/>
        </p:nvSpPr>
        <p:spPr>
          <a:xfrm>
            <a:off x="8705987" y="4941437"/>
            <a:ext cx="815789" cy="322729"/>
          </a:xfrm>
          <a:prstGeom prst="rect">
            <a:avLst/>
          </a:prstGeom>
          <a:noFill/>
          <a:ln w="317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6C3C7-2B3C-982C-117B-229CB163EE80}"/>
                  </a:ext>
                </a:extLst>
              </p:cNvPr>
              <p:cNvSpPr txBox="1"/>
              <p:nvPr/>
            </p:nvSpPr>
            <p:spPr>
              <a:xfrm>
                <a:off x="3167675" y="5595197"/>
                <a:ext cx="181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6C3C7-2B3C-982C-117B-229CB163E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675" y="5595197"/>
                <a:ext cx="181139" cy="369332"/>
              </a:xfrm>
              <a:prstGeom prst="rect">
                <a:avLst/>
              </a:prstGeom>
              <a:blipFill>
                <a:blip r:embed="rId9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985587-BB1F-7255-B7B4-D608B42EFAF3}"/>
                  </a:ext>
                </a:extLst>
              </p:cNvPr>
              <p:cNvSpPr txBox="1"/>
              <p:nvPr/>
            </p:nvSpPr>
            <p:spPr>
              <a:xfrm>
                <a:off x="8843185" y="5595197"/>
                <a:ext cx="18113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ko-KR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2985587-BB1F-7255-B7B4-D608B42EF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185" y="5595197"/>
                <a:ext cx="181139" cy="369332"/>
              </a:xfrm>
              <a:prstGeom prst="rect">
                <a:avLst/>
              </a:prstGeom>
              <a:blipFill>
                <a:blip r:embed="rId9"/>
                <a:stretch>
                  <a:fillRect l="-26667" r="-26667"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89EAAA-3500-8781-C8EB-15F59B87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5C6A291-7A7A-8B4D-C953-23D1EEE26DE2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NTT </a:t>
                </a:r>
                <a:r>
                  <a:rPr kumimoji="1" lang="ko-KR" altLang="en-US" dirty="0"/>
                  <a:t>동작</a:t>
                </a:r>
                <a:endParaRPr kumimoji="1" lang="en-US" altLang="ko-KR" dirty="0"/>
              </a:p>
              <a:p>
                <a:pPr marL="971550" lvl="1" indent="-514350">
                  <a:buAutoNum type="arabicPeriod"/>
                </a:pPr>
                <a:r>
                  <a:rPr kumimoji="1" lang="ko-KR" altLang="en-US" dirty="0"/>
                  <a:t>다항식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degree-0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으로</a:t>
                </a:r>
                <a:r>
                  <a:rPr kumimoji="1" lang="ko-KR" altLang="en-US" dirty="0"/>
                  <a:t> 나눈다</a:t>
                </a:r>
                <a:r>
                  <a:rPr kumimoji="1" lang="en-US" altLang="ko-KR" dirty="0"/>
                  <a:t>.</a:t>
                </a:r>
              </a:p>
              <a:p>
                <a:pPr marL="971550" lvl="1" indent="-514350">
                  <a:buAutoNum type="arabicPeriod"/>
                </a:pPr>
                <a:r>
                  <a:rPr kumimoji="1" lang="ko-KR" altLang="en-US" dirty="0"/>
                  <a:t>나눠진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/>
                  <a:t>에 대해 </a:t>
                </a:r>
                <a:r>
                  <a:rPr kumimoji="1" lang="en-US" altLang="ko-KR" dirty="0"/>
                  <a:t>point-wise multiplication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/>
                  <a:t> 을 수행</a:t>
                </a:r>
                <a:endParaRPr kumimoji="1" lang="en-US" altLang="ko-KR" dirty="0"/>
              </a:p>
              <a:p>
                <a:pPr marL="971550" lvl="1" indent="-514350">
                  <a:buAutoNum type="arabicPeriod"/>
                </a:pPr>
                <a:r>
                  <a:rPr kumimoji="1" lang="en-US" altLang="ko-KR" dirty="0"/>
                  <a:t>CRT</a:t>
                </a:r>
                <a:r>
                  <a:rPr kumimoji="1" lang="ko-KR" altLang="en-US" dirty="0"/>
                  <a:t>을 통해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ko-KR" altLang="en-US" dirty="0"/>
                  <a:t>을 결합하여 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생성</a:t>
                </a:r>
                <a:endParaRPr kumimoji="1" lang="en-US" altLang="ko-KR" dirty="0"/>
              </a:p>
              <a:p>
                <a:pPr marL="514350" indent="-514350">
                  <a:buAutoNum type="arabicPeriod"/>
                </a:pPr>
                <a:endParaRPr kumimoji="1" lang="en-US" altLang="ko-KR" sz="2400" dirty="0"/>
              </a:p>
              <a:p>
                <a:pPr marL="514350" indent="-514350">
                  <a:buAutoNum type="arabicPeriod"/>
                </a:pPr>
                <a:endParaRPr kumimoji="1" lang="en-US" altLang="ko-KR" sz="2400" dirty="0"/>
              </a:p>
              <a:p>
                <a:pPr marL="514350" indent="-514350">
                  <a:buAutoNum type="arabicPeriod"/>
                </a:pPr>
                <a:endParaRPr kumimoji="1" lang="en-US" altLang="ko-KR" sz="2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5C6A291-7A7A-8B4D-C953-23D1EEE26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64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5EE5A-1A17-0B03-BFEB-8DA7E3E9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64BC9A5-D094-B648-3E76-CF567991077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817936"/>
                <a:ext cx="11369675" cy="4392364"/>
              </a:xfrm>
            </p:spPr>
            <p:txBody>
              <a:bodyPr/>
              <a:lstStyle/>
              <a:p>
                <a:r>
                  <a:rPr kumimoji="1" lang="ko-KR" altLang="en-US" dirty="0"/>
                  <a:t>두 다항식의 곱으로 나눔</a:t>
                </a:r>
                <a:r>
                  <a:rPr kumimoji="1" lang="en-US" altLang="ko-KR" dirty="0"/>
                  <a:t>:</a:t>
                </a:r>
              </a:p>
              <a:p>
                <a:r>
                  <a:rPr kumimoji="1" lang="ko-KR" altLang="en-US" dirty="0"/>
                  <a:t>임의의 수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ko-KR" altLang="en-US" dirty="0"/>
                  <a:t> 의 값은</a:t>
                </a:r>
                <a:r>
                  <a:rPr kumimoji="1" lang="en-US" altLang="ko-KR" dirty="0"/>
                  <a:t>?</a:t>
                </a:r>
              </a:p>
              <a:p>
                <a:pPr lvl="1"/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64BC9A5-D094-B648-3E76-CF5679910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817936"/>
                <a:ext cx="11369675" cy="4392364"/>
              </a:xfrm>
              <a:blipFill>
                <a:blip r:embed="rId2"/>
                <a:stretch>
                  <a:fillRect l="-893" t="-2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3E18140-9044-5C0C-35AB-9BF18454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124733"/>
            <a:ext cx="2878541" cy="402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629E8-3976-59BB-92DA-0C6789250569}"/>
              </a:ext>
            </a:extLst>
          </p:cNvPr>
          <p:cNvSpPr txBox="1"/>
          <p:nvPr/>
        </p:nvSpPr>
        <p:spPr>
          <a:xfrm>
            <a:off x="3289703" y="1124733"/>
            <a:ext cx="2296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: </a:t>
            </a:r>
            <a:r>
              <a:rPr kumimoji="1" lang="en-US" altLang="ko-KR" sz="2000" dirty="0" err="1"/>
              <a:t>Dilithium</a:t>
            </a:r>
            <a:r>
              <a:rPr kumimoji="1" lang="en-US" altLang="ko-KR" sz="2000" dirty="0"/>
              <a:t> ring</a:t>
            </a:r>
            <a:endParaRPr kumimoji="1"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E9768-8456-05BF-553E-DBD35751F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815348"/>
            <a:ext cx="4905646" cy="51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68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5EE5A-1A17-0B03-BFEB-8DA7E3E96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64BC9A5-D094-B648-3E76-CF567991077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817936"/>
                <a:ext cx="11369675" cy="4392364"/>
              </a:xfrm>
            </p:spPr>
            <p:txBody>
              <a:bodyPr/>
              <a:lstStyle/>
              <a:p>
                <a:r>
                  <a:rPr kumimoji="1" lang="ko-KR" altLang="en-US" dirty="0"/>
                  <a:t>두 다항식의 곱으로 나눔</a:t>
                </a:r>
                <a:r>
                  <a:rPr kumimoji="1" lang="en-US" altLang="ko-KR" dirty="0"/>
                  <a:t>:</a:t>
                </a:r>
              </a:p>
              <a:p>
                <a:r>
                  <a:rPr kumimoji="1" lang="ko-KR" altLang="en-US" dirty="0"/>
                  <a:t>임의의 수 </a:t>
                </a:r>
                <a14:m>
                  <m:oMath xmlns:m="http://schemas.openxmlformats.org/officeDocument/2006/math">
                    <m:r>
                      <a:rPr kumimoji="1"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ko-KR" altLang="en-US" dirty="0"/>
                  <a:t> 의 값은</a:t>
                </a:r>
                <a:r>
                  <a:rPr kumimoji="1" lang="en-US" altLang="ko-KR" dirty="0"/>
                  <a:t>?</a:t>
                </a:r>
              </a:p>
              <a:p>
                <a:pPr lvl="1"/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64BC9A5-D094-B648-3E76-CF5679910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817936"/>
                <a:ext cx="11369675" cy="4392364"/>
              </a:xfrm>
              <a:blipFill>
                <a:blip r:embed="rId2"/>
                <a:stretch>
                  <a:fillRect l="-893" t="-25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3E18140-9044-5C0C-35AB-9BF184546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1124733"/>
            <a:ext cx="2878541" cy="4026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9629E8-3976-59BB-92DA-0C6789250569}"/>
              </a:ext>
            </a:extLst>
          </p:cNvPr>
          <p:cNvSpPr txBox="1"/>
          <p:nvPr/>
        </p:nvSpPr>
        <p:spPr>
          <a:xfrm>
            <a:off x="3289703" y="1124733"/>
            <a:ext cx="2296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/>
              <a:t>: </a:t>
            </a:r>
            <a:r>
              <a:rPr kumimoji="1" lang="en-US" altLang="ko-KR" sz="2000" dirty="0" err="1"/>
              <a:t>Dilithium</a:t>
            </a:r>
            <a:r>
              <a:rPr kumimoji="1" lang="en-US" altLang="ko-KR" sz="2000" dirty="0"/>
              <a:t> ring</a:t>
            </a:r>
            <a:endParaRPr kumimoji="1"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8E9768-8456-05BF-553E-DBD35751F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0" y="1815348"/>
            <a:ext cx="4905646" cy="51942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67723E-426E-8CF0-3C33-609BFA998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320" y="3160585"/>
            <a:ext cx="5260765" cy="2725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CA9401-92F4-FC12-7652-474145F762AF}"/>
                  </a:ext>
                </a:extLst>
              </p:cNvPr>
              <p:cNvSpPr txBox="1"/>
              <p:nvPr/>
            </p:nvSpPr>
            <p:spPr>
              <a:xfrm>
                <a:off x="7215323" y="4537638"/>
                <a:ext cx="4445000" cy="13534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ko-KR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kumimoji="1" lang="en-US" altLang="ko-KR" sz="2000" dirty="0"/>
                  <a:t>=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1</a:t>
                </a:r>
              </a:p>
              <a:p>
                <a14:m>
                  <m:oMath xmlns:m="http://schemas.openxmlformats.org/officeDocument/2006/math">
                    <m:r>
                      <a:rPr kumimoji="1"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ko-KR" alt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2000" dirty="0"/>
                  <a:t>=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kumimoji="1"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kumimoji="1"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rad>
                  </m:oMath>
                </a14:m>
                <a:endParaRPr kumimoji="1" lang="en-US" altLang="ko-KR" sz="2000" dirty="0"/>
              </a:p>
              <a:p>
                <a:pPr marL="342900" indent="-342900"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ko-KR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kumimoji="1" lang="en-US" altLang="ko-KR" sz="2000" dirty="0"/>
                  <a:t>=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-1</a:t>
                </a:r>
                <a:r>
                  <a:rPr kumimoji="1" lang="ko-KR" altLang="en-US" sz="2000" dirty="0"/>
                  <a:t> 을 만족 해야 하므로 </a:t>
                </a:r>
                <a14:m>
                  <m:oMath xmlns:m="http://schemas.openxmlformats.org/officeDocument/2006/math">
                    <m:r>
                      <a:rPr kumimoji="1" lang="ko-KR" altLang="en-US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kumimoji="1" lang="ko-KR" altLang="en-US" sz="200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en-US" altLang="ko-KR" sz="2000" dirty="0"/>
              </a:p>
              <a:p>
                <a:pPr marL="342900" indent="-342900">
                  <a:buFont typeface="Wingdings" pitchFamily="2" charset="2"/>
                  <a:buChar char="à"/>
                </a:pPr>
                <a:r>
                  <a:rPr kumimoji="1" lang="ko-KR" altLang="en-US" sz="2000" dirty="0"/>
                  <a:t>따라서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kumimoji="1" lang="ko-KR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2000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1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CA9401-92F4-FC12-7652-474145F76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323" y="4537638"/>
                <a:ext cx="4445000" cy="1353447"/>
              </a:xfrm>
              <a:prstGeom prst="rect">
                <a:avLst/>
              </a:prstGeom>
              <a:blipFill>
                <a:blip r:embed="rId6"/>
                <a:stretch>
                  <a:fillRect l="-852" t="-1835" b="-733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51048C06-1777-BF04-0036-D0F83975F197}"/>
              </a:ext>
            </a:extLst>
          </p:cNvPr>
          <p:cNvSpPr/>
          <p:nvPr/>
        </p:nvSpPr>
        <p:spPr>
          <a:xfrm>
            <a:off x="735520" y="3225800"/>
            <a:ext cx="4433380" cy="3937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5BDE2B-B91E-8F8B-34FE-8293480EEA34}"/>
              </a:ext>
            </a:extLst>
          </p:cNvPr>
          <p:cNvSpPr/>
          <p:nvPr/>
        </p:nvSpPr>
        <p:spPr>
          <a:xfrm>
            <a:off x="1604866" y="4984258"/>
            <a:ext cx="1321214" cy="8683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6213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7BF8F-BBE7-F12E-32CB-42C0B923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AB14B-B54E-8658-7BA0-7A636ED2A3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11"/>
          <a:stretch/>
        </p:blipFill>
        <p:spPr>
          <a:xfrm>
            <a:off x="411920" y="1139825"/>
            <a:ext cx="5036380" cy="134342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77E398F-9CA7-376B-96B5-C272CF827E3B}"/>
              </a:ext>
            </a:extLst>
          </p:cNvPr>
          <p:cNvSpPr/>
          <p:nvPr/>
        </p:nvSpPr>
        <p:spPr>
          <a:xfrm>
            <a:off x="462720" y="1190625"/>
            <a:ext cx="4185480" cy="3937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F5438-BD62-85E6-7C3E-FCB2C01EFA86}"/>
                  </a:ext>
                </a:extLst>
              </p:cNvPr>
              <p:cNvSpPr txBox="1"/>
              <p:nvPr/>
            </p:nvSpPr>
            <p:spPr>
              <a:xfrm>
                <a:off x="6464201" y="1190625"/>
                <a:ext cx="5315879" cy="1850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sup>
                          </m:s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p>
                          </m:s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ko-KR" sz="2400" i="1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sup>
                          </m:s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kumimoji="1" lang="en-US" altLang="ko-KR" sz="240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sup>
                          </m:s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ko-KR" sz="2400" dirty="0">
                  <a:ea typeface="Cambria Math" panose="02040503050406030204" pitchFamily="18" charset="0"/>
                </a:endParaRPr>
              </a:p>
              <a:p>
                <a:pPr algn="ctr"/>
                <a:endParaRPr kumimoji="1" lang="en-US" altLang="ko-KR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kumimoji="1" lang="en-US" altLang="ko-KR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kumimoji="1" lang="en-US" altLang="ko-KR" sz="240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rad>
                    </m:oMath>
                  </m:oMathPara>
                </a14:m>
                <a:endParaRPr kumimoji="1" lang="en-US" altLang="ko-KR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F5438-BD62-85E6-7C3E-FCB2C01E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201" y="1190625"/>
                <a:ext cx="5315879" cy="1850699"/>
              </a:xfrm>
              <a:prstGeom prst="rect">
                <a:avLst/>
              </a:prstGeom>
              <a:blipFill>
                <a:blip r:embed="rId3"/>
                <a:stretch>
                  <a:fillRect b="-68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BE71A745-AA3E-0058-BFD2-56F385415D04}"/>
              </a:ext>
            </a:extLst>
          </p:cNvPr>
          <p:cNvSpPr/>
          <p:nvPr/>
        </p:nvSpPr>
        <p:spPr>
          <a:xfrm>
            <a:off x="8545484" y="2648449"/>
            <a:ext cx="1071208" cy="3928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noFill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C6BEE4-4957-9138-59F1-EB4894DC4D42}"/>
              </a:ext>
            </a:extLst>
          </p:cNvPr>
          <p:cNvSpPr/>
          <p:nvPr/>
        </p:nvSpPr>
        <p:spPr>
          <a:xfrm>
            <a:off x="6857979" y="1177753"/>
            <a:ext cx="4472268" cy="3937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0454CE-6A9E-BE57-FA05-84A90F4E3E25}"/>
                  </a:ext>
                </a:extLst>
              </p:cNvPr>
              <p:cNvSpPr txBox="1"/>
              <p:nvPr/>
            </p:nvSpPr>
            <p:spPr>
              <a:xfrm>
                <a:off x="93164" y="4007398"/>
                <a:ext cx="5932843" cy="22201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위처럼 하위 레이어의 </a:t>
                </a:r>
                <a:r>
                  <a:rPr kumimoji="1" lang="en-US" altLang="ko-KR" sz="1600" dirty="0"/>
                  <a:t>primitive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root</a:t>
                </a:r>
                <a:r>
                  <a:rPr kumimoji="1" lang="ko-KR" altLang="en-US" sz="1600" dirty="0"/>
                  <a:t>들을 모두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ko-KR" altLang="en-US" sz="1600" dirty="0"/>
                  <a:t>로</a:t>
                </a:r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표현 가능</a:t>
                </a:r>
                <a:r>
                  <a:rPr kumimoji="1" lang="en-US" altLang="ko-KR" sz="1600" dirty="0"/>
                  <a:t>!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또한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kumimoji="1" lang="en-US" altLang="ko-KR" sz="16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의 규칙을 가짐</a:t>
                </a:r>
                <a:endParaRPr kumimoji="1"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R" sz="1600" dirty="0"/>
                  <a:t>kth 1</a:t>
                </a:r>
                <a:r>
                  <a:rPr kumimoji="1" lang="ko-KR" altLang="en-US" sz="1600" dirty="0"/>
                  <a:t>의 </a:t>
                </a:r>
                <a:r>
                  <a:rPr kumimoji="1" lang="en-US" altLang="ko-KR" sz="1600" dirty="0"/>
                  <a:t>primitive root </a:t>
                </a:r>
                <a:r>
                  <a:rPr kumimoji="1" lang="ko-KR" altLang="en-US" sz="1600" dirty="0" err="1"/>
                  <a:t>를</a:t>
                </a:r>
                <a:r>
                  <a:rPr kumimoji="1" lang="en-US" altLang="ko-KR" sz="1600" dirty="0"/>
                  <a:t>	          </a:t>
                </a:r>
                <a:r>
                  <a:rPr kumimoji="1" lang="ko-KR" altLang="en-US" sz="1600" dirty="0"/>
                  <a:t> 로 표시</a:t>
                </a:r>
                <a:endParaRPr kumimoji="1"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따라서 첫번째 </a:t>
                </a:r>
                <a:r>
                  <a:rPr kumimoji="1" lang="en-US" altLang="ko-KR" sz="1600" dirty="0"/>
                  <a:t>layer:</a:t>
                </a:r>
                <a:r>
                  <a:rPr kumimoji="1" lang="ko-KR" altLang="en-US" sz="1600" dirty="0"/>
                  <a:t> </a:t>
                </a:r>
                <a:endParaRPr kumimoji="1" lang="en-US" altLang="ko-KR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600" dirty="0"/>
                  <a:t>두번째 </a:t>
                </a:r>
                <a:r>
                  <a:rPr kumimoji="1" lang="en-US" altLang="ko-KR" sz="1600" dirty="0"/>
                  <a:t>layer: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ko-KR" alt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0454CE-6A9E-BE57-FA05-84A90F4E3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4" y="4007398"/>
                <a:ext cx="5932843" cy="2220160"/>
              </a:xfrm>
              <a:prstGeom prst="rect">
                <a:avLst/>
              </a:prstGeom>
              <a:blipFill>
                <a:blip r:embed="rId4"/>
                <a:stretch>
                  <a:fillRect l="-4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FE8EB4BC-B43C-E343-E7D3-F1AF2126B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8635" y="4838610"/>
            <a:ext cx="779524" cy="28243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4279C3-3BCA-F13C-E3F0-0DD4D5870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035" y="5216287"/>
            <a:ext cx="659018" cy="2824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D4FED05-F195-642E-CAE8-8434875F09F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2856"/>
          <a:stretch/>
        </p:blipFill>
        <p:spPr>
          <a:xfrm>
            <a:off x="1638801" y="5575932"/>
            <a:ext cx="2718450" cy="86884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68A327-D72B-8F38-6415-EFC464E635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06" t="61670" r="16895" b="3160"/>
          <a:stretch/>
        </p:blipFill>
        <p:spPr>
          <a:xfrm>
            <a:off x="1608895" y="2602161"/>
            <a:ext cx="2971418" cy="98454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55436F8-CD28-B9D7-C29B-2422A065C486}"/>
              </a:ext>
            </a:extLst>
          </p:cNvPr>
          <p:cNvSpPr/>
          <p:nvPr/>
        </p:nvSpPr>
        <p:spPr>
          <a:xfrm>
            <a:off x="1608896" y="2629343"/>
            <a:ext cx="2971417" cy="10109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noFill/>
            </a:endParaRP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3D26E555-B61D-46E6-FB0A-2B83D76D3F3B}"/>
              </a:ext>
            </a:extLst>
          </p:cNvPr>
          <p:cNvSpPr/>
          <p:nvPr/>
        </p:nvSpPr>
        <p:spPr>
          <a:xfrm>
            <a:off x="5081820" y="5189754"/>
            <a:ext cx="349134" cy="330987"/>
          </a:xfrm>
          <a:prstGeom prst="rightArrow">
            <a:avLst>
              <a:gd name="adj1" fmla="val 50000"/>
              <a:gd name="adj2" fmla="val 62963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3458237-2590-61CB-9D55-903950A097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3039" y="4213537"/>
            <a:ext cx="3108939" cy="26732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0A87A7F-1609-9ACC-95EC-DC8EE912A6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3843" y="4621352"/>
            <a:ext cx="6127841" cy="24768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3404610-9A83-3D4D-8BC3-AE239AA2EA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21521" y="5536186"/>
            <a:ext cx="801235" cy="2486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CFB975F-F293-2529-7EB0-EAE10FAD7B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96727" y="5937053"/>
            <a:ext cx="5650825" cy="2476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1408E9-C59B-9CA9-72F8-DA70A8019030}"/>
                  </a:ext>
                </a:extLst>
              </p:cNvPr>
              <p:cNvSpPr txBox="1"/>
              <p:nvPr/>
            </p:nvSpPr>
            <p:spPr>
              <a:xfrm>
                <a:off x="8996142" y="5745533"/>
                <a:ext cx="25199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9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1408E9-C59B-9CA9-72F8-DA70A8019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142" y="5745533"/>
                <a:ext cx="251992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31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2F58E-6A50-CEFC-11D2-E441F8ED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E2A86C-658F-27CE-F8E1-616B6E81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129" y="1501352"/>
            <a:ext cx="2695988" cy="35946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2A413D-516A-4475-2A28-E46AC07DD7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52" b="1"/>
          <a:stretch/>
        </p:blipFill>
        <p:spPr>
          <a:xfrm>
            <a:off x="1570264" y="2535608"/>
            <a:ext cx="2781300" cy="359465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A7E70B5-8502-0FD4-1DB6-0C7F8934C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297" y="2572767"/>
            <a:ext cx="2723439" cy="373074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642BE39-13C9-4634-7374-47A2A57422D3}"/>
              </a:ext>
            </a:extLst>
          </p:cNvPr>
          <p:cNvGrpSpPr/>
          <p:nvPr/>
        </p:nvGrpSpPr>
        <p:grpSpPr>
          <a:xfrm>
            <a:off x="1147664" y="4652683"/>
            <a:ext cx="6407799" cy="972808"/>
            <a:chOff x="2844113" y="4130323"/>
            <a:chExt cx="6407799" cy="97280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1CF0F55-D449-2077-6F25-C12EB21796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16"/>
            <a:stretch/>
          </p:blipFill>
          <p:spPr>
            <a:xfrm>
              <a:off x="2844114" y="4130323"/>
              <a:ext cx="6407798" cy="4733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32239F-E5E5-F2BF-A904-354FF6E4C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44113" y="4755424"/>
              <a:ext cx="6328284" cy="3477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271DB9-C309-124A-923A-34A62FB9E664}"/>
              </a:ext>
            </a:extLst>
          </p:cNvPr>
          <p:cNvGrpSpPr/>
          <p:nvPr/>
        </p:nvGrpSpPr>
        <p:grpSpPr>
          <a:xfrm>
            <a:off x="1151571" y="3193651"/>
            <a:ext cx="3678867" cy="392993"/>
            <a:chOff x="571757" y="2536909"/>
            <a:chExt cx="3678867" cy="3929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DA8DD3-2590-15A5-C77A-660D7E26DF7D}"/>
                    </a:ext>
                  </a:extLst>
                </p:cNvPr>
                <p:cNvSpPr txBox="1"/>
                <p:nvPr/>
              </p:nvSpPr>
              <p:spPr>
                <a:xfrm>
                  <a:off x="571757" y="2557182"/>
                  <a:ext cx="10723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kumimoji="1" lang="en-US" altLang="ko-KR" dirty="0"/>
                    <a:t> </a:t>
                  </a:r>
                  <a:r>
                    <a:rPr kumimoji="1" lang="ko-KR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DA8DD3-2590-15A5-C77A-660D7E26D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7" y="2557182"/>
                  <a:ext cx="107234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4907A24-74EC-A5E5-FC15-177016FE0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" r="6916"/>
            <a:stretch/>
          </p:blipFill>
          <p:spPr>
            <a:xfrm>
              <a:off x="1408568" y="2597462"/>
              <a:ext cx="331516" cy="2887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7C46F47-260D-6104-D3C2-F8441A4228B0}"/>
                    </a:ext>
                  </a:extLst>
                </p:cNvPr>
                <p:cNvSpPr txBox="1"/>
                <p:nvPr/>
              </p:nvSpPr>
              <p:spPr>
                <a:xfrm>
                  <a:off x="1668827" y="2536909"/>
                  <a:ext cx="2581797" cy="392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R" dirty="0"/>
                    <a:t>,</a:t>
                  </a:r>
                  <a:r>
                    <a:rPr kumimoji="1" lang="ko-KR" altLang="en-US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R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sSup>
                        <m:sSup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−128</m:t>
                          </m:r>
                        </m:sup>
                      </m:sSup>
                    </m:oMath>
                  </a14:m>
                  <a:r>
                    <a:rPr kumimoji="1" lang="en-US" altLang="ko-KR" dirty="0"/>
                    <a:t> </a:t>
                  </a:r>
                  <a:r>
                    <a:rPr kumimoji="1" lang="ko-KR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7C46F47-260D-6104-D3C2-F8441A422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8827" y="2536909"/>
                  <a:ext cx="2581797" cy="392993"/>
                </a:xfrm>
                <a:prstGeom prst="rect">
                  <a:avLst/>
                </a:prstGeom>
                <a:blipFill>
                  <a:blip r:embed="rId9"/>
                  <a:stretch>
                    <a:fillRect l="-2451" t="-6250" b="-1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7273016-7C15-F8DB-3CFA-802479838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" r="6916"/>
            <a:stretch/>
          </p:blipFill>
          <p:spPr>
            <a:xfrm>
              <a:off x="2853071" y="2582948"/>
              <a:ext cx="331516" cy="288771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963289E-84D6-A3EF-7DD5-3A66B858C90A}"/>
              </a:ext>
            </a:extLst>
          </p:cNvPr>
          <p:cNvGrpSpPr/>
          <p:nvPr/>
        </p:nvGrpSpPr>
        <p:grpSpPr>
          <a:xfrm>
            <a:off x="7346653" y="3164730"/>
            <a:ext cx="3776517" cy="378245"/>
            <a:chOff x="7339186" y="2749958"/>
            <a:chExt cx="3776517" cy="378245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E057BD9-B12D-ADA5-1E99-FF0022C4C0B2}"/>
                </a:ext>
              </a:extLst>
            </p:cNvPr>
            <p:cNvGrpSpPr/>
            <p:nvPr/>
          </p:nvGrpSpPr>
          <p:grpSpPr>
            <a:xfrm>
              <a:off x="8451191" y="2749958"/>
              <a:ext cx="2664512" cy="378245"/>
              <a:chOff x="1668827" y="2536909"/>
              <a:chExt cx="2664512" cy="3782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C4DC581-78A3-9E84-363B-4A53B6908E28}"/>
                      </a:ext>
                    </a:extLst>
                  </p:cNvPr>
                  <p:cNvSpPr txBox="1"/>
                  <p:nvPr/>
                </p:nvSpPr>
                <p:spPr>
                  <a:xfrm>
                    <a:off x="1668827" y="2536909"/>
                    <a:ext cx="2664512" cy="3782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kumimoji="1" lang="en-US" altLang="ko-KR" dirty="0"/>
                      <a:t>,</a:t>
                    </a:r>
                    <a:r>
                      <a:rPr kumimoji="1" lang="ko-KR" altLang="en-US" dirty="0"/>
                      <a:t>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. 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−128</m:t>
                            </m:r>
                          </m:sup>
                        </m:sSup>
                      </m:oMath>
                    </a14:m>
                    <a:r>
                      <a:rPr kumimoji="1" lang="en-US" altLang="ko-KR" dirty="0"/>
                      <a:t> </a:t>
                    </a:r>
                    <a:r>
                      <a:rPr kumimoji="1" lang="ko-KR" altLang="en-US" dirty="0"/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FC4DC581-78A3-9E84-363B-4A53B6908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68827" y="2536909"/>
                    <a:ext cx="2664512" cy="37824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70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3912DB93-18D7-B99C-C999-A911DE8B01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1" r="6916"/>
              <a:stretch/>
            </p:blipFill>
            <p:spPr>
              <a:xfrm>
                <a:off x="3001083" y="2611870"/>
                <a:ext cx="331516" cy="288771"/>
              </a:xfrm>
              <a:prstGeom prst="rect">
                <a:avLst/>
              </a:prstGeom>
            </p:spPr>
          </p:pic>
        </p:grpSp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A6810AA-D779-D7E5-3977-F3CF4544D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39186" y="2792129"/>
              <a:ext cx="1208562" cy="288771"/>
            </a:xfrm>
            <a:prstGeom prst="rect">
              <a:avLst/>
            </a:prstGeom>
          </p:spPr>
        </p:pic>
      </p:grp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576DF9FE-F3A8-E86A-FEA1-B7CFD4E1EFF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191624" y="630108"/>
            <a:ext cx="674791" cy="31362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102EE0FA-97A4-3EBF-B27E-C88E6A55277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7322595" y="635345"/>
            <a:ext cx="711950" cy="3162894"/>
          </a:xfrm>
          <a:prstGeom prst="bentConnector3">
            <a:avLst>
              <a:gd name="adj1" fmla="val 476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3ED695-8288-0B78-2130-04BA0D26CA44}"/>
              </a:ext>
            </a:extLst>
          </p:cNvPr>
          <p:cNvSpPr txBox="1"/>
          <p:nvPr/>
        </p:nvSpPr>
        <p:spPr>
          <a:xfrm>
            <a:off x="7700973" y="4708218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 mod</a:t>
            </a:r>
            <a:endParaRPr kumimoji="1" lang="ko-KR" altLang="en-US" sz="16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1FE601D-0D01-B2D2-9311-33DA6FA754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522250" y="4752233"/>
            <a:ext cx="1037463" cy="26425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D59F46CA-F43C-BD5C-B8FA-F9352378A2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47501" y="5361232"/>
            <a:ext cx="1037463" cy="26425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8E9E60A-9459-7E8F-4EB2-88D697F0823E}"/>
              </a:ext>
            </a:extLst>
          </p:cNvPr>
          <p:cNvSpPr txBox="1"/>
          <p:nvPr/>
        </p:nvSpPr>
        <p:spPr>
          <a:xfrm>
            <a:off x="7712028" y="5324040"/>
            <a:ext cx="8707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 mod</a:t>
            </a:r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8436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55F89-CF1E-C769-0179-A59E95B3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1A9BF6E-3BE0-10D8-5993-6F83A8DB6BD0}"/>
              </a:ext>
            </a:extLst>
          </p:cNvPr>
          <p:cNvGrpSpPr/>
          <p:nvPr/>
        </p:nvGrpSpPr>
        <p:grpSpPr>
          <a:xfrm>
            <a:off x="1919739" y="1188465"/>
            <a:ext cx="8352522" cy="1011574"/>
            <a:chOff x="1771394" y="1213085"/>
            <a:chExt cx="8352522" cy="101157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5DE141B-7E06-B6C8-A9EB-EA4E5527E914}"/>
                </a:ext>
              </a:extLst>
            </p:cNvPr>
            <p:cNvGrpSpPr/>
            <p:nvPr/>
          </p:nvGrpSpPr>
          <p:grpSpPr>
            <a:xfrm>
              <a:off x="1771394" y="1213085"/>
              <a:ext cx="6407799" cy="972808"/>
              <a:chOff x="2844113" y="4130323"/>
              <a:chExt cx="6407799" cy="972808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3D1940E3-0B6F-E3F7-6911-D1F106CA51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316"/>
              <a:stretch/>
            </p:blipFill>
            <p:spPr>
              <a:xfrm>
                <a:off x="2844114" y="4130323"/>
                <a:ext cx="6407798" cy="47338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C7668225-84AB-22F0-830C-CDE94E97A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4113" y="4755424"/>
                <a:ext cx="6328284" cy="347707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099C86-B678-7372-17CC-DFEE89E6E309}"/>
                </a:ext>
              </a:extLst>
            </p:cNvPr>
            <p:cNvSpPr txBox="1"/>
            <p:nvPr/>
          </p:nvSpPr>
          <p:spPr>
            <a:xfrm>
              <a:off x="8227814" y="1264227"/>
              <a:ext cx="87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a mod</a:t>
              </a:r>
              <a:endParaRPr kumimoji="1" lang="ko-KR" altLang="en-US" sz="160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69A813-FF8C-DA84-69D2-8E9F9B2AA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202" y="1312635"/>
              <a:ext cx="1037463" cy="26425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E763913-1EC2-C29C-3EE9-490A134B6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86453" y="1921634"/>
              <a:ext cx="1037463" cy="2642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F77783B-64FC-D1A5-96AF-DF25EC108F8F}"/>
                </a:ext>
              </a:extLst>
            </p:cNvPr>
            <p:cNvSpPr txBox="1"/>
            <p:nvPr/>
          </p:nvSpPr>
          <p:spPr>
            <a:xfrm>
              <a:off x="8238869" y="1886105"/>
              <a:ext cx="870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a mod</a:t>
              </a:r>
              <a:endParaRPr kumimoji="1" lang="ko-KR" altLang="en-US" sz="1600" dirty="0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0C29294A-549E-829A-9291-B55B7DD88C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641" y="2395931"/>
            <a:ext cx="3255334" cy="310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A3F22-E383-35AF-8DD4-7D3C97C29CEF}"/>
                  </a:ext>
                </a:extLst>
              </p:cNvPr>
              <p:cNvSpPr txBox="1"/>
              <p:nvPr/>
            </p:nvSpPr>
            <p:spPr>
              <a:xfrm>
                <a:off x="2289027" y="2395930"/>
                <a:ext cx="2517036" cy="3101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/>
                  <a:t>기존 다항식 </a:t>
                </a:r>
                <a:r>
                  <a:rPr kumimoji="1" lang="en-US" altLang="ko-KR" sz="1400" dirty="0"/>
                  <a:t>a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kumimoji="1" lang="en-US" altLang="ko-KR" sz="1400" dirty="0"/>
                  <a:t>:</a:t>
                </a:r>
                <a:endParaRPr kumimoji="1" lang="ko-KR" alt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8A3F22-E383-35AF-8DD4-7D3C97C29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27" y="2395930"/>
                <a:ext cx="2517036" cy="310150"/>
              </a:xfrm>
              <a:prstGeom prst="rect">
                <a:avLst/>
              </a:prstGeom>
              <a:blipFill>
                <a:blip r:embed="rId7"/>
                <a:stretch>
                  <a:fillRect l="-1005" t="-3846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E21F8B6-C4D1-2BC8-C3D9-9340726C541A}"/>
              </a:ext>
            </a:extLst>
          </p:cNvPr>
          <p:cNvSpPr txBox="1"/>
          <p:nvPr/>
        </p:nvSpPr>
        <p:spPr>
          <a:xfrm>
            <a:off x="2666514" y="5051243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a mod</a:t>
            </a:r>
            <a:endParaRPr kumimoji="1"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09B38FF-0E60-DB1C-6AAE-42A9DC98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90" y="5090029"/>
            <a:ext cx="1037463" cy="2642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714BD79-7E5E-039B-F3D6-263CF02B5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4196" y="5090029"/>
            <a:ext cx="1037463" cy="2642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84A5E79-0305-BF52-E753-5D814A05D789}"/>
              </a:ext>
            </a:extLst>
          </p:cNvPr>
          <p:cNvSpPr txBox="1"/>
          <p:nvPr/>
        </p:nvSpPr>
        <p:spPr>
          <a:xfrm>
            <a:off x="7839838" y="5054500"/>
            <a:ext cx="7553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a mod</a:t>
            </a:r>
            <a:endParaRPr kumimoji="1"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0937AA-308A-9794-3A0B-EDA3E16F9CF6}"/>
                  </a:ext>
                </a:extLst>
              </p:cNvPr>
              <p:cNvSpPr txBox="1"/>
              <p:nvPr/>
            </p:nvSpPr>
            <p:spPr>
              <a:xfrm>
                <a:off x="5814656" y="5492055"/>
                <a:ext cx="26641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11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80937AA-308A-9794-3A0B-EDA3E16F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656" y="5492055"/>
                <a:ext cx="26641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CFD15CE7-4E5C-91EB-43F8-CF203A5A8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2452" y="5717717"/>
            <a:ext cx="5650825" cy="247682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2CDAD0E3-1FA8-453F-51E7-84C3A2BD1921}"/>
              </a:ext>
            </a:extLst>
          </p:cNvPr>
          <p:cNvGrpSpPr/>
          <p:nvPr/>
        </p:nvGrpSpPr>
        <p:grpSpPr>
          <a:xfrm>
            <a:off x="411920" y="6247673"/>
            <a:ext cx="6519990" cy="461665"/>
            <a:chOff x="0" y="6496364"/>
            <a:chExt cx="6519990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E4D385-3B26-F0B7-E36B-3A55D581C558}"/>
                    </a:ext>
                  </a:extLst>
                </p:cNvPr>
                <p:cNvSpPr txBox="1"/>
                <p:nvPr/>
              </p:nvSpPr>
              <p:spPr>
                <a:xfrm>
                  <a:off x="0" y="6496364"/>
                  <a:ext cx="65199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en-US" altLang="ko-KR" sz="1200" dirty="0"/>
                    <a:t>n</a:t>
                  </a:r>
                  <a:r>
                    <a:rPr kumimoji="1" lang="ko-KR" altLang="en-US" sz="1200" dirty="0"/>
                    <a:t>차 다항식에 대하여 각 </a:t>
                  </a:r>
                  <a:r>
                    <a:rPr kumimoji="1" lang="en-US" altLang="ko-KR" sz="1200" dirty="0"/>
                    <a:t>layer tree</a:t>
                  </a:r>
                  <a:r>
                    <a:rPr kumimoji="1" lang="ko-KR" altLang="en-US" sz="1200" dirty="0"/>
                    <a:t>로 변형하는데</a:t>
                  </a:r>
                  <a:r>
                    <a:rPr kumimoji="1" lang="en-US" altLang="ko-KR" sz="1200" dirty="0"/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" altLang="ko-KR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kumimoji="1" lang="en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ko-KR" sz="12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ko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kumimoji="1" lang="en-US" altLang="ko-KR" sz="1200" dirty="0"/>
                    <a:t> layer</a:t>
                  </a:r>
                  <a:r>
                    <a:rPr kumimoji="1" lang="ko-KR" altLang="en-US" sz="1200" dirty="0"/>
                    <a:t>에 대해     와 곱셈</a:t>
                  </a:r>
                  <a:r>
                    <a:rPr kumimoji="1" lang="en-US" altLang="ko-KR" sz="1200" dirty="0"/>
                    <a:t>:</a:t>
                  </a:r>
                  <a:r>
                    <a:rPr kumimoji="1" lang="ko-KR" altLang="en-US" sz="1200" dirty="0"/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kumimoji="1" lang="en" altLang="ko-KR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ko-KR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kumimoji="1"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kumimoji="1" lang="en" altLang="ko-K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kumimoji="1" lang="en" altLang="ko-KR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kumimoji="1" lang="en-US" altLang="ko-KR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kumimoji="1" lang="en-US" altLang="ko-KR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kumimoji="1" lang="ko-KR" altLang="en-US" sz="1200" dirty="0"/>
                    <a:t> </a:t>
                  </a:r>
                  <a:endParaRPr kumimoji="1" lang="en-US" altLang="ko-KR" sz="12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kumimoji="1" lang="ko-KR" altLang="en-US" sz="1200" dirty="0"/>
                    <a:t>최종 분해된 다항식의 </a:t>
                  </a:r>
                  <a:r>
                    <a:rPr kumimoji="1" lang="en-US" altLang="ko-KR" sz="1200" dirty="0"/>
                    <a:t>n</a:t>
                  </a:r>
                  <a:r>
                    <a:rPr kumimoji="1" lang="ko-KR" altLang="en-US" sz="1200" dirty="0"/>
                    <a:t> 개의 상수에 대해 </a:t>
                  </a:r>
                  <a:r>
                    <a:rPr kumimoji="1" lang="en-US" altLang="ko-KR" sz="1200" dirty="0"/>
                    <a:t>n-point</a:t>
                  </a:r>
                  <a:r>
                    <a:rPr kumimoji="1" lang="ko-KR" altLang="en-US" sz="1200" dirty="0"/>
                    <a:t> </a:t>
                  </a:r>
                  <a:r>
                    <a:rPr kumimoji="1" lang="en-US" altLang="ko-KR" sz="1200" dirty="0"/>
                    <a:t>multiplication:</a:t>
                  </a:r>
                  <a:r>
                    <a:rPr kumimoji="1" lang="ko-KR" altLang="en-US" sz="1200" dirty="0"/>
                    <a:t> </a:t>
                  </a:r>
                  <a14:m>
                    <m:oMath xmlns:m="http://schemas.openxmlformats.org/officeDocument/2006/math"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ko-KR" altLang="en-US" sz="1200" dirty="0"/>
                    <a:t> </a:t>
                  </a:r>
                  <a:endParaRPr kumimoji="1" lang="en-US" altLang="ko-KR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E4D385-3B26-F0B7-E36B-3A55D581C5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6496364"/>
                  <a:ext cx="6519990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945A4104-72D4-3ABD-713B-F80922044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96626" y="6530965"/>
              <a:ext cx="108845" cy="207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76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C4C86-E545-C825-B2E7-A25FF06BF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NTT?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A4B23-C3CC-1C2A-BD90-2CCB55F6C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NTT: Number theoretic transform</a:t>
            </a:r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링 상에서 요소들의 곱셈을 효율적으로 수행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Dilithium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finite field </a:t>
            </a:r>
            <a:r>
              <a:rPr kumimoji="1" lang="ko-KR" altLang="en-US" dirty="0"/>
              <a:t>상의 정수 곱셈을 수행할 때 효율적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CFF5E8-642D-E3B4-D556-E24356836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44" y="2059057"/>
            <a:ext cx="16891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8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033E-86E5-AA6B-66DA-9ADD3E5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Normal multiplication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DC9070-296F-1D5D-3271-7DF72B9C8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45"/>
          <a:stretch/>
        </p:blipFill>
        <p:spPr>
          <a:xfrm>
            <a:off x="3559424" y="1325194"/>
            <a:ext cx="3313716" cy="803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E1D346C-A326-45DE-1C6C-ADAB58F78AC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390596"/>
                <a:ext cx="11369675" cy="1809038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sz="2000" dirty="0"/>
                  <a:t>길이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sz="2000" dirty="0"/>
                  <a:t>의 두 정수 다항식</a:t>
                </a:r>
                <a:r>
                  <a:rPr kumimoji="1" lang="en-US" altLang="ko-KR" sz="2000" dirty="0"/>
                  <a:t>				</a:t>
                </a:r>
                <a:r>
                  <a:rPr kumimoji="1" lang="ko-KR" altLang="en-US" sz="2000" dirty="0"/>
                  <a:t>에 대해 곱셈 수행 시</a:t>
                </a:r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만큼의 곱셈을 수행해야 함</a:t>
                </a:r>
                <a:r>
                  <a:rPr kumimoji="1" lang="en-US" altLang="ko-KR" sz="2000" dirty="0"/>
                  <a:t>.  </a:t>
                </a:r>
                <a:r>
                  <a:rPr kumimoji="1" lang="en-US" altLang="ko-KR" sz="2000" dirty="0">
                    <a:sym typeface="Wingdings" pitchFamily="2" charset="2"/>
                  </a:rPr>
                  <a:t> </a:t>
                </a:r>
                <a:r>
                  <a:rPr kumimoji="1" lang="ko-KR" altLang="en-US" sz="2000" dirty="0">
                    <a:sym typeface="Wingdings" pitchFamily="2" charset="2"/>
                  </a:rPr>
                  <a:t>계산 복잡도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n </a:t>
                </a:r>
                <a:r>
                  <a:rPr kumimoji="1" lang="ko-KR" altLang="en-US" sz="2000" dirty="0"/>
                  <a:t>이 커질수록 복잡도</a:t>
                </a:r>
                <a14:m>
                  <m:oMath xmlns:m="http://schemas.openxmlformats.org/officeDocument/2006/math">
                    <m:r>
                      <a:rPr kumimoji="1" lang="ko-KR" altLang="en-US" sz="20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kumimoji="1" lang="en-US" altLang="ko-KR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E1D346C-A326-45DE-1C6C-ADAB58F78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390596"/>
                <a:ext cx="11369675" cy="1809038"/>
              </a:xfrm>
              <a:blipFill>
                <a:blip r:embed="rId3"/>
                <a:stretch>
                  <a:fillRect l="-446" t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717C815-F60C-2A82-856C-56DA4F4852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58" y="2964355"/>
            <a:ext cx="2907284" cy="941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320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DA033E-86E5-AA6B-66DA-9ADD3E5C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Normal multiplication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2413E9-BF4A-B032-BF38-3264CC2B5C8E}"/>
                  </a:ext>
                </a:extLst>
              </p:cNvPr>
              <p:cNvSpPr/>
              <p:nvPr/>
            </p:nvSpPr>
            <p:spPr>
              <a:xfrm>
                <a:off x="0" y="4399575"/>
                <a:ext cx="12192000" cy="10799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kumimoji="1" lang="en-US" altLang="ko-KR" sz="2000" dirty="0">
                    <a:solidFill>
                      <a:schemeClr val="tx1"/>
                    </a:solidFill>
                  </a:rPr>
                  <a:t>NTT 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연산 사용 시</a:t>
                </a:r>
                <a:r>
                  <a:rPr kumimoji="1" lang="en-US" altLang="ko-KR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위와 같은 조건의 곱셈에 대한 효율을 높여 줌</a:t>
                </a:r>
                <a:r>
                  <a:rPr kumimoji="1" lang="en-US" altLang="ko-KR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kumimoji="1" lang="ko-KR" altLang="en-US" sz="2000" dirty="0">
                    <a:solidFill>
                      <a:schemeClr val="tx1"/>
                    </a:solidFill>
                  </a:rPr>
                  <a:t>  </a:t>
                </a:r>
                <a:r>
                  <a:rPr kumimoji="1" lang="en-US" altLang="ko-KR" sz="2000" dirty="0">
                    <a:solidFill>
                      <a:schemeClr val="tx1"/>
                    </a:solidFill>
                  </a:rPr>
                  <a:t>NTT +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2000" dirty="0">
                    <a:solidFill>
                      <a:schemeClr val="tx1"/>
                    </a:solidFill>
                  </a:rPr>
                  <a:t>point-wise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2000" dirty="0">
                    <a:solidFill>
                      <a:schemeClr val="tx1"/>
                    </a:solidFill>
                  </a:rPr>
                  <a:t>multiplication + Inverse NTT </a:t>
                </a:r>
                <a:r>
                  <a:rPr kumimoji="1" lang="en-US" altLang="ko-KR" sz="2000" dirty="0">
                    <a:solidFill>
                      <a:schemeClr val="tx1"/>
                    </a:solidFill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kumimoji="1"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func>
                      <m:funcPr>
                        <m:ctrlP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nlog</m:t>
                        </m:r>
                      </m:fName>
                      <m:e>
                        <m:r>
                          <a:rPr kumimoji="1"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e>
                    </m:func>
                    <m:r>
                      <a:rPr kumimoji="1"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F62413E9-BF4A-B032-BF38-3264CC2B5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99575"/>
                <a:ext cx="12192000" cy="10799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A42161BF-2E13-7D14-7B5B-C2B1B36EF8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445"/>
          <a:stretch/>
        </p:blipFill>
        <p:spPr>
          <a:xfrm>
            <a:off x="3559424" y="1325194"/>
            <a:ext cx="3313716" cy="803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8F17AD4D-23CF-8D82-6D07-C4248EB00C9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390596"/>
                <a:ext cx="11369675" cy="1809038"/>
              </a:xfrm>
            </p:spPr>
            <p:txBody>
              <a:bodyPr>
                <a:normAutofit/>
              </a:bodyPr>
              <a:lstStyle/>
              <a:p>
                <a:r>
                  <a:rPr kumimoji="1" lang="ko-KR" altLang="en-US" sz="2000" dirty="0"/>
                  <a:t>길이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ko-KR" altLang="en-US" sz="2000" dirty="0"/>
                  <a:t>의 두 정수 다항식</a:t>
                </a:r>
                <a:r>
                  <a:rPr kumimoji="1" lang="en-US" altLang="ko-KR" sz="2000" dirty="0"/>
                  <a:t>				</a:t>
                </a:r>
                <a:r>
                  <a:rPr kumimoji="1" lang="ko-KR" altLang="en-US" sz="2000" dirty="0"/>
                  <a:t>에 대해 곱셈 수행 시</a:t>
                </a:r>
                <a:endParaRPr kumimoji="1" lang="en-US" altLang="ko-KR" sz="2000" dirty="0"/>
              </a:p>
              <a:p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 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ko-KR" sz="2000" dirty="0"/>
                  <a:t> </a:t>
                </a:r>
                <a:r>
                  <a:rPr kumimoji="1" lang="ko-KR" altLang="en-US" sz="2000" dirty="0"/>
                  <a:t>만큼의 곱셈을 수행해야 함</a:t>
                </a:r>
                <a:r>
                  <a:rPr kumimoji="1" lang="en-US" altLang="ko-KR" sz="2000" dirty="0"/>
                  <a:t>.  </a:t>
                </a:r>
                <a:r>
                  <a:rPr kumimoji="1" lang="en-US" altLang="ko-KR" sz="2000" dirty="0">
                    <a:sym typeface="Wingdings" pitchFamily="2" charset="2"/>
                  </a:rPr>
                  <a:t> </a:t>
                </a:r>
                <a:r>
                  <a:rPr kumimoji="1" lang="ko-KR" altLang="en-US" sz="2000" dirty="0">
                    <a:sym typeface="Wingdings" pitchFamily="2" charset="2"/>
                  </a:rPr>
                  <a:t>계산 복잡도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𝑂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𝑛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n </a:t>
                </a:r>
                <a:r>
                  <a:rPr kumimoji="1" lang="ko-KR" altLang="en-US" sz="2000" dirty="0"/>
                  <a:t>이 커질수록 복잡도</a:t>
                </a:r>
                <a14:m>
                  <m:oMath xmlns:m="http://schemas.openxmlformats.org/officeDocument/2006/math">
                    <m:r>
                      <a:rPr kumimoji="1" lang="ko-KR" altLang="en-US" sz="2000" i="1" smtClean="0">
                        <a:latin typeface="Cambria Math" panose="02040503050406030204" pitchFamily="18" charset="0"/>
                      </a:rPr>
                      <m:t>↑</m:t>
                    </m:r>
                  </m:oMath>
                </a14:m>
                <a:endParaRPr kumimoji="1" lang="en-US" altLang="ko-KR" sz="2000" dirty="0"/>
              </a:p>
            </p:txBody>
          </p:sp>
        </mc:Choice>
        <mc:Fallback xmlns="">
          <p:sp>
            <p:nvSpPr>
              <p:cNvPr id="13" name="텍스트 개체 틀 2">
                <a:extLst>
                  <a:ext uri="{FF2B5EF4-FFF2-40B4-BE49-F238E27FC236}">
                    <a16:creationId xmlns:a16="http://schemas.microsoft.com/office/drawing/2014/main" id="{8F17AD4D-23CF-8D82-6D07-C4248EB00C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390596"/>
                <a:ext cx="11369675" cy="1809038"/>
              </a:xfrm>
              <a:blipFill>
                <a:blip r:embed="rId4"/>
                <a:stretch>
                  <a:fillRect l="-446" t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3E5872B3-E4EE-FF27-2749-8C913B7A4B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358" y="2964355"/>
            <a:ext cx="2907284" cy="9414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050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31DAF-6D4D-ADA2-1815-BB69F853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Chinese remainder theorem (CRT)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77104-C31E-DE1B-AF29-264DD47834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CRT: Chinese remainder theorem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중국 나머지 정리</a:t>
            </a:r>
            <a:r>
              <a:rPr kumimoji="1" lang="en-US" altLang="ko-KR" dirty="0"/>
              <a:t>)</a:t>
            </a:r>
          </a:p>
          <a:p>
            <a:pPr marL="0" indent="0">
              <a:buNone/>
            </a:pPr>
            <a:r>
              <a:rPr kumimoji="1" lang="ko-KR" altLang="en-US" dirty="0"/>
              <a:t>  </a:t>
            </a:r>
            <a:r>
              <a:rPr kumimoji="1" lang="en-US" altLang="ko-KR" dirty="0"/>
              <a:t>ex) moduli m1=11, m2=23, N=11 x 23= 253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28BCDC-B33C-424C-1B2B-0544BE4FD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998" y="2596771"/>
            <a:ext cx="2154004" cy="83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3240-D615-9331-BD7D-7DA47E3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Chinese remainder theorem (CRT)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555D8-B5A1-7FD7-EF6D-9A2353035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2301136"/>
            <a:ext cx="11369675" cy="4226829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다음 두 조건을 만족하는 </a:t>
            </a:r>
            <a:r>
              <a:rPr kumimoji="1" lang="en-US" altLang="ko-KR" sz="2000" dirty="0"/>
              <a:t>x</a:t>
            </a:r>
            <a:r>
              <a:rPr kumimoji="1" lang="ko-KR" altLang="en-US" sz="2000" dirty="0"/>
              <a:t> 찾기</a:t>
            </a:r>
            <a:endParaRPr kumimoji="1" lang="en-US" altLang="ko-KR" sz="20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r>
              <a:rPr kumimoji="1" lang="ko-KR" altLang="en-US" sz="1800" dirty="0"/>
              <a:t>두 조건을 만족하는 수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R" sz="1800" u="sng" dirty="0"/>
              <a:t>x = 113</a:t>
            </a:r>
            <a:r>
              <a:rPr kumimoji="1" lang="ko-KR" altLang="en-US" sz="1800" u="sng" dirty="0"/>
              <a:t> </a:t>
            </a:r>
            <a:r>
              <a:rPr kumimoji="1" lang="en-US" altLang="ko-KR" sz="1800" u="sng" dirty="0"/>
              <a:t>mod 253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r>
              <a:rPr kumimoji="1" lang="en-US" altLang="ko-KR" sz="1800" dirty="0"/>
              <a:t>113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mod 256</a:t>
            </a:r>
            <a:r>
              <a:rPr kumimoji="1" lang="ko-KR" altLang="en-US" sz="1800" dirty="0" err="1"/>
              <a:t>으로부터</a:t>
            </a:r>
            <a:r>
              <a:rPr kumimoji="1" lang="ko-KR" altLang="en-US" sz="1800" dirty="0"/>
              <a:t> 기존 </a:t>
            </a:r>
            <a:r>
              <a:rPr kumimoji="1" lang="en-US" altLang="ko-KR" sz="1800" dirty="0"/>
              <a:t>3,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21</a:t>
            </a:r>
            <a:r>
              <a:rPr kumimoji="1" lang="ko-KR" altLang="en-US" sz="1800" dirty="0"/>
              <a:t>을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찾을 수 있음</a:t>
            </a:r>
            <a:endParaRPr kumimoji="1" lang="en-US" altLang="ko-KR" sz="1800" dirty="0"/>
          </a:p>
          <a:p>
            <a:pPr lvl="1"/>
            <a:r>
              <a:rPr kumimoji="1" lang="en-US" altLang="ko-KR" sz="1400" dirty="0"/>
              <a:t>113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mod 11 = 3</a:t>
            </a:r>
          </a:p>
          <a:p>
            <a:pPr lvl="1"/>
            <a:r>
              <a:rPr kumimoji="1" lang="en-US" altLang="ko-KR" sz="1400" dirty="0"/>
              <a:t>113 mod 23 = 21</a:t>
            </a:r>
            <a:r>
              <a:rPr kumimoji="1" lang="ko-KR" altLang="en-US" sz="1400" dirty="0"/>
              <a:t> </a:t>
            </a:r>
            <a:endParaRPr kumimoji="1" lang="en-US" altLang="ko-KR" sz="18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1B5651-E8EF-4077-47A7-74DDFDE4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3" y="2688698"/>
            <a:ext cx="1985165" cy="8674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0BE4E1-ADF4-BEF5-B645-31A855B7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54" y="2438679"/>
            <a:ext cx="5327226" cy="33716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3851A5-3633-4EAF-F53E-775851A8ADBF}"/>
              </a:ext>
            </a:extLst>
          </p:cNvPr>
          <p:cNvSpPr/>
          <p:nvPr/>
        </p:nvSpPr>
        <p:spPr>
          <a:xfrm>
            <a:off x="7640540" y="4233693"/>
            <a:ext cx="3185160" cy="2819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9E44F-0074-10E9-83F2-AD0B71F791A1}"/>
                  </a:ext>
                </a:extLst>
              </p:cNvPr>
              <p:cNvSpPr txBox="1"/>
              <p:nvPr/>
            </p:nvSpPr>
            <p:spPr>
              <a:xfrm>
                <a:off x="396702" y="1029287"/>
                <a:ext cx="883641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sz="2400" dirty="0"/>
                  <a:t>CRT: Chinese remainder theorem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(</a:t>
                </a:r>
                <a:r>
                  <a:rPr kumimoji="1" lang="ko-KR" altLang="en-US" sz="2400" dirty="0"/>
                  <a:t>중국 나머지 정리</a:t>
                </a:r>
                <a:r>
                  <a:rPr kumimoji="1" lang="en-US" altLang="ko-KR" sz="2400" dirty="0"/>
                  <a:t>)</a:t>
                </a:r>
              </a:p>
              <a:p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ex) moduli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kumimoji="1"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kumimoji="1"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=11</m:t>
                    </m:r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23=253</m:t>
                    </m:r>
                  </m:oMath>
                </a14:m>
                <a:endParaRPr kumimoji="1" lang="en-US" altLang="ko-KR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9E44F-0074-10E9-83F2-AD0B71F79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2" y="1029287"/>
                <a:ext cx="8836418" cy="769441"/>
              </a:xfrm>
              <a:prstGeom prst="rect">
                <a:avLst/>
              </a:prstGeom>
              <a:blipFill>
                <a:blip r:embed="rId4"/>
                <a:stretch>
                  <a:fillRect l="-1148" t="-819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081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C53240-D615-9331-BD7D-7DA47E3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Chinese remainder theorem (CRT)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8555D8-B5A1-7FD7-EF6D-9A2353035B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2301136"/>
            <a:ext cx="11369675" cy="4226829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다음 두 조건을 만족하는 </a:t>
            </a:r>
            <a:r>
              <a:rPr kumimoji="1" lang="en-US" altLang="ko-KR" sz="2000" dirty="0"/>
              <a:t>x</a:t>
            </a:r>
            <a:r>
              <a:rPr kumimoji="1" lang="ko-KR" altLang="en-US" sz="2000" dirty="0"/>
              <a:t> 찾기</a:t>
            </a:r>
            <a:endParaRPr kumimoji="1" lang="en-US" altLang="ko-KR" sz="20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r>
              <a:rPr kumimoji="1" lang="ko-KR" altLang="en-US" sz="1800" dirty="0"/>
              <a:t>두 조건을 만족하는 수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</a:t>
            </a:r>
            <a:r>
              <a:rPr kumimoji="1" lang="en-US" altLang="ko-KR" sz="1800" u="sng" dirty="0"/>
              <a:t>x = 113</a:t>
            </a:r>
            <a:r>
              <a:rPr kumimoji="1" lang="ko-KR" altLang="en-US" sz="1800" u="sng" dirty="0"/>
              <a:t> </a:t>
            </a:r>
            <a:r>
              <a:rPr kumimoji="1" lang="en-US" altLang="ko-KR" sz="1800" u="sng" dirty="0"/>
              <a:t>mod 253</a:t>
            </a:r>
          </a:p>
          <a:p>
            <a:pPr marL="0" indent="0">
              <a:buNone/>
            </a:pPr>
            <a:endParaRPr kumimoji="1" lang="en-US" altLang="ko-KR" sz="1800" dirty="0"/>
          </a:p>
          <a:p>
            <a:r>
              <a:rPr kumimoji="1" lang="en-US" altLang="ko-KR" sz="1800" dirty="0"/>
              <a:t>113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mod 256</a:t>
            </a:r>
            <a:r>
              <a:rPr kumimoji="1" lang="ko-KR" altLang="en-US" sz="1800" dirty="0" err="1"/>
              <a:t>으로부터</a:t>
            </a:r>
            <a:r>
              <a:rPr kumimoji="1" lang="ko-KR" altLang="en-US" sz="1800" dirty="0"/>
              <a:t> 기존 </a:t>
            </a:r>
            <a:r>
              <a:rPr kumimoji="1" lang="en-US" altLang="ko-KR" sz="1800" dirty="0"/>
              <a:t>3,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21</a:t>
            </a:r>
            <a:r>
              <a:rPr kumimoji="1" lang="ko-KR" altLang="en-US" sz="1800" dirty="0"/>
              <a:t>을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찾을 수 있음</a:t>
            </a:r>
            <a:endParaRPr kumimoji="1" lang="en-US" altLang="ko-KR" sz="1800" dirty="0"/>
          </a:p>
          <a:p>
            <a:pPr lvl="1"/>
            <a:r>
              <a:rPr kumimoji="1" lang="en-US" altLang="ko-KR" sz="1400" dirty="0"/>
              <a:t>113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mod 11 = 3</a:t>
            </a:r>
          </a:p>
          <a:p>
            <a:pPr lvl="1"/>
            <a:r>
              <a:rPr kumimoji="1" lang="en-US" altLang="ko-KR" sz="1400" dirty="0"/>
              <a:t>113 mod 23 = 21</a:t>
            </a:r>
            <a:endParaRPr kumimoji="1" lang="en-US" altLang="ko-KR" sz="1800" dirty="0"/>
          </a:p>
          <a:p>
            <a:endParaRPr kumimoji="1" lang="en-US" altLang="ko-KR" sz="2200" dirty="0"/>
          </a:p>
          <a:p>
            <a:r>
              <a:rPr kumimoji="1" lang="ko-KR" altLang="en-US" sz="2000" u="sng" dirty="0"/>
              <a:t>위의 두 조건을 만족하는 </a:t>
            </a:r>
            <a:r>
              <a:rPr kumimoji="1" lang="en-US" altLang="ko-KR" sz="2000" u="sng" dirty="0"/>
              <a:t>x</a:t>
            </a:r>
            <a:r>
              <a:rPr kumimoji="1" lang="ko-KR" altLang="en-US" sz="2000" u="sng" dirty="0" err="1"/>
              <a:t>를</a:t>
            </a:r>
            <a:r>
              <a:rPr kumimoji="1" lang="ko-KR" altLang="en-US" sz="2000" u="sng" dirty="0"/>
              <a:t> 빠르게 찾기 위한 방법 </a:t>
            </a:r>
            <a:r>
              <a:rPr kumimoji="1" lang="en-US" altLang="ko-KR" sz="2000" u="sng" dirty="0">
                <a:sym typeface="Wingdings" pitchFamily="2" charset="2"/>
              </a:rPr>
              <a:t></a:t>
            </a:r>
            <a:r>
              <a:rPr kumimoji="1" lang="ko-KR" altLang="en-US" sz="2000" u="sng" dirty="0">
                <a:sym typeface="Wingdings" pitchFamily="2" charset="2"/>
              </a:rPr>
              <a:t> </a:t>
            </a:r>
            <a:r>
              <a:rPr kumimoji="1" lang="en-US" altLang="ko-KR" sz="2000" u="sng" dirty="0">
                <a:sym typeface="Wingdings" pitchFamily="2" charset="2"/>
              </a:rPr>
              <a:t>CRT</a:t>
            </a:r>
            <a:endParaRPr kumimoji="1" lang="en-US" altLang="ko-KR" sz="2800" u="sng" dirty="0"/>
          </a:p>
          <a:p>
            <a:pPr marL="0" indent="0">
              <a:buNone/>
            </a:pPr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1B5651-E8EF-4077-47A7-74DDFDE40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43" y="2688698"/>
            <a:ext cx="1985165" cy="8674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0BE4E1-ADF4-BEF5-B645-31A855B7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854" y="2438679"/>
            <a:ext cx="5327226" cy="33716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E3851A5-3633-4EAF-F53E-775851A8ADBF}"/>
              </a:ext>
            </a:extLst>
          </p:cNvPr>
          <p:cNvSpPr/>
          <p:nvPr/>
        </p:nvSpPr>
        <p:spPr>
          <a:xfrm>
            <a:off x="7640540" y="4233693"/>
            <a:ext cx="3185160" cy="28194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9E44F-0074-10E9-83F2-AD0B71F791A1}"/>
                  </a:ext>
                </a:extLst>
              </p:cNvPr>
              <p:cNvSpPr txBox="1"/>
              <p:nvPr/>
            </p:nvSpPr>
            <p:spPr>
              <a:xfrm>
                <a:off x="396702" y="1029287"/>
                <a:ext cx="883641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R" sz="2400" dirty="0"/>
                  <a:t>CRT: Chinese remainder theorem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(</a:t>
                </a:r>
                <a:r>
                  <a:rPr kumimoji="1" lang="ko-KR" altLang="en-US" sz="2400" dirty="0"/>
                  <a:t>중국 나머지 정리</a:t>
                </a:r>
                <a:r>
                  <a:rPr kumimoji="1" lang="en-US" altLang="ko-KR" sz="2400" dirty="0"/>
                  <a:t>)</a:t>
                </a:r>
              </a:p>
              <a:p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ex) moduli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kumimoji="1"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kumimoji="1"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</a:rPr>
                      <m:t>=11</m:t>
                    </m:r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23=253</m:t>
                    </m:r>
                  </m:oMath>
                </a14:m>
                <a:endParaRPr kumimoji="1" lang="en-US" altLang="ko-KR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9E44F-0074-10E9-83F2-AD0B71F79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02" y="1029287"/>
                <a:ext cx="8836418" cy="769441"/>
              </a:xfrm>
              <a:prstGeom prst="rect">
                <a:avLst/>
              </a:prstGeom>
              <a:blipFill>
                <a:blip r:embed="rId4"/>
                <a:stretch>
                  <a:fillRect l="-1148" t="-8197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647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CBFB3-B3C4-7595-62DE-B867A929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/>
              <a:t>Chinese remainder theorem (CRT)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1491346-38D0-EC86-6A55-DCA181F4D8B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ko-KR" altLang="en-US" sz="2400" u="sng" dirty="0"/>
                  <a:t>두 조건을 만족하는 </a:t>
                </a:r>
                <a14:m>
                  <m:oMath xmlns:m="http://schemas.openxmlformats.org/officeDocument/2006/math">
                    <m:r>
                      <a:rPr kumimoji="1" lang="en-US" altLang="ko-KR" sz="2400" b="0" i="1" u="sng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sz="2400" u="sng" dirty="0" err="1"/>
                  <a:t>를</a:t>
                </a:r>
                <a:r>
                  <a:rPr kumimoji="1" lang="ko-KR" altLang="en-US" sz="2400" u="sng" dirty="0"/>
                  <a:t> 빠르게 찾기 위한 방법 </a:t>
                </a:r>
                <a:r>
                  <a:rPr kumimoji="1" lang="en-US" altLang="ko-KR" sz="2400" u="sng" dirty="0">
                    <a:sym typeface="Wingdings" pitchFamily="2" charset="2"/>
                  </a:rPr>
                  <a:t></a:t>
                </a:r>
                <a:r>
                  <a:rPr kumimoji="1" lang="ko-KR" altLang="en-US" sz="2400" u="sng" dirty="0">
                    <a:sym typeface="Wingdings" pitchFamily="2" charset="2"/>
                  </a:rPr>
                  <a:t> </a:t>
                </a:r>
                <a:r>
                  <a:rPr kumimoji="1" lang="en-US" altLang="ko-KR" sz="2400" u="sng" dirty="0">
                    <a:sym typeface="Wingdings" pitchFamily="2" charset="2"/>
                  </a:rPr>
                  <a:t>CRT</a:t>
                </a:r>
              </a:p>
              <a:p>
                <a:r>
                  <a:rPr kumimoji="1" lang="ko-KR" altLang="en-US" sz="2400" dirty="0"/>
                  <a:t>큰 다항식을 </a:t>
                </a:r>
                <a:r>
                  <a:rPr kumimoji="1" lang="en-US" altLang="ko-KR" sz="2400" dirty="0"/>
                  <a:t>CTR</a:t>
                </a:r>
                <a:r>
                  <a:rPr kumimoji="1" lang="ko-KR" altLang="en-US" sz="2400" dirty="0"/>
                  <a:t>기반으로 나누어 계산</a:t>
                </a:r>
                <a:endParaRPr kumimoji="1" lang="en-US" altLang="ko-KR" sz="2400" u="sng" dirty="0">
                  <a:sym typeface="Wingdings" pitchFamily="2" charset="2"/>
                </a:endParaRPr>
              </a:p>
              <a:p>
                <a:endParaRPr kumimoji="1" lang="en-US" altLang="ko-KR" sz="2000" dirty="0">
                  <a:sym typeface="Wingdings" pitchFamily="2" charset="2"/>
                </a:endParaRPr>
              </a:p>
              <a:p>
                <a:endParaRPr kumimoji="1" lang="en-US" altLang="ko-KR" sz="1400" dirty="0">
                  <a:sym typeface="Wingdings" pitchFamily="2" charset="2"/>
                </a:endParaRPr>
              </a:p>
              <a:p>
                <a:r>
                  <a:rPr kumimoji="1" lang="en-US" altLang="ko-KR" sz="2000" dirty="0">
                    <a:sym typeface="Wingdings" pitchFamily="2" charset="2"/>
                  </a:rPr>
                  <a:t>How?</a:t>
                </a:r>
              </a:p>
              <a:p>
                <a:pPr lvl="1"/>
                <a:r>
                  <a:rPr kumimoji="1" lang="ko-KR" altLang="en-US" sz="1800" dirty="0">
                    <a:sym typeface="Wingdings" pitchFamily="2" charset="2"/>
                  </a:rPr>
                  <a:t>작은 수에 적용한 결과를 큰 수로 확장 가능</a:t>
                </a:r>
                <a:endParaRPr kumimoji="1" lang="en-US" altLang="ko-KR" sz="1800" dirty="0">
                  <a:sym typeface="Wingdings" pitchFamily="2" charset="2"/>
                </a:endParaRPr>
              </a:p>
              <a:p>
                <a:pPr marL="457200" lvl="1" indent="0">
                  <a:buNone/>
                </a:pPr>
                <a:r>
                  <a:rPr kumimoji="1" lang="en-US" altLang="ko-KR" sz="1800" dirty="0">
                    <a:sym typeface="Wingdings" pitchFamily="2" charset="2"/>
                  </a:rPr>
                  <a:t>Ex) </a:t>
                </a:r>
                <a:r>
                  <a:rPr kumimoji="1" lang="ko-KR" altLang="en-US" sz="1800" dirty="0">
                    <a:sym typeface="Wingdings" pitchFamily="2" charset="2"/>
                  </a:rPr>
                  <a:t>기존 두 </a:t>
                </a:r>
                <a:r>
                  <a:rPr kumimoji="1" lang="ko-KR" altLang="en-US" sz="1800" dirty="0" err="1">
                    <a:sym typeface="Wingdings" pitchFamily="2" charset="2"/>
                  </a:rPr>
                  <a:t>모듈러</a:t>
                </a:r>
                <a:r>
                  <a:rPr kumimoji="1" lang="ko-KR" altLang="en-US" sz="1800" dirty="0">
                    <a:sym typeface="Wingdings" pitchFamily="2" charset="2"/>
                  </a:rPr>
                  <a:t> 연산</a:t>
                </a:r>
                <a:r>
                  <a:rPr kumimoji="1" lang="en-US" altLang="ko-KR" sz="1800" dirty="0">
                    <a:sym typeface="Wingdings" pitchFamily="2" charset="2"/>
                  </a:rPr>
                  <a:t> </a:t>
                </a:r>
                <a:r>
                  <a:rPr kumimoji="1" lang="ko-KR" altLang="en-US" sz="1800" dirty="0">
                    <a:sym typeface="Wingdings" pitchFamily="2" charset="2"/>
                  </a:rPr>
                  <a:t>값에 </a:t>
                </a:r>
                <a14:m>
                  <m:oMath xmlns:m="http://schemas.openxmlformats.org/officeDocument/2006/math">
                    <m:r>
                      <a:rPr kumimoji="1" lang="ko-KR" alt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×</m:t>
                    </m:r>
                    <m:r>
                      <a:rPr kumimoji="1" lang="ko-KR" alt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3</m:t>
                    </m:r>
                  </m:oMath>
                </a14:m>
                <a:endParaRPr kumimoji="1" lang="en-US" altLang="ko-KR" sz="1800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pPr marL="0" indent="0">
                  <a:buNone/>
                </a:pPr>
                <a:endParaRPr kumimoji="1" lang="en-US" altLang="ko-KR" sz="3900" dirty="0"/>
              </a:p>
              <a:p>
                <a:r>
                  <a:rPr kumimoji="1" lang="en-US" altLang="ko-KR" sz="2000" dirty="0"/>
                  <a:t>RSA</a:t>
                </a:r>
                <a:r>
                  <a:rPr kumimoji="1" lang="ko-KR" altLang="en-US" sz="2000" dirty="0"/>
                  <a:t>에 적용 </a:t>
                </a:r>
                <a:r>
                  <a:rPr kumimoji="1" lang="en-US" altLang="ko-KR" sz="2000" dirty="0"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sym typeface="Wingdings" pitchFamily="2" charset="2"/>
                  </a:rPr>
                  <a:t> </a:t>
                </a:r>
                <a:r>
                  <a:rPr kumimoji="1" lang="en" altLang="ko-KR" sz="2000" dirty="0"/>
                  <a:t>RSA</a:t>
                </a:r>
                <a:r>
                  <a:rPr kumimoji="1" lang="ko-KR" altLang="en-US" sz="2000" dirty="0"/>
                  <a:t>의 경우와 마찬가지로 </a:t>
                </a:r>
                <a:r>
                  <a:rPr kumimoji="1" lang="en" altLang="ko-KR" sz="2000" dirty="0"/>
                  <a:t>CRT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사용하여 계수 곱셈의 수를 줄일 수 있다</a:t>
                </a:r>
                <a:r>
                  <a:rPr kumimoji="1" lang="en-US" altLang="ko-KR" sz="2000" dirty="0"/>
                  <a:t>.</a:t>
                </a:r>
              </a:p>
              <a:p>
                <a:r>
                  <a:rPr kumimoji="1" lang="en-US" altLang="ko-KR" sz="2000" dirty="0">
                    <a:sym typeface="Wingdings" pitchFamily="2" charset="2"/>
                  </a:rPr>
                  <a:t>How?</a:t>
                </a:r>
                <a:endParaRPr kumimoji="1" lang="en-US" altLang="ko-KR" sz="2000" dirty="0"/>
              </a:p>
              <a:p>
                <a:pPr lvl="1"/>
                <a:r>
                  <a:rPr kumimoji="1" lang="en-US" altLang="ko-KR" sz="1600" dirty="0"/>
                  <a:t>RSA</a:t>
                </a:r>
                <a:r>
                  <a:rPr kumimoji="1" lang="ko-KR" altLang="en-US" sz="1600" dirty="0"/>
                  <a:t> 에서 사용되는 </a:t>
                </a:r>
                <a:r>
                  <a:rPr kumimoji="1" lang="en-US" altLang="ko-KR" sz="1600" dirty="0"/>
                  <a:t>4096bit modulus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에 대해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sz="1600" dirty="0" err="1"/>
                  <a:t>를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mod N</a:t>
                </a:r>
                <a:r>
                  <a:rPr kumimoji="1" lang="ko-KR" altLang="en-US" sz="1600" dirty="0"/>
                  <a:t>이 아닌 </a:t>
                </a:r>
                <a:r>
                  <a:rPr kumimoji="1" lang="en-US" altLang="ko-KR" sz="1600" dirty="0"/>
                  <a:t>mod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ko-KR" sz="1600" dirty="0"/>
                  <a:t>, mod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상에서의 상태로 만들어</a:t>
                </a:r>
                <a:endParaRPr kumimoji="1" lang="en-US" altLang="ko-KR" sz="1600" dirty="0"/>
              </a:p>
              <a:p>
                <a:pPr marL="457200" lvl="1" indent="0">
                  <a:buNone/>
                </a:pPr>
                <a:r>
                  <a:rPr kumimoji="1" lang="ko-KR" altLang="en-US" sz="1600" dirty="0"/>
                  <a:t>    연산 진행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ko-KR" sz="1600" dirty="0"/>
                  <a:t>. 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연산 대상이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sz="1600" dirty="0"/>
                  <a:t>에서 더 작은 수인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sz="1600" dirty="0"/>
                  <a:t> 로 변경됨</a:t>
                </a:r>
                <a:endParaRPr kumimoji="1" lang="en-US" altLang="ko-KR" sz="1600" dirty="0"/>
              </a:p>
              <a:p>
                <a:pPr lvl="1"/>
                <a:r>
                  <a:rPr kumimoji="1" lang="en-US" altLang="ko-KR" sz="1600" dirty="0"/>
                  <a:t>N</a:t>
                </a:r>
                <a:r>
                  <a:rPr kumimoji="1" lang="ko-KR" altLang="en-US" sz="1600" dirty="0"/>
                  <a:t>은 </a:t>
                </a:r>
                <a:r>
                  <a:rPr kumimoji="1" lang="en-US" altLang="ko-KR" sz="1600" dirty="0"/>
                  <a:t>4096-bit, p,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q</a:t>
                </a:r>
                <a:r>
                  <a:rPr kumimoji="1" lang="ko-KR" altLang="en-US" sz="1600" dirty="0"/>
                  <a:t>는 </a:t>
                </a:r>
                <a:r>
                  <a:rPr kumimoji="1" lang="en-US" altLang="ko-KR" sz="1600" dirty="0"/>
                  <a:t>2048-bit</a:t>
                </a:r>
                <a:r>
                  <a:rPr kumimoji="1" lang="ko-KR" altLang="en-US" sz="1600" dirty="0"/>
                  <a:t> 이므로 </a:t>
                </a:r>
                <a:r>
                  <a:rPr kumimoji="1" lang="en-US" altLang="ko-KR" sz="1600" dirty="0"/>
                  <a:t>2048-bit</a:t>
                </a:r>
                <a:r>
                  <a:rPr kumimoji="1" lang="ko-KR" altLang="en-US" sz="1600" dirty="0"/>
                  <a:t> 상에서의 연산으로 동작</a:t>
                </a:r>
                <a:r>
                  <a:rPr kumimoji="1" lang="en-US" altLang="ko-KR" sz="1600" dirty="0"/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 </a:t>
                </a:r>
                <a:r>
                  <a:rPr kumimoji="1" lang="ko-KR" altLang="en-US" sz="1600" dirty="0">
                    <a:sym typeface="Wingdings" pitchFamily="2" charset="2"/>
                  </a:rPr>
                  <a:t>훨씬 빠른 속도로 연산 가능</a:t>
                </a:r>
                <a:endParaRPr kumimoji="1" lang="en-US" altLang="ko-KR" sz="1600" dirty="0"/>
              </a:p>
              <a:p>
                <a:pPr lvl="1"/>
                <a:endParaRPr kumimoji="1" lang="ko-KR" altLang="en-US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1491346-38D0-EC86-6A55-DCA181F4D8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70" t="-2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E5F43B54-780F-D680-87F1-92D5A36CF686}"/>
              </a:ext>
            </a:extLst>
          </p:cNvPr>
          <p:cNvSpPr/>
          <p:nvPr/>
        </p:nvSpPr>
        <p:spPr>
          <a:xfrm>
            <a:off x="4039841" y="2963773"/>
            <a:ext cx="157312" cy="25497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9C64BD-9703-AD17-4EBE-D1FFF0025F7F}"/>
              </a:ext>
            </a:extLst>
          </p:cNvPr>
          <p:cNvGrpSpPr/>
          <p:nvPr/>
        </p:nvGrpSpPr>
        <p:grpSpPr>
          <a:xfrm>
            <a:off x="1904542" y="3182115"/>
            <a:ext cx="8382915" cy="962513"/>
            <a:chOff x="2294554" y="3018179"/>
            <a:chExt cx="8382915" cy="96251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6C1CA4-94F0-B46A-80F8-CD813E87B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4554" y="3292570"/>
              <a:ext cx="2658040" cy="68812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DC3638E-1EEB-6F71-3A7E-ABA7157E9DD1}"/>
                </a:ext>
              </a:extLst>
            </p:cNvPr>
            <p:cNvSpPr/>
            <p:nvPr/>
          </p:nvSpPr>
          <p:spPr>
            <a:xfrm>
              <a:off x="2810146" y="3314225"/>
              <a:ext cx="194930" cy="29291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86032E-1804-3A12-696E-CBD4FFB18DFF}"/>
                </a:ext>
              </a:extLst>
            </p:cNvPr>
            <p:cNvSpPr/>
            <p:nvPr/>
          </p:nvSpPr>
          <p:spPr>
            <a:xfrm>
              <a:off x="2810146" y="3675983"/>
              <a:ext cx="194930" cy="29291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7311C699-5D97-328E-79B3-695CE1F16DFF}"/>
                </a:ext>
              </a:extLst>
            </p:cNvPr>
            <p:cNvCxnSpPr>
              <a:cxnSpLocks/>
              <a:stCxn id="4" idx="3"/>
              <a:endCxn id="16" idx="1"/>
            </p:cNvCxnSpPr>
            <p:nvPr/>
          </p:nvCxnSpPr>
          <p:spPr>
            <a:xfrm>
              <a:off x="4952594" y="3636631"/>
              <a:ext cx="2826954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BE7D389-D89B-343E-A2DD-45E05589D12A}"/>
                    </a:ext>
                  </a:extLst>
                </p:cNvPr>
                <p:cNvSpPr txBox="1"/>
                <p:nvPr/>
              </p:nvSpPr>
              <p:spPr>
                <a:xfrm>
                  <a:off x="4527318" y="3018179"/>
                  <a:ext cx="367750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ko-KR" altLang="en-US" sz="1000" dirty="0"/>
                    <a:t>아까 찾은 두 조건을 만족하는 </a:t>
                  </a:r>
                  <a:r>
                    <a:rPr kumimoji="1" lang="en-US" altLang="ko-KR" sz="1000" dirty="0"/>
                    <a:t>113</a:t>
                  </a:r>
                  <a:r>
                    <a:rPr kumimoji="1" lang="ko-KR" altLang="en-US" sz="1000" dirty="0"/>
                    <a:t>에 대해 </a:t>
                  </a:r>
                  <a14:m>
                    <m:oMath xmlns:m="http://schemas.openxmlformats.org/officeDocument/2006/math">
                      <m:r>
                        <a:rPr kumimoji="1"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×</m:t>
                      </m:r>
                      <m:r>
                        <a:rPr kumimoji="1" lang="ko-KR" altLang="en-US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r>
                        <a:rPr kumimoji="1" lang="en-US" altLang="ko-KR" sz="1000" b="0" i="1" smtClean="0">
                          <a:latin typeface="Cambria Math" panose="02040503050406030204" pitchFamily="18" charset="0"/>
                          <a:sym typeface="Wingdings" pitchFamily="2" charset="2"/>
                        </a:rPr>
                        <m:t>3</m:t>
                      </m:r>
                    </m:oMath>
                  </a14:m>
                  <a:r>
                    <a:rPr kumimoji="1" lang="ko-KR" altLang="en-US" sz="1000" dirty="0"/>
                    <a:t> 연산을 수행 시</a:t>
                  </a:r>
                  <a:endParaRPr kumimoji="1" lang="en-US" altLang="ko-KR" sz="1000" dirty="0"/>
                </a:p>
                <a:p>
                  <a:pPr algn="ctr"/>
                  <a:r>
                    <a:rPr kumimoji="1" lang="ko-KR" altLang="en-US" sz="1000" dirty="0"/>
                    <a:t>같은 조건을 만족하는 수가 됨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BE7D389-D89B-343E-A2DD-45E05589D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7318" y="3018179"/>
                  <a:ext cx="367750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B151F645-FBB9-F501-788D-159F06D88F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790"/>
            <a:stretch/>
          </p:blipFill>
          <p:spPr>
            <a:xfrm>
              <a:off x="7779548" y="3490581"/>
              <a:ext cx="2897921" cy="2921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CA32E7-C49D-C418-BD27-A7CC567D4BA3}"/>
                </a:ext>
              </a:extLst>
            </p:cNvPr>
            <p:cNvSpPr/>
            <p:nvPr/>
          </p:nvSpPr>
          <p:spPr>
            <a:xfrm>
              <a:off x="7779547" y="3489770"/>
              <a:ext cx="194930" cy="292911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67C8DD54-5D1C-6E6F-112B-4B35702AED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655"/>
          <a:stretch/>
        </p:blipFill>
        <p:spPr>
          <a:xfrm>
            <a:off x="7453513" y="1631499"/>
            <a:ext cx="4326567" cy="834193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896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F1A07C-27F5-FE2C-3B30-FBBA507C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Number Theoretic Transform (NTT)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5A9A9CC-0FD6-9071-3B1B-D3FF99ED98D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RSA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vs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Dilithium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in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multiplication</a:t>
                </a:r>
              </a:p>
              <a:p>
                <a:pPr lvl="1"/>
                <a:r>
                  <a:rPr kumimoji="1" lang="ko-KR" altLang="en-US" sz="2200" dirty="0"/>
                  <a:t>두 알고리즘 모두 많은 </a:t>
                </a:r>
                <a:r>
                  <a:rPr kumimoji="1" lang="en-US" altLang="ko-KR" sz="2200" dirty="0"/>
                  <a:t>multiplication </a:t>
                </a:r>
                <a:r>
                  <a:rPr kumimoji="1" lang="ko-KR" altLang="en-US" sz="2200" dirty="0"/>
                  <a:t>수행</a:t>
                </a:r>
                <a:endParaRPr kumimoji="1" lang="en-US" altLang="ko-KR" sz="2200" dirty="0"/>
              </a:p>
              <a:p>
                <a:pPr lvl="1"/>
                <a:r>
                  <a:rPr kumimoji="1" lang="ko-KR" altLang="en-US" sz="2200" dirty="0"/>
                  <a:t>차이점</a:t>
                </a:r>
                <a:r>
                  <a:rPr kumimoji="1" lang="en-US" altLang="ko-KR" sz="2200" dirty="0"/>
                  <a:t>: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RSA</a:t>
                </a:r>
                <a:r>
                  <a:rPr kumimoji="1" lang="ko-KR" altLang="en-US" sz="2200" dirty="0"/>
                  <a:t>는 큰 정수의 곱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 err="1"/>
                  <a:t>Dilithium</a:t>
                </a:r>
                <a:r>
                  <a:rPr kumimoji="1" lang="ko-KR" altLang="en-US" sz="2200" dirty="0"/>
                  <a:t>은 </a:t>
                </a:r>
                <a:r>
                  <a:rPr kumimoji="1" lang="en-US" altLang="ko-KR" sz="2200" dirty="0"/>
                  <a:t>ring</a:t>
                </a:r>
                <a:r>
                  <a:rPr kumimoji="1" lang="ko-KR" altLang="en-US" sz="2200" dirty="0"/>
                  <a:t>을 사용한 곱셈</a:t>
                </a:r>
                <a:endParaRPr kumimoji="1" lang="en-US" altLang="ko-KR" sz="2200" dirty="0"/>
              </a:p>
              <a:p>
                <a:pPr lvl="1"/>
                <a:endParaRPr kumimoji="1" lang="en-US" altLang="ko-KR" sz="2200" dirty="0"/>
              </a:p>
              <a:p>
                <a:r>
                  <a:rPr kumimoji="1" lang="en-US" altLang="ko-KR" sz="2400" dirty="0" err="1"/>
                  <a:t>Dilithium</a:t>
                </a:r>
                <a:r>
                  <a:rPr kumimoji="1" lang="en-US" altLang="ko-KR" sz="2400" dirty="0"/>
                  <a:t>, </a:t>
                </a:r>
                <a:r>
                  <a:rPr kumimoji="1" lang="en-US" altLang="ko-KR" sz="2400" dirty="0" err="1"/>
                  <a:t>Kyber</a:t>
                </a:r>
                <a:r>
                  <a:rPr kumimoji="1" lang="ko-KR" altLang="en-US" sz="2400" dirty="0"/>
                  <a:t>에 대해서도 적용 가능 </a:t>
                </a:r>
                <a:r>
                  <a:rPr kumimoji="1" lang="en-US" altLang="ko-KR" sz="2400" dirty="0"/>
                  <a:t>(=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ring </a:t>
                </a:r>
                <a:r>
                  <a:rPr kumimoji="1" lang="ko-KR" altLang="en-US" sz="2400" dirty="0"/>
                  <a:t>곱셈에서도 사용 가능</a:t>
                </a:r>
                <a:r>
                  <a:rPr kumimoji="1" lang="en-US" altLang="ko-KR" sz="2400" dirty="0"/>
                  <a:t>)</a:t>
                </a:r>
              </a:p>
              <a:p>
                <a:endParaRPr kumimoji="1" lang="en-US" altLang="ko-KR" sz="1800" dirty="0"/>
              </a:p>
              <a:p>
                <a:r>
                  <a:rPr kumimoji="1" lang="ko-KR" altLang="en-US" sz="2400" dirty="0"/>
                  <a:t>해당 링</a:t>
                </a:r>
                <a:r>
                  <a:rPr kumimoji="1" lang="en-US" altLang="ko-KR" sz="2400" dirty="0"/>
                  <a:t>					</a:t>
                </a:r>
                <a:r>
                  <a:rPr kumimoji="1" lang="ko-KR" altLang="en-US" sz="2400" dirty="0"/>
                  <a:t> 상에서의 다항식 </a:t>
                </a:r>
                <a:r>
                  <a:rPr kumimoji="1" lang="en-US" altLang="ko-KR" sz="2400" dirty="0"/>
                  <a:t>A,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B </a:t>
                </a:r>
                <a:r>
                  <a:rPr kumimoji="1" lang="ko-KR" altLang="en-US" sz="2400" dirty="0"/>
                  <a:t>의 곱셈</a:t>
                </a:r>
                <a:endParaRPr kumimoji="1" lang="en-US" altLang="ko-KR" sz="2400" dirty="0"/>
              </a:p>
              <a:p>
                <a:endParaRPr kumimoji="1" lang="en-US" altLang="ko-KR" sz="2600" dirty="0"/>
              </a:p>
              <a:p>
                <a:pPr lvl="6"/>
                <a:r>
                  <a:rPr kumimoji="1" lang="ko-KR" altLang="en-US" sz="1600" b="0" dirty="0"/>
                  <a:t> </a:t>
                </a:r>
                <a:r>
                  <a:rPr kumimoji="1" lang="en-US" altLang="ko-KR" sz="1600" b="0" dirty="0"/>
                  <a:t>:</a:t>
                </a:r>
                <a:r>
                  <a:rPr kumimoji="1" lang="ko-KR" altLang="en-US" sz="16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</m:t>
                    </m:r>
                    <m:r>
                      <a:rPr kumimoji="1"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kumimoji="1" lang="ko-KR" altLang="en-US" sz="1600" dirty="0"/>
                  <a:t> 번의 곱셈 연산 수행</a:t>
                </a:r>
                <a:endParaRPr kumimoji="1" lang="en-US" altLang="ko-KR" sz="1600" dirty="0"/>
              </a:p>
              <a:p>
                <a:pPr lvl="1"/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5A9A9CC-0FD6-9071-3B1B-D3FF99ED9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15E9976-4C66-2741-2735-DAF63D28A8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69" b="5647"/>
          <a:stretch/>
        </p:blipFill>
        <p:spPr>
          <a:xfrm>
            <a:off x="1855959" y="3589204"/>
            <a:ext cx="4170885" cy="3744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C12FB01-1ED2-6A58-730A-AE6CE1E0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1" y="4253416"/>
            <a:ext cx="2692400" cy="711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85741A3-8746-521F-0411-141BD161D64B}"/>
              </a:ext>
            </a:extLst>
          </p:cNvPr>
          <p:cNvSpPr/>
          <p:nvPr/>
        </p:nvSpPr>
        <p:spPr>
          <a:xfrm flipV="1">
            <a:off x="627101" y="4200913"/>
            <a:ext cx="2692401" cy="7974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487318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24873</TotalTime>
  <Words>808</Words>
  <Application>Microsoft Macintosh PowerPoint</Application>
  <PresentationFormat>와이드스크린</PresentationFormat>
  <Paragraphs>130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Cambria Math</vt:lpstr>
      <vt:lpstr>Wingdings</vt:lpstr>
      <vt:lpstr>CryptoCraft 테마</vt:lpstr>
      <vt:lpstr>제목 테마</vt:lpstr>
      <vt:lpstr>NTT  https://youtu.be/nUghnBg6ijc</vt:lpstr>
      <vt:lpstr>NTT?</vt:lpstr>
      <vt:lpstr>Normal multiplication</vt:lpstr>
      <vt:lpstr>Normal multiplication</vt:lpstr>
      <vt:lpstr>Chinese remainder theorem (CRT)</vt:lpstr>
      <vt:lpstr>Chinese remainder theorem (CRT)</vt:lpstr>
      <vt:lpstr>Chinese remainder theorem (CRT)</vt:lpstr>
      <vt:lpstr>Chinese remainder theorem (CRT)</vt:lpstr>
      <vt:lpstr>Number Theoretic Transform (NTT)</vt:lpstr>
      <vt:lpstr>Number Theoretic Transform (NTT)</vt:lpstr>
      <vt:lpstr>Number Theoretic Transform (NTT)</vt:lpstr>
      <vt:lpstr>Number Theoretic Transform (NTT)</vt:lpstr>
      <vt:lpstr>Number Theoretic Transform (NTT)</vt:lpstr>
      <vt:lpstr>Number Theoretic Transform (NTT)</vt:lpstr>
      <vt:lpstr>Number Theoretic Transform (NTT)</vt:lpstr>
      <vt:lpstr>Number Theoretic Transform (NTT)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260</cp:revision>
  <dcterms:created xsi:type="dcterms:W3CDTF">2019-03-05T04:29:07Z</dcterms:created>
  <dcterms:modified xsi:type="dcterms:W3CDTF">2024-03-22T07:27:29Z</dcterms:modified>
</cp:coreProperties>
</file>