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1" r:id="rId5"/>
    <p:sldId id="282" r:id="rId6"/>
    <p:sldId id="285" r:id="rId7"/>
    <p:sldId id="286" r:id="rId8"/>
    <p:sldId id="287" r:id="rId9"/>
    <p:sldId id="288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69896" autoAdjust="0"/>
  </p:normalViewPr>
  <p:slideViewPr>
    <p:cSldViewPr snapToGrid="0">
      <p:cViewPr varScale="1">
        <p:scale>
          <a:sx n="65" d="100"/>
          <a:sy n="65" d="100"/>
        </p:scale>
        <p:origin x="14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7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en-US" altLang="ko-KR" dirty="0"/>
              <a:t>P1</a:t>
            </a:r>
            <a:r>
              <a:rPr lang="ko-KR" altLang="en-US" dirty="0"/>
              <a:t>과 </a:t>
            </a:r>
            <a:r>
              <a:rPr lang="en-US" altLang="ko-KR" dirty="0"/>
              <a:t>XOR</a:t>
            </a:r>
            <a:r>
              <a:rPr lang="en-US" altLang="ko-KR" baseline="0" dirty="0"/>
              <a:t> </a:t>
            </a:r>
            <a:r>
              <a:rPr lang="ko-KR" altLang="en-US" baseline="0" dirty="0"/>
              <a:t>연산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결과 값을 </a:t>
            </a:r>
            <a:r>
              <a:rPr lang="ko-KR" altLang="en-US" baseline="0" dirty="0" err="1"/>
              <a:t>파이스텔</a:t>
            </a:r>
            <a:r>
              <a:rPr lang="ko-KR" altLang="en-US" baseline="0" dirty="0"/>
              <a:t> 함수로 연산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결과 값을 우측 값과 </a:t>
            </a:r>
            <a:r>
              <a:rPr lang="en-US" altLang="ko-KR" baseline="0" dirty="0"/>
              <a:t>XOR </a:t>
            </a:r>
            <a:r>
              <a:rPr lang="ko-KR" altLang="en-US" baseline="0" dirty="0"/>
              <a:t>연산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결과 값을 좌측에 저장하고</a:t>
            </a:r>
            <a:r>
              <a:rPr lang="en-US" altLang="ko-KR" baseline="0" dirty="0"/>
              <a:t>, 1</a:t>
            </a:r>
            <a:r>
              <a:rPr lang="ko-KR" altLang="en-US" baseline="0" dirty="0"/>
              <a:t>번의 연산 값을 우측에 저장</a:t>
            </a:r>
            <a:endParaRPr lang="en-US" altLang="ko-KR" baseline="0" dirty="0"/>
          </a:p>
          <a:p>
            <a:pPr marL="228600" indent="-228600">
              <a:buAutoNum type="arabicPeriod"/>
            </a:pPr>
            <a:r>
              <a:rPr lang="ko-KR" altLang="en-US" baseline="0" dirty="0"/>
              <a:t>반복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02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Rc5 23</a:t>
            </a:r>
            <a:r>
              <a:rPr lang="ko-KR" altLang="en-US" dirty="0"/>
              <a:t>클럭</a:t>
            </a:r>
            <a:r>
              <a:rPr lang="en-US" altLang="ko-KR" dirty="0"/>
              <a:t>, DES</a:t>
            </a:r>
            <a:r>
              <a:rPr lang="en-US" altLang="ko-KR" baseline="0" dirty="0"/>
              <a:t> 45</a:t>
            </a:r>
            <a:r>
              <a:rPr lang="ko-KR" altLang="en-US" baseline="0" dirty="0"/>
              <a:t>클럭</a:t>
            </a:r>
            <a:r>
              <a:rPr lang="en-US" altLang="ko-KR" baseline="0" dirty="0"/>
              <a:t>, IDEA 50</a:t>
            </a:r>
            <a:r>
              <a:rPr lang="ko-KR" altLang="en-US" baseline="0" dirty="0"/>
              <a:t>클럭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9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pm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pm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blowfish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</a:t>
            </a:r>
            <a:r>
              <a:rPr lang="en-US" altLang="ko-KR" dirty="0"/>
              <a:t>: https://youtu.be/xXvMs87E8NU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1993</a:t>
            </a:r>
            <a:r>
              <a:rPr lang="ko-KR" altLang="en-US" dirty="0"/>
              <a:t>년 브루스 </a:t>
            </a:r>
            <a:r>
              <a:rPr lang="ko-KR" altLang="en-US" dirty="0" err="1"/>
              <a:t>슈나이어</a:t>
            </a:r>
            <a:r>
              <a:rPr lang="en-US" altLang="ko-KR" dirty="0"/>
              <a:t>(Bruce Schneier)</a:t>
            </a:r>
            <a:r>
              <a:rPr lang="ko-KR" altLang="en-US" dirty="0"/>
              <a:t>가 설계한 키 방식의 대칭형 </a:t>
            </a:r>
            <a:r>
              <a:rPr lang="ko-KR" altLang="en-US" dirty="0" err="1"/>
              <a:t>블록암호</a:t>
            </a:r>
            <a:endParaRPr lang="en-US" altLang="ko-KR" dirty="0"/>
          </a:p>
          <a:p>
            <a:pPr lvl="1"/>
            <a:r>
              <a:rPr lang="en-US" altLang="ko-KR" dirty="0"/>
              <a:t>DES </a:t>
            </a:r>
            <a:r>
              <a:rPr lang="ko-KR" altLang="en-US" dirty="0"/>
              <a:t>대안으로 개발한 </a:t>
            </a:r>
            <a:r>
              <a:rPr lang="ko-KR" altLang="en-US" b="1" dirty="0" err="1">
                <a:solidFill>
                  <a:schemeClr val="accent1"/>
                </a:solidFill>
              </a:rPr>
              <a:t>대칭키</a:t>
            </a:r>
            <a:r>
              <a:rPr lang="ko-KR" altLang="en-US" b="1" dirty="0">
                <a:solidFill>
                  <a:schemeClr val="accent1"/>
                </a:solidFill>
              </a:rPr>
              <a:t> 알고리즘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r>
              <a:rPr lang="ko-KR" altLang="en-US" b="1" dirty="0" err="1">
                <a:solidFill>
                  <a:schemeClr val="accent1"/>
                </a:solidFill>
              </a:rPr>
              <a:t>퍼블릭</a:t>
            </a:r>
            <a:r>
              <a:rPr lang="ko-KR" altLang="en-US" b="1" dirty="0">
                <a:solidFill>
                  <a:schemeClr val="accent1"/>
                </a:solidFill>
              </a:rPr>
              <a:t> 도메인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r>
              <a:rPr lang="ko-KR" altLang="en-US" dirty="0" err="1"/>
              <a:t>슈나이어가</a:t>
            </a:r>
            <a:r>
              <a:rPr lang="ko-KR" altLang="en-US" dirty="0"/>
              <a:t> 누구든 자유로이 사용할 수 있다고 선언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Blowfish</a:t>
            </a:r>
            <a:r>
              <a:rPr lang="ko-KR" altLang="en-US" dirty="0"/>
              <a:t>가 공개되었을 당시에 다른 알고리즘들은 기밀사항이나 특허였음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소프트웨어에서 양호한 암호화 속도를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키 의존 </a:t>
            </a:r>
            <a:r>
              <a:rPr lang="en-US" altLang="ko-KR" dirty="0"/>
              <a:t>Sbox, </a:t>
            </a:r>
            <a:r>
              <a:rPr lang="ko-KR" altLang="en-US" dirty="0"/>
              <a:t>더 복잡한 키 스케줄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64</a:t>
            </a:r>
            <a:r>
              <a:rPr lang="ko-KR" altLang="en-US" dirty="0"/>
              <a:t>비트 블록 크기</a:t>
            </a:r>
            <a:r>
              <a:rPr lang="en-US" altLang="ko-KR" dirty="0"/>
              <a:t>, 32</a:t>
            </a:r>
            <a:r>
              <a:rPr lang="ko-KR" altLang="en-US" dirty="0"/>
              <a:t>비트 </a:t>
            </a:r>
            <a:r>
              <a:rPr lang="en-US" altLang="ko-KR" dirty="0"/>
              <a:t>~ 448</a:t>
            </a:r>
            <a:r>
              <a:rPr lang="ko-KR" altLang="en-US" dirty="0"/>
              <a:t>비트에 이르는 가변 키 길이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16</a:t>
            </a:r>
            <a:r>
              <a:rPr lang="ko-KR" altLang="en-US" dirty="0"/>
              <a:t>라운드 </a:t>
            </a:r>
            <a:r>
              <a:rPr lang="ko-KR" altLang="en-US" b="1" dirty="0" err="1">
                <a:solidFill>
                  <a:schemeClr val="accent1"/>
                </a:solidFill>
              </a:rPr>
              <a:t>파이스텔</a:t>
            </a:r>
            <a:r>
              <a:rPr lang="ko-KR" altLang="en-US" b="1" dirty="0">
                <a:solidFill>
                  <a:schemeClr val="accent1"/>
                </a:solidFill>
              </a:rPr>
              <a:t> 구조</a:t>
            </a:r>
            <a:r>
              <a:rPr lang="ko-KR" altLang="en-US" b="1" dirty="0"/>
              <a:t> </a:t>
            </a:r>
            <a:r>
              <a:rPr lang="ko-KR" altLang="en-US" dirty="0"/>
              <a:t>암호</a:t>
            </a:r>
            <a:endParaRPr lang="en-US" altLang="ko-KR" dirty="0"/>
          </a:p>
          <a:p>
            <a:pPr lvl="1"/>
            <a:r>
              <a:rPr lang="ko-KR" altLang="en-US" dirty="0" err="1"/>
              <a:t>파이스텔</a:t>
            </a:r>
            <a:r>
              <a:rPr lang="ko-KR" altLang="en-US" dirty="0"/>
              <a:t> 구조 </a:t>
            </a:r>
            <a:r>
              <a:rPr lang="en-US" altLang="ko-KR" dirty="0"/>
              <a:t>: </a:t>
            </a:r>
            <a:r>
              <a:rPr lang="ko-KR" altLang="en-US" dirty="0"/>
              <a:t>데이터를 두 부분으로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나누어 좌</a:t>
            </a:r>
            <a:r>
              <a:rPr lang="en-US" altLang="ko-KR" dirty="0"/>
              <a:t>, </a:t>
            </a:r>
            <a:r>
              <a:rPr lang="ko-KR" altLang="en-US" dirty="0"/>
              <a:t>우 두 부분에 교대로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비선형 변환을 적용시키는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치환</a:t>
            </a:r>
            <a:r>
              <a:rPr lang="en-US" altLang="ko-KR" dirty="0"/>
              <a:t>(Substitution), </a:t>
            </a:r>
            <a:r>
              <a:rPr lang="ko-KR" altLang="en-US" dirty="0"/>
              <a:t>순열</a:t>
            </a:r>
            <a:r>
              <a:rPr lang="en-US" altLang="ko-KR" dirty="0"/>
              <a:t>(Permutation)</a:t>
            </a:r>
            <a:r>
              <a:rPr lang="ko-KR" altLang="en-US" dirty="0"/>
              <a:t>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번갈아 수행하는 구조</a:t>
            </a:r>
            <a:endParaRPr lang="en-US" altLang="ko-KR" dirty="0"/>
          </a:p>
        </p:txBody>
      </p:sp>
      <p:pic>
        <p:nvPicPr>
          <p:cNvPr id="4" name="Picture 14" descr="https://upload.wikimedia.org/wikipedia/commons/thumb/2/22/BlowfishFFunction.svg/220px-BlowfishFFunctio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067" y="2269963"/>
            <a:ext cx="3251504" cy="28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35583" y="5092861"/>
            <a:ext cx="239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Blowfish</a:t>
            </a:r>
            <a:r>
              <a:rPr lang="ko-KR" altLang="en-US" b="1" dirty="0">
                <a:solidFill>
                  <a:schemeClr val="accent1"/>
                </a:solidFill>
              </a:rPr>
              <a:t>의 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b="1" dirty="0" err="1">
                <a:solidFill>
                  <a:schemeClr val="accent1"/>
                </a:solidFill>
              </a:rPr>
              <a:t>파이스텔</a:t>
            </a:r>
            <a:r>
              <a:rPr lang="ko-KR" altLang="en-US" b="1" dirty="0">
                <a:solidFill>
                  <a:schemeClr val="accent1"/>
                </a:solidFill>
              </a:rPr>
              <a:t> 암호 함수</a:t>
            </a:r>
          </a:p>
        </p:txBody>
      </p:sp>
    </p:spTree>
    <p:extLst>
      <p:ext uri="{BB962C8B-B14F-4D97-AF65-F5344CB8AC3E}">
        <p14:creationId xmlns:p14="http://schemas.microsoft.com/office/powerpoint/2010/main" val="91780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 </a:t>
            </a:r>
            <a:r>
              <a:rPr lang="ko-KR" altLang="en-US" dirty="0"/>
              <a:t>구조</a:t>
            </a:r>
          </a:p>
        </p:txBody>
      </p:sp>
      <p:pic>
        <p:nvPicPr>
          <p:cNvPr id="1026" name="Picture 2" descr="파일:블로피시 암호화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56" y="1869567"/>
            <a:ext cx="4912659" cy="37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192423" y="6400697"/>
            <a:ext cx="23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Blowfish</a:t>
            </a:r>
            <a:r>
              <a:rPr lang="ko-KR" altLang="en-US" b="1" dirty="0">
                <a:solidFill>
                  <a:schemeClr val="accent1"/>
                </a:solidFill>
              </a:rPr>
              <a:t> 전체 구조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35384" y="6344087"/>
            <a:ext cx="257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Blowfish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32 bits </a:t>
            </a:r>
            <a:r>
              <a:rPr lang="ko-KR" altLang="en-US" b="1" dirty="0">
                <a:solidFill>
                  <a:schemeClr val="accent1"/>
                </a:solidFill>
              </a:rPr>
              <a:t>연산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13" y="1097967"/>
            <a:ext cx="3308817" cy="53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 </a:t>
            </a:r>
            <a:r>
              <a:rPr lang="ko-KR" altLang="en-US" dirty="0"/>
              <a:t>장점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/>
              <a:t>빠른 속도</a:t>
            </a:r>
            <a:endParaRPr lang="en-US" altLang="ko-KR" b="1" dirty="0"/>
          </a:p>
          <a:p>
            <a:pPr lvl="1"/>
            <a:r>
              <a:rPr lang="en-US" altLang="ko-KR" dirty="0"/>
              <a:t>32</a:t>
            </a:r>
            <a:r>
              <a:rPr lang="ko-KR" altLang="en-US" dirty="0"/>
              <a:t>비트 마이크로 프로세서에서 </a:t>
            </a:r>
            <a:r>
              <a:rPr lang="en-US" altLang="ko-KR" dirty="0"/>
              <a:t>1 </a:t>
            </a:r>
            <a:r>
              <a:rPr lang="ko-KR" altLang="en-US" dirty="0"/>
              <a:t>바이트당 </a:t>
            </a:r>
            <a:r>
              <a:rPr lang="en-US" altLang="ko-KR" dirty="0"/>
              <a:t>18</a:t>
            </a:r>
            <a:r>
              <a:rPr lang="ko-KR" altLang="en-US" dirty="0"/>
              <a:t>클럭 사이클의 속도</a:t>
            </a:r>
            <a:endParaRPr lang="en-US" altLang="ko-KR" dirty="0"/>
          </a:p>
          <a:p>
            <a:pPr lvl="1"/>
            <a:r>
              <a:rPr lang="en-US" altLang="ko-KR" dirty="0"/>
              <a:t>RC5, DES, IDEA</a:t>
            </a:r>
            <a:r>
              <a:rPr lang="ko-KR" altLang="en-US" dirty="0"/>
              <a:t>보다 빠름</a:t>
            </a:r>
            <a:endParaRPr lang="en-US" altLang="ko-KR" dirty="0"/>
          </a:p>
          <a:p>
            <a:r>
              <a:rPr lang="ko-KR" altLang="en-US" b="1" dirty="0"/>
              <a:t>간결성</a:t>
            </a:r>
            <a:endParaRPr lang="en-US" altLang="ko-KR" b="1" dirty="0"/>
          </a:p>
          <a:p>
            <a:pPr lvl="1"/>
            <a:r>
              <a:rPr lang="en-US" altLang="ko-KR" dirty="0"/>
              <a:t>5K </a:t>
            </a:r>
            <a:r>
              <a:rPr lang="ko-KR" altLang="en-US" dirty="0"/>
              <a:t>이내의 메모리에서 실행될 수 있음</a:t>
            </a:r>
            <a:endParaRPr lang="en-US" altLang="ko-KR" dirty="0"/>
          </a:p>
          <a:p>
            <a:r>
              <a:rPr lang="ko-KR" altLang="en-US" b="1" dirty="0"/>
              <a:t>단순성</a:t>
            </a:r>
            <a:endParaRPr lang="en-US" altLang="ko-KR" b="1" dirty="0"/>
          </a:p>
          <a:p>
            <a:pPr lvl="1"/>
            <a:r>
              <a:rPr lang="ko-KR" altLang="en-US" dirty="0"/>
              <a:t>간단한 구조는 구현이 쉽고 알고리즘의 강도 결정이 쉬움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b="1" dirty="0"/>
              <a:t>기본 연산 </a:t>
            </a:r>
            <a:r>
              <a:rPr lang="en-US" altLang="ko-KR" b="1" dirty="0"/>
              <a:t>2</a:t>
            </a:r>
            <a:r>
              <a:rPr lang="ko-KR" altLang="en-US" b="1" dirty="0"/>
              <a:t>가지</a:t>
            </a:r>
            <a:endParaRPr lang="en-US" altLang="ko-KR" b="1" dirty="0"/>
          </a:p>
          <a:p>
            <a:pPr lvl="1"/>
            <a:r>
              <a:rPr lang="ko-KR" altLang="en-US" dirty="0"/>
              <a:t>덧셈 연산</a:t>
            </a:r>
            <a:endParaRPr lang="en-US" altLang="ko-KR" dirty="0"/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XOR</a:t>
            </a:r>
            <a:r>
              <a:rPr lang="ko-KR" altLang="en-US" dirty="0"/>
              <a:t>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5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Feistel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560A6-C40A-AE20-37DE-B7953E25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27" y="1125181"/>
            <a:ext cx="6220656" cy="5539139"/>
          </a:xfrm>
          <a:prstGeom prst="rect">
            <a:avLst/>
          </a:prstGeom>
        </p:spPr>
      </p:pic>
      <p:pic>
        <p:nvPicPr>
          <p:cNvPr id="6" name="Picture 14" descr="https://upload.wikimedia.org/wikipedia/commons/thumb/2/22/BlowfishFFunction.svg/220px-BlowfishFFunction.svg.png">
            <a:extLst>
              <a:ext uri="{FF2B5EF4-FFF2-40B4-BE49-F238E27FC236}">
                <a16:creationId xmlns:a16="http://schemas.microsoft.com/office/drawing/2014/main" id="{7907D3B9-DDC0-BCD9-C930-0E425CA05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94" y="1940179"/>
            <a:ext cx="4222779" cy="366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4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 - Encryption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C5662-46E3-5F54-9F40-D481F857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467" y="1116123"/>
            <a:ext cx="5838978" cy="5679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7B241F-14F9-A4DB-24D7-266AE15E2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7" y="1116123"/>
            <a:ext cx="3582650" cy="57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9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85B04-CA19-E358-5BC2-E10AEC3D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blowfish -</a:t>
            </a:r>
            <a:r>
              <a:rPr lang="en-US" altLang="ko-KR" dirty="0" err="1"/>
              <a:t>Keyschedule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5710EA-2A13-7E93-7C0F-A0F5D95CE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946516"/>
            <a:ext cx="5586912" cy="37128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C67D2E-865D-19D4-8DDB-400FBFC0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13755"/>
            <a:ext cx="5534937" cy="517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2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231</Words>
  <Application>Microsoft Office PowerPoint</Application>
  <PresentationFormat>와이드스크린</PresentationFormat>
  <Paragraphs>54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blowfish </vt:lpstr>
      <vt:lpstr>blowfish</vt:lpstr>
      <vt:lpstr>blowfish</vt:lpstr>
      <vt:lpstr>blowfish 구조</vt:lpstr>
      <vt:lpstr>blowfish 장점</vt:lpstr>
      <vt:lpstr>blowfish - Feistel</vt:lpstr>
      <vt:lpstr>blowfish - Encryption</vt:lpstr>
      <vt:lpstr>blowfish -Keyschedule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128</cp:revision>
  <dcterms:created xsi:type="dcterms:W3CDTF">2019-03-05T04:29:07Z</dcterms:created>
  <dcterms:modified xsi:type="dcterms:W3CDTF">2023-03-13T19:32:32Z</dcterms:modified>
</cp:coreProperties>
</file>