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48" r:id="rId1"/>
    <p:sldMasterId id="2147483749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val="1"/>
      </p:ext>
    </p:extLst>
  </p:showPr>
  <p:extLs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1" autoAdjust="0"/>
    <p:restoredTop sz="100000"/>
  </p:normalViewPr>
  <p:slideViewPr>
    <p:cSldViewPr snapToGrid="0" showGuides="1">
      <p:cViewPr>
        <p:scale>
          <a:sx n="90" d="100"/>
          <a:sy n="90" d="100"/>
        </p:scale>
        <p:origin x="-365" y="53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5546E7E-6CE1-4F62-BC39-1BE7148D0D0D}" type="datetime1">
              <a:rPr lang="ko-KR" altLang="en-US"/>
              <a:pPr lvl="0">
                <a:defRPr/>
              </a:pPr>
              <a:t>2020-02-27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2F56489-CFDC-4DF4-92D1-C366C0FB173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B8A1C54-2D0D-48EB-888A-9786B070F533}" type="datetime1">
              <a:rPr lang="ko-KR" altLang="en-US"/>
              <a:pPr lvl="0">
                <a:defRPr/>
              </a:pPr>
              <a:t>2020-02-27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002C913-610E-4BF0-B55F-9CE65BBA65D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=""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pPr algn="r"/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4WnOz-XHIxw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spcBef>
                <a:spcPts val="1100"/>
              </a:spcBef>
              <a:spcAft>
                <a:spcPts val="500"/>
              </a:spcAft>
              <a:defRPr/>
            </a:pPr>
            <a:r>
              <a:rPr lang="en-US" altLang="ko-KR" sz="4800" i="0" u="none" strike="noStrike"/>
              <a:t/>
            </a:r>
            <a:br>
              <a:rPr lang="en-US" altLang="ko-KR" sz="4800" i="0" u="none" strike="noStrike"/>
            </a:br>
            <a:r>
              <a:rPr lang="en-US" altLang="ko-KR" sz="4800" i="0" u="none" strike="noStrike"/>
              <a:t>KRACK </a:t>
            </a:r>
            <a:br>
              <a:rPr lang="en-US" altLang="ko-KR" sz="4800" i="0" u="none" strike="noStrike"/>
            </a:br>
            <a:endParaRPr lang="en-US" altLang="ko-KR" sz="4800" i="0" u="none" strike="noStrike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>
                <a:hlinkClick r:id="rId2"/>
              </a:rPr>
              <a:t>https://youtu.be/4WnOz-XHIxw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ko-KR" altLang="en-US">
                <a:solidFill>
                  <a:schemeClr val="dk1"/>
                </a:solidFill>
              </a:rPr>
              <a:t>이외의</a:t>
            </a:r>
            <a:r>
              <a:rPr lang="en-US" altLang="ko-KR">
                <a:solidFill>
                  <a:schemeClr val="dk1"/>
                </a:solidFill>
              </a:rPr>
              <a:t> handshake</a:t>
            </a:r>
            <a:r>
              <a:rPr lang="ko-KR" altLang="en-US"/>
              <a:t> </a:t>
            </a:r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 b="1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</p:txBody>
      </p:sp>
      <p:sp>
        <p:nvSpPr>
          <p:cNvPr id="11" name="텍스트 개체 틀 8"/>
          <p:cNvSpPr>
            <a:spLocks noGrp="1"/>
          </p:cNvSpPr>
          <p:nvPr/>
        </p:nvSpPr>
        <p:spPr>
          <a:xfrm>
            <a:off x="563563" y="1304925"/>
            <a:ext cx="11369675" cy="5057775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10000"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chemeClr val="tx1"/>
                </a:solidFill>
                <a:latin typeface="맑은 고딕"/>
              </a:rPr>
              <a:t>1.</a:t>
            </a:r>
            <a:r>
              <a:rPr kumimoji="0" lang="ko-KR" altLang="en-US" sz="2800" b="1" i="0" u="none" strike="noStrike" kern="1200" cap="none" spc="0" normalizeH="0" baseline="0">
                <a:solidFill>
                  <a:schemeClr val="tx1"/>
                </a:solidFill>
                <a:latin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chemeClr val="tx1"/>
                </a:solidFill>
                <a:latin typeface="맑은 고딕"/>
              </a:rPr>
              <a:t>Group Key HandShake</a:t>
            </a: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800" b="1" i="0" u="none" strike="noStrike" kern="1200" cap="none" spc="0" normalizeH="0" baseline="0">
                <a:solidFill>
                  <a:schemeClr val="tx1"/>
                </a:solidFill>
                <a:latin typeface="맑은 고딕"/>
              </a:rPr>
              <a:t>	</a:t>
            </a:r>
            <a:r>
              <a:rPr kumimoji="0" lang="en-US" altLang="ko-KR" sz="2500" i="0" u="none" strike="noStrike" kern="1200" cap="none" spc="0" normalizeH="0" baseline="0">
                <a:solidFill>
                  <a:schemeClr val="tx1"/>
                </a:solidFill>
                <a:latin typeface="맑은 고딕"/>
              </a:rPr>
              <a:t>4-Way Handshake</a:t>
            </a:r>
            <a:r>
              <a:rPr kumimoji="0" lang="ko-KR" altLang="en-US" sz="2500" i="0" u="none" strike="noStrike" kern="1200" cap="none" spc="0" normalizeH="0" baseline="0">
                <a:solidFill>
                  <a:schemeClr val="tx1"/>
                </a:solidFill>
                <a:latin typeface="맑은 고딕"/>
              </a:rPr>
              <a:t>를 통해 </a:t>
            </a:r>
            <a:r>
              <a:rPr kumimoji="0" lang="en-US" altLang="ko-KR" sz="2500" i="0" u="none" strike="noStrike" kern="1200" cap="none" spc="0" normalizeH="0" baseline="0">
                <a:solidFill>
                  <a:schemeClr val="tx1"/>
                </a:solidFill>
                <a:latin typeface="맑은 고딕"/>
              </a:rPr>
              <a:t>PTK</a:t>
            </a:r>
            <a:r>
              <a:rPr kumimoji="0" lang="ko-KR" altLang="en-US" sz="2500" i="0" u="none" strike="noStrike" kern="1200" cap="none" spc="0" normalizeH="0" baseline="0">
                <a:solidFill>
                  <a:schemeClr val="tx1"/>
                </a:solidFill>
                <a:latin typeface="맑은 고딕"/>
              </a:rPr>
              <a:t>와 </a:t>
            </a:r>
            <a:r>
              <a:rPr kumimoji="0" lang="en-US" altLang="ko-KR" sz="2500" i="0" u="none" strike="noStrike" kern="1200" cap="none" spc="0" normalizeH="0" baseline="0">
                <a:solidFill>
                  <a:schemeClr val="tx1"/>
                </a:solidFill>
                <a:latin typeface="맑은 고딕"/>
              </a:rPr>
              <a:t>GTK</a:t>
            </a:r>
            <a:r>
              <a:rPr kumimoji="0" lang="ko-KR" altLang="en-US" sz="2500" i="0" u="none" strike="noStrike" kern="1200" cap="none" spc="0" normalizeH="0" baseline="0">
                <a:solidFill>
                  <a:schemeClr val="tx1"/>
                </a:solidFill>
                <a:latin typeface="맑은 고딕"/>
              </a:rPr>
              <a:t>를 확보한 </a:t>
            </a:r>
            <a:r>
              <a:rPr kumimoji="0" lang="en-US" altLang="ko-KR" sz="2500" i="0" u="none" strike="noStrike" kern="1200" cap="none" spc="0" normalizeH="0" baseline="0">
                <a:solidFill>
                  <a:schemeClr val="tx1"/>
                </a:solidFill>
                <a:latin typeface="맑은 고딕"/>
              </a:rPr>
              <a:t>STA</a:t>
            </a:r>
            <a:r>
              <a:rPr kumimoji="0" lang="ko-KR" altLang="en-US" sz="2500" i="0" u="none" strike="noStrike" kern="1200" cap="none" spc="0" normalizeH="0" baseline="0">
                <a:solidFill>
                  <a:schemeClr val="tx1"/>
                </a:solidFill>
                <a:latin typeface="맑은 고딕"/>
              </a:rPr>
              <a:t>에</a:t>
            </a:r>
            <a:r>
              <a:rPr kumimoji="0" lang="en-US" altLang="ko-KR" sz="2500" i="0" u="none" strike="noStrike" kern="1200" cap="none" spc="0" normalizeH="0" baseline="0">
                <a:solidFill>
                  <a:schemeClr val="tx1"/>
                </a:solidFill>
                <a:latin typeface="맑은 고딕"/>
              </a:rPr>
              <a:t>,</a:t>
            </a:r>
            <a:endParaRPr kumimoji="0" lang="ko-KR" altLang="en-US" sz="2500" i="0" u="none" strike="noStrike" kern="1200" cap="none" spc="0" normalizeH="0" baseline="0">
              <a:solidFill>
                <a:schemeClr val="tx1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500" i="0" u="none" strike="noStrike" kern="1200" cap="none" spc="0" normalizeH="0" baseline="0">
                <a:solidFill>
                  <a:schemeClr val="tx1"/>
                </a:solidFill>
                <a:latin typeface="맑은 고딕"/>
              </a:rPr>
              <a:t> 	</a:t>
            </a:r>
            <a:r>
              <a:rPr kumimoji="0" lang="en-US" altLang="ko-KR" sz="2500" i="0" u="none" strike="noStrike" kern="1200" cap="none" spc="0" normalizeH="0" baseline="0">
                <a:solidFill>
                  <a:schemeClr val="tx1"/>
                </a:solidFill>
                <a:latin typeface="맑은 고딕"/>
              </a:rPr>
              <a:t>Multicast</a:t>
            </a:r>
            <a:r>
              <a:rPr kumimoji="0" lang="ko-KR" altLang="en-US" sz="2500" i="0" u="none" strike="noStrike" kern="1200" cap="none" spc="0" normalizeH="0" baseline="0">
                <a:solidFill>
                  <a:schemeClr val="tx1"/>
                </a:solidFill>
                <a:latin typeface="맑은 고딕"/>
              </a:rPr>
              <a:t> 또는 </a:t>
            </a:r>
            <a:r>
              <a:rPr kumimoji="0" lang="en-US" altLang="ko-KR" sz="2500" i="0" u="none" strike="noStrike" kern="1200" cap="none" spc="0" normalizeH="0" baseline="0">
                <a:solidFill>
                  <a:schemeClr val="tx1"/>
                </a:solidFill>
                <a:latin typeface="맑은 고딕"/>
              </a:rPr>
              <a:t>Broadcast</a:t>
            </a:r>
            <a:r>
              <a:rPr kumimoji="0" lang="ko-KR" altLang="en-US" sz="2500" i="0" u="none" strike="noStrike" kern="1200" cap="none" spc="0" normalizeH="0" baseline="0">
                <a:solidFill>
                  <a:schemeClr val="tx1"/>
                </a:solidFill>
                <a:latin typeface="맑은 고딕"/>
              </a:rPr>
              <a:t>용 데이터 암호화를 목적으로 </a:t>
            </a:r>
            <a:r>
              <a:rPr kumimoji="0" lang="en-US" altLang="ko-KR" sz="2500" i="0" u="none" strike="noStrike" kern="1200" cap="none" spc="0" normalizeH="0" baseline="0">
                <a:solidFill>
                  <a:schemeClr val="tx1"/>
                </a:solidFill>
                <a:latin typeface="맑은 고딕"/>
              </a:rPr>
              <a:t>GTK</a:t>
            </a:r>
            <a:r>
              <a:rPr kumimoji="0" lang="ko-KR" altLang="en-US" sz="2500" i="0" u="none" strike="noStrike" kern="1200" cap="none" spc="0" normalizeH="0" baseline="0">
                <a:solidFill>
                  <a:schemeClr val="tx1"/>
                </a:solidFill>
                <a:latin typeface="맑은 고딕"/>
              </a:rPr>
              <a:t>를 분해하기</a:t>
            </a: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2500" i="0" u="none" strike="noStrike" kern="1200" cap="none" spc="0" normalizeH="0" baseline="0">
                <a:solidFill>
                  <a:schemeClr val="tx1"/>
                </a:solidFill>
                <a:latin typeface="맑은 고딕"/>
              </a:rPr>
              <a:t>	위한 </a:t>
            </a:r>
            <a:r>
              <a:rPr kumimoji="0" lang="en-US" altLang="ko-KR" sz="2500" i="0" u="none" strike="noStrike" kern="1200" cap="none" spc="0" normalizeH="0" baseline="0">
                <a:solidFill>
                  <a:schemeClr val="tx1"/>
                </a:solidFill>
                <a:latin typeface="맑은 고딕"/>
              </a:rPr>
              <a:t>2-Way Handshake</a:t>
            </a:r>
            <a:r>
              <a:rPr kumimoji="0" lang="ko-KR" altLang="en-US" sz="2500" i="0" u="none" strike="noStrike" kern="1200" cap="none" spc="0" normalizeH="0" baseline="0">
                <a:solidFill>
                  <a:schemeClr val="tx1"/>
                </a:solidFill>
                <a:latin typeface="맑은 고딕"/>
              </a:rPr>
              <a:t> 과정</a:t>
            </a: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800" b="1" i="0" u="none" strike="noStrike" kern="1200" cap="none" spc="0" normalizeH="0" baseline="0">
              <a:solidFill>
                <a:schemeClr val="tx1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chemeClr val="tx1"/>
                </a:solidFill>
                <a:latin typeface="맑은 고딕"/>
              </a:rPr>
              <a:t>2. Peer Key HandShake</a:t>
            </a:r>
            <a:endParaRPr kumimoji="0" lang="en-US" altLang="ko-KR" sz="2500" i="0" u="none" strike="noStrike" kern="1200" cap="none" spc="0" normalizeH="0" baseline="0">
              <a:solidFill>
                <a:schemeClr val="tx1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500" i="0" u="none" strike="noStrike" kern="1200" cap="none" spc="0" normalizeH="0" baseline="0">
                <a:solidFill>
                  <a:schemeClr val="tx1"/>
                </a:solidFill>
                <a:latin typeface="맑은 고딕"/>
              </a:rPr>
              <a:t>	AP</a:t>
            </a:r>
            <a:r>
              <a:rPr kumimoji="0" lang="ko-KR" altLang="en-US" sz="2500" i="0" u="none" strike="noStrike" kern="1200" cap="none" spc="0" normalizeH="0" baseline="0">
                <a:solidFill>
                  <a:schemeClr val="tx1"/>
                </a:solidFill>
                <a:latin typeface="맑은 고딕"/>
              </a:rPr>
              <a:t>에 연결된 단말기 간의 연결을 보호하기 위하 </a:t>
            </a:r>
            <a:r>
              <a:rPr kumimoji="0" lang="en-US" altLang="ko-KR" sz="2500" i="0" u="none" strike="noStrike" kern="1200" cap="none" spc="0" normalizeH="0" baseline="0">
                <a:solidFill>
                  <a:schemeClr val="tx1"/>
                </a:solidFill>
                <a:latin typeface="맑은 고딕"/>
              </a:rPr>
              <a:t>STK(Short-Term Key)</a:t>
            </a:r>
            <a:r>
              <a:rPr kumimoji="0" lang="ko-KR" altLang="en-US" sz="2500" i="0" u="none" strike="noStrike" kern="1200" cap="none" spc="0" normalizeH="0" baseline="0">
                <a:solidFill>
                  <a:schemeClr val="tx1"/>
                </a:solidFill>
                <a:latin typeface="맑은 고딕"/>
              </a:rPr>
              <a:t>의</a:t>
            </a: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500" i="0" u="none" strike="noStrike" kern="1200" cap="none" spc="0" normalizeH="0" baseline="0">
                <a:solidFill>
                  <a:schemeClr val="tx1"/>
                </a:solidFill>
                <a:latin typeface="맑은 고딕"/>
              </a:rPr>
              <a:t> 	</a:t>
            </a:r>
            <a:r>
              <a:rPr kumimoji="0" lang="ko-KR" altLang="en-US" sz="2500" i="0" u="none" strike="noStrike" kern="1200" cap="none" spc="0" normalizeH="0" baseline="0">
                <a:solidFill>
                  <a:schemeClr val="tx1"/>
                </a:solidFill>
                <a:latin typeface="맑은 고딕"/>
              </a:rPr>
              <a:t>설치를 위해 </a:t>
            </a:r>
            <a:r>
              <a:rPr kumimoji="0" lang="en-US" altLang="ko-KR" sz="2500" i="0" u="none" strike="noStrike" kern="1200" cap="none" spc="0" normalizeH="0" baseline="0">
                <a:solidFill>
                  <a:schemeClr val="tx1"/>
                </a:solidFill>
                <a:latin typeface="맑은 고딕"/>
              </a:rPr>
              <a:t>4-Way Handshake</a:t>
            </a:r>
            <a:r>
              <a:rPr kumimoji="0" lang="ko-KR" altLang="en-US" sz="2500" i="0" u="none" strike="noStrike" kern="1200" cap="none" spc="0" normalizeH="0" baseline="0">
                <a:solidFill>
                  <a:schemeClr val="tx1"/>
                </a:solidFill>
                <a:latin typeface="맑은 고딕"/>
              </a:rPr>
              <a:t>를 활용하여 세션 키를 교환</a:t>
            </a: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500" i="0" u="none" strike="noStrike" kern="1200" cap="none" spc="0" normalizeH="0" baseline="0">
              <a:solidFill>
                <a:schemeClr val="tx1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chemeClr val="tx1"/>
                </a:solidFill>
                <a:latin typeface="맑은 고딕"/>
              </a:rPr>
              <a:t>3.</a:t>
            </a:r>
            <a:r>
              <a:rPr kumimoji="0" lang="ko-KR" altLang="en-US" sz="2800" b="1" i="0" u="none" strike="noStrike" kern="1200" cap="none" spc="0" normalizeH="0" baseline="0">
                <a:solidFill>
                  <a:schemeClr val="tx1"/>
                </a:solidFill>
                <a:latin typeface="맑은 고딕"/>
              </a:rPr>
              <a:t> </a:t>
            </a:r>
            <a:r>
              <a:rPr kumimoji="0" lang="en-US" altLang="ko-KR" sz="2800" b="1" i="0" u="none" strike="noStrike" kern="1200" cap="none" spc="0" normalizeH="0" baseline="0">
                <a:solidFill>
                  <a:schemeClr val="tx1"/>
                </a:solidFill>
                <a:latin typeface="맑은 고딕"/>
              </a:rPr>
              <a:t>fast BSS transition HandShake (802.11r)</a:t>
            </a:r>
            <a:endParaRPr kumimoji="0" lang="en-US" altLang="ko-KR" sz="2500" i="0" u="none" strike="noStrike" kern="1200" cap="none" spc="0" normalizeH="0" baseline="0">
              <a:solidFill>
                <a:schemeClr val="tx1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2500" i="0" u="none" strike="noStrike" kern="1200" cap="none" spc="0" normalizeH="0" baseline="0">
                <a:solidFill>
                  <a:schemeClr val="tx1"/>
                </a:solidFill>
                <a:latin typeface="맑은 고딕"/>
              </a:rPr>
              <a:t>	</a:t>
            </a:r>
            <a:r>
              <a:rPr kumimoji="0" lang="ko-KR" altLang="en-US" sz="2500" i="0" u="none" strike="noStrike" kern="1200" cap="none" spc="0" normalizeH="0" baseline="0">
                <a:solidFill>
                  <a:schemeClr val="tx1"/>
                </a:solidFill>
                <a:latin typeface="맑은 고딕"/>
              </a:rPr>
              <a:t>기지국에서 다른 곳으로 끊김 없이</a:t>
            </a:r>
            <a:r>
              <a:rPr kumimoji="0" lang="en-US" altLang="ko-KR" sz="2500" i="0" u="none" strike="noStrike" kern="1200" cap="none" spc="0" normalizeH="0" baseline="0">
                <a:solidFill>
                  <a:schemeClr val="tx1"/>
                </a:solidFill>
                <a:latin typeface="맑은 고딕"/>
              </a:rPr>
              <a:t>,</a:t>
            </a:r>
            <a:r>
              <a:rPr kumimoji="0" lang="ko-KR" altLang="en-US" sz="2500" i="0" u="none" strike="noStrike" kern="1200" cap="none" spc="0" normalizeH="0" baseline="0">
                <a:solidFill>
                  <a:schemeClr val="tx1"/>
                </a:solidFill>
                <a:latin typeface="맑은 고딕"/>
              </a:rPr>
              <a:t> 빠르고 안전한 채널전환을 지원하기 	위해</a:t>
            </a:r>
            <a:r>
              <a:rPr kumimoji="0" lang="en-US" altLang="ko-KR" sz="2500" i="0" u="none" strike="noStrike" kern="1200" cap="none" spc="0" normalizeH="0" baseline="0">
                <a:solidFill>
                  <a:schemeClr val="tx1"/>
                </a:solidFill>
                <a:latin typeface="맑은 고딕"/>
              </a:rPr>
              <a:t>,</a:t>
            </a:r>
            <a:r>
              <a:rPr kumimoji="0" lang="ko-KR" altLang="en-US" sz="2500" i="0" u="none" strike="noStrike" kern="1200" cap="none" spc="0" normalizeH="0" baseline="0">
                <a:solidFill>
                  <a:schemeClr val="tx1"/>
                </a:solidFill>
                <a:latin typeface="맑은 고딕"/>
              </a:rPr>
              <a:t> </a:t>
            </a:r>
            <a:r>
              <a:rPr kumimoji="0" lang="en-US" altLang="ko-KR" sz="2500" i="0" u="none" strike="noStrike" kern="1200" cap="none" spc="0" normalizeH="0" baseline="0">
                <a:solidFill>
                  <a:schemeClr val="tx1"/>
                </a:solidFill>
                <a:latin typeface="맑은 고딕"/>
              </a:rPr>
              <a:t>BSS</a:t>
            </a:r>
            <a:r>
              <a:rPr kumimoji="0" lang="ko-KR" altLang="en-US" sz="2500" i="0" u="none" strike="noStrike" kern="1200" cap="none" spc="0" normalizeH="0" baseline="0">
                <a:solidFill>
                  <a:schemeClr val="tx1"/>
                </a:solidFill>
                <a:latin typeface="맑은 고딕"/>
              </a:rPr>
              <a:t> 전환 시 </a:t>
            </a:r>
            <a:r>
              <a:rPr kumimoji="0" lang="en-US" altLang="ko-KR" sz="2500" i="0" u="none" strike="noStrike" kern="1200" cap="none" spc="0" normalizeH="0" baseline="0">
                <a:solidFill>
                  <a:schemeClr val="tx1"/>
                </a:solidFill>
                <a:latin typeface="맑은 고딕"/>
              </a:rPr>
              <a:t>4-Way HandShake</a:t>
            </a:r>
            <a:r>
              <a:rPr kumimoji="0" lang="ko-KR" altLang="en-US" sz="2500" i="0" u="none" strike="noStrike" kern="1200" cap="none" spc="0" normalizeH="0" baseline="0">
                <a:solidFill>
                  <a:schemeClr val="tx1"/>
                </a:solidFill>
                <a:latin typeface="맑은 고딕"/>
              </a:rPr>
              <a:t>를 활용하여 세션 키 교환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KRACK</a:t>
            </a:r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endParaRPr lang="en-US" altLang="ko-KR" b="1"/>
          </a:p>
          <a:p>
            <a:pPr marL="0" indent="0">
              <a:buNone/>
              <a:defRPr/>
            </a:pPr>
            <a:r>
              <a:rPr lang="en-US" altLang="ko-KR" b="1">
                <a:solidFill>
                  <a:srgbClr val="6182D6"/>
                </a:solidFill>
                <a:latin typeface="맑은 고딕"/>
              </a:rPr>
              <a:t>Key Reinstallation Attacks (</a:t>
            </a:r>
            <a:r>
              <a:rPr lang="ko-KR" altLang="en-US" b="1">
                <a:solidFill>
                  <a:srgbClr val="6182D6"/>
                </a:solidFill>
                <a:latin typeface="맑은 고딕"/>
              </a:rPr>
              <a:t>키 재설치 공격</a:t>
            </a:r>
            <a:r>
              <a:rPr lang="en-US" altLang="ko-KR" b="1">
                <a:solidFill>
                  <a:srgbClr val="6182D6"/>
                </a:solidFill>
                <a:latin typeface="맑은 고딕"/>
              </a:rPr>
              <a:t>)</a:t>
            </a:r>
          </a:p>
          <a:p>
            <a:pPr marL="0" indent="0">
              <a:buNone/>
              <a:defRPr/>
            </a:pPr>
            <a:endParaRPr lang="ko-KR" altLang="en-US"/>
          </a:p>
          <a:p>
            <a:pPr marL="685800" lvl="1" indent="-228600">
              <a:defRPr/>
            </a:pPr>
            <a:r>
              <a:rPr lang="ko-KR" altLang="en-US" sz="2500"/>
              <a:t>Wi-Fi 연결을 보호하는 Wi-Fi Protected Access</a:t>
            </a:r>
            <a:r>
              <a:rPr lang="en-US" altLang="ko-KR" sz="2500"/>
              <a:t>(WPA)</a:t>
            </a:r>
            <a:r>
              <a:rPr lang="ko-KR" altLang="en-US" sz="2500"/>
              <a:t> 프로토콜의 </a:t>
            </a:r>
          </a:p>
          <a:p>
            <a:pPr marL="0" indent="0">
              <a:buNone/>
              <a:defRPr/>
            </a:pPr>
            <a:r>
              <a:rPr lang="ko-KR" altLang="en-US" sz="2500"/>
              <a:t>	 </a:t>
            </a:r>
            <a:r>
              <a:rPr lang="en-US" altLang="ko-KR" sz="2500">
                <a:solidFill>
                  <a:schemeClr val="dk1"/>
                </a:solidFill>
              </a:rPr>
              <a:t>4-way handshake &amp;</a:t>
            </a:r>
            <a:r>
              <a:rPr lang="ko-KR" altLang="en-US" sz="2500">
                <a:solidFill>
                  <a:schemeClr val="dk1"/>
                </a:solidFill>
              </a:rPr>
              <a:t> </a:t>
            </a:r>
            <a:r>
              <a:rPr lang="en-US" altLang="ko-KR" sz="2500">
                <a:solidFill>
                  <a:schemeClr val="dk1"/>
                </a:solidFill>
              </a:rPr>
              <a:t>groupkey handshake</a:t>
            </a:r>
            <a:r>
              <a:rPr lang="ko-KR" altLang="en-US" sz="2500"/>
              <a:t> 취약점을 이용한 공격 </a:t>
            </a:r>
          </a:p>
          <a:p>
            <a:pPr marL="0" indent="0">
              <a:buNone/>
              <a:defRPr/>
            </a:pPr>
            <a:endParaRPr lang="en-US" altLang="ko-KR"/>
          </a:p>
          <a:p>
            <a:pPr marL="685800" lvl="1" indent="-228600">
              <a:defRPr/>
            </a:pPr>
            <a:r>
              <a:rPr lang="ko-KR" altLang="en-US" sz="2500"/>
              <a:t>암호화키 자체 노출되지 않고</a:t>
            </a:r>
            <a:r>
              <a:rPr lang="en-US" altLang="ko-KR" sz="2500"/>
              <a:t>,</a:t>
            </a:r>
            <a:r>
              <a:rPr lang="ko-KR" altLang="en-US" sz="2500"/>
              <a:t>기존 사용하고 있는 </a:t>
            </a:r>
            <a:r>
              <a:rPr lang="en-US" altLang="ko-KR" sz="2500"/>
              <a:t>WIFI</a:t>
            </a:r>
            <a:r>
              <a:rPr lang="ko-KR" altLang="en-US" sz="2500"/>
              <a:t> 네트워크 망에</a:t>
            </a:r>
          </a:p>
          <a:p>
            <a:pPr marL="0" indent="0">
              <a:buNone/>
              <a:defRPr/>
            </a:pPr>
            <a:r>
              <a:rPr lang="ko-KR" altLang="en-US" sz="2500"/>
              <a:t>	인위적</a:t>
            </a:r>
            <a:r>
              <a:rPr lang="en-US" altLang="ko-KR" sz="2500"/>
              <a:t>&amp;</a:t>
            </a:r>
            <a:r>
              <a:rPr lang="ko-KR" altLang="en-US" sz="2500"/>
              <a:t>반복적인 암호화키 재설정유도</a:t>
            </a:r>
          </a:p>
          <a:p>
            <a:pPr marL="0" indent="0">
              <a:buNone/>
              <a:defRPr/>
            </a:pPr>
            <a:r>
              <a:rPr lang="ko-KR" altLang="en-US" sz="2500"/>
              <a:t>	</a:t>
            </a:r>
          </a:p>
          <a:p>
            <a:pPr marL="0" indent="0">
              <a:buNone/>
              <a:defRPr/>
            </a:pPr>
            <a:r>
              <a:rPr lang="ko-KR" altLang="en-US" sz="2500"/>
              <a:t>	</a:t>
            </a:r>
            <a:r>
              <a:rPr lang="en-US" altLang="ko-KR" sz="2500"/>
              <a:t>-&gt;</a:t>
            </a:r>
            <a:r>
              <a:rPr lang="ko-KR" altLang="en-US" sz="2500"/>
              <a:t> 암호화에 사용하는 초기 벡터</a:t>
            </a:r>
            <a:r>
              <a:rPr lang="en-US" altLang="ko-KR" sz="2500"/>
              <a:t>(IV)</a:t>
            </a:r>
            <a:r>
              <a:rPr lang="ko-KR" altLang="en-US" sz="2500"/>
              <a:t>가 재사용되어 데이터 복호화와</a:t>
            </a:r>
          </a:p>
          <a:p>
            <a:pPr marL="0" indent="0">
              <a:buNone/>
              <a:defRPr/>
            </a:pPr>
            <a:r>
              <a:rPr lang="ko-KR" altLang="en-US" sz="2500"/>
              <a:t>	위변조 가능</a:t>
            </a:r>
          </a:p>
          <a:p>
            <a:pPr mar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>
                <a:solidFill>
                  <a:schemeClr val="dk1"/>
                </a:solidFill>
              </a:rPr>
              <a:t>4-way handshake 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 b="1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</p:txBody>
      </p:sp>
      <p:sp>
        <p:nvSpPr>
          <p:cNvPr id="12" name="텍스트 개체 틀 8"/>
          <p:cNvSpPr>
            <a:spLocks noGrp="1"/>
          </p:cNvSpPr>
          <p:nvPr/>
        </p:nvSpPr>
        <p:spPr>
          <a:xfrm>
            <a:off x="563563" y="1304925"/>
            <a:ext cx="11369675" cy="505777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800" b="1" i="0" u="none" strike="noStrike" kern="1200" cap="none" spc="0" normalizeH="0" baseline="0">
              <a:solidFill>
                <a:srgbClr val="6182D6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800" b="0" i="0" u="none" strike="noStrike" kern="1200" cap="none" spc="0" normalizeH="0" baseline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6944004" y="1217745"/>
            <a:ext cx="4548715" cy="508992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505696" y="6537960"/>
            <a:ext cx="3997330" cy="241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출처 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http://www.ktword.co.kr/abbr_view.php?m_temp1=1842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2789" y="2621491"/>
            <a:ext cx="2815166" cy="36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rgbClr val="6182D6"/>
                </a:solidFill>
              </a:rPr>
              <a:t>4-way handshake </a:t>
            </a:r>
            <a:r>
              <a:rPr lang="ko-KR" altLang="en-US" b="1">
                <a:solidFill>
                  <a:srgbClr val="6182D6"/>
                </a:solidFill>
              </a:rPr>
              <a:t>절차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0307" y="3034240"/>
            <a:ext cx="6582834" cy="3288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1400" b="1"/>
              <a:t>1.</a:t>
            </a:r>
            <a:r>
              <a:rPr lang="ko-KR" altLang="en-US" sz="1400" b="1"/>
              <a:t> </a:t>
            </a:r>
            <a:r>
              <a:rPr lang="en-US" altLang="ko-KR" sz="1400" b="1"/>
              <a:t>AP -&gt; STA</a:t>
            </a:r>
          </a:p>
          <a:p>
            <a:pPr marL="671400" lvl="1" indent="-214200">
              <a:buFont typeface="Arial"/>
              <a:buChar char="•"/>
              <a:defRPr/>
            </a:pPr>
            <a:r>
              <a:rPr lang="en-US" altLang="ko-KR" sz="1400"/>
              <a:t>AP</a:t>
            </a:r>
            <a:r>
              <a:rPr lang="ko-KR" altLang="en-US" sz="1400"/>
              <a:t>의 </a:t>
            </a:r>
            <a:r>
              <a:rPr lang="en-US" altLang="ko-KR" sz="1400"/>
              <a:t>MAC </a:t>
            </a:r>
            <a:r>
              <a:rPr lang="ko-KR" altLang="en-US" sz="1400"/>
              <a:t>주소 및 </a:t>
            </a:r>
            <a:r>
              <a:rPr lang="en-US" altLang="ko-KR" sz="1400"/>
              <a:t>Nonce </a:t>
            </a:r>
            <a:r>
              <a:rPr lang="ko-KR" altLang="en-US" sz="1400"/>
              <a:t>값</a:t>
            </a:r>
            <a:r>
              <a:rPr lang="en-US" altLang="ko-KR" sz="1400"/>
              <a:t>(ANonce)</a:t>
            </a:r>
            <a:r>
              <a:rPr lang="ko-KR" altLang="en-US" sz="1400"/>
              <a:t>이 포함된 메시지 전송</a:t>
            </a:r>
          </a:p>
          <a:p>
            <a:pPr marL="457200" lvl="1" indent="0">
              <a:buFont typeface="Arial"/>
              <a:buNone/>
              <a:defRPr/>
            </a:pPr>
            <a:endParaRPr lang="ko-KR" altLang="en-US" sz="1400"/>
          </a:p>
          <a:p>
            <a:pPr marL="0" indent="0">
              <a:buNone/>
              <a:defRPr/>
            </a:pPr>
            <a:r>
              <a:rPr lang="en-US" altLang="ko-KR" sz="1400" b="1"/>
              <a:t>2.</a:t>
            </a:r>
            <a:r>
              <a:rPr lang="ko-KR" altLang="en-US" sz="1400" b="1"/>
              <a:t> </a:t>
            </a:r>
            <a:r>
              <a:rPr lang="en-US" altLang="ko-KR" sz="1400" b="1"/>
              <a:t>STA -&gt; AP</a:t>
            </a:r>
          </a:p>
          <a:p>
            <a:pPr marL="671400" lvl="1" indent="-214200">
              <a:buFont typeface="Arial"/>
              <a:buChar char="•"/>
              <a:defRPr/>
            </a:pPr>
            <a:r>
              <a:rPr lang="en-US" altLang="ko-KR" sz="1400"/>
              <a:t>STA</a:t>
            </a:r>
            <a:r>
              <a:rPr lang="ko-KR" altLang="en-US" sz="1400"/>
              <a:t>는 </a:t>
            </a:r>
            <a:r>
              <a:rPr lang="en-US" altLang="ko-KR" sz="1400"/>
              <a:t>Nonce</a:t>
            </a:r>
            <a:r>
              <a:rPr lang="ko-KR" altLang="en-US" sz="1400"/>
              <a:t> 값 생성</a:t>
            </a:r>
          </a:p>
          <a:p>
            <a:pPr marL="671400" lvl="1" indent="-214200">
              <a:buFont typeface="Arial"/>
              <a:buChar char="•"/>
              <a:defRPr/>
            </a:pPr>
            <a:r>
              <a:rPr lang="en-US" altLang="ko-KR" sz="1400"/>
              <a:t>STA</a:t>
            </a:r>
            <a:r>
              <a:rPr lang="ko-KR" altLang="en-US" sz="1400"/>
              <a:t>의 </a:t>
            </a:r>
            <a:r>
              <a:rPr lang="en-US" altLang="ko-KR" sz="1400"/>
              <a:t>MAC</a:t>
            </a:r>
            <a:r>
              <a:rPr lang="ko-KR" altLang="en-US" sz="1400"/>
              <a:t> 주소</a:t>
            </a:r>
            <a:r>
              <a:rPr lang="en-US" altLang="ko-KR" sz="1400"/>
              <a:t>,</a:t>
            </a:r>
            <a:r>
              <a:rPr lang="ko-KR" altLang="en-US" sz="1400"/>
              <a:t> </a:t>
            </a:r>
            <a:r>
              <a:rPr lang="en-US" altLang="ko-KR" sz="1400"/>
              <a:t>PMK, ANonce,</a:t>
            </a:r>
            <a:r>
              <a:rPr lang="ko-KR" altLang="en-US" sz="1400"/>
              <a:t> </a:t>
            </a:r>
            <a:r>
              <a:rPr lang="en-US" altLang="ko-KR" sz="1400"/>
              <a:t>SNonce </a:t>
            </a:r>
            <a:r>
              <a:rPr lang="ko-KR" altLang="en-US" sz="1400"/>
              <a:t>이용하여 </a:t>
            </a:r>
            <a:r>
              <a:rPr lang="en-US" altLang="ko-KR" sz="1400"/>
              <a:t>PTK(Pairwise Transient Key)</a:t>
            </a:r>
            <a:r>
              <a:rPr lang="ko-KR" altLang="en-US" sz="1400"/>
              <a:t> 유도 생성</a:t>
            </a:r>
          </a:p>
          <a:p>
            <a:pPr marL="671400" lvl="1" indent="-214200">
              <a:buFont typeface="Arial"/>
              <a:buChar char="•"/>
              <a:defRPr/>
            </a:pPr>
            <a:r>
              <a:rPr lang="en-US" altLang="ko-KR" sz="1400"/>
              <a:t>STA</a:t>
            </a:r>
            <a:r>
              <a:rPr lang="ko-KR" altLang="en-US" sz="1400"/>
              <a:t>의 </a:t>
            </a:r>
            <a:r>
              <a:rPr lang="en-US" altLang="ko-KR" sz="1400"/>
              <a:t>MAC</a:t>
            </a:r>
            <a:r>
              <a:rPr lang="ko-KR" altLang="en-US" sz="1400"/>
              <a:t>주소</a:t>
            </a:r>
            <a:r>
              <a:rPr lang="en-US" altLang="ko-KR" sz="1400"/>
              <a:t>,</a:t>
            </a:r>
            <a:r>
              <a:rPr lang="ko-KR" altLang="en-US" sz="1400"/>
              <a:t> </a:t>
            </a:r>
            <a:r>
              <a:rPr lang="en-US" altLang="ko-KR" sz="1400"/>
              <a:t>SNonce</a:t>
            </a:r>
            <a:r>
              <a:rPr lang="ko-KR" altLang="en-US" sz="1400"/>
              <a:t>이 포함된 메시지</a:t>
            </a:r>
            <a:r>
              <a:rPr lang="en-US" altLang="ko-KR" sz="1400"/>
              <a:t>(MIC;</a:t>
            </a:r>
            <a:r>
              <a:rPr lang="ko-KR" altLang="en-US" sz="1100"/>
              <a:t>메시지 무결성 코드</a:t>
            </a:r>
            <a:r>
              <a:rPr lang="en-US" altLang="ko-KR" sz="1400"/>
              <a:t>)</a:t>
            </a:r>
            <a:r>
              <a:rPr lang="ko-KR" altLang="en-US" sz="1400"/>
              <a:t>  전송</a:t>
            </a:r>
          </a:p>
          <a:p>
            <a:pPr marL="671400" lvl="1" indent="-214200">
              <a:buFont typeface="Arial"/>
              <a:buChar char="•"/>
              <a:defRPr/>
            </a:pPr>
            <a:endParaRPr lang="ko-KR" altLang="en-US" sz="1400"/>
          </a:p>
          <a:p>
            <a:pPr marL="0" indent="0">
              <a:buNone/>
              <a:defRPr/>
            </a:pPr>
            <a:r>
              <a:rPr lang="en-US" altLang="ko-KR" sz="1400" b="1"/>
              <a:t>3.</a:t>
            </a:r>
            <a:r>
              <a:rPr lang="ko-KR" altLang="en-US" sz="1400" b="1"/>
              <a:t> </a:t>
            </a:r>
            <a:r>
              <a:rPr lang="en-US" altLang="ko-KR" sz="1400" b="1"/>
              <a:t>AP -&gt; STA</a:t>
            </a:r>
          </a:p>
          <a:p>
            <a:pPr marL="671400" lvl="1" indent="-214200">
              <a:buFont typeface="Arial"/>
              <a:buChar char="•"/>
              <a:defRPr/>
            </a:pPr>
            <a:r>
              <a:rPr lang="ko-KR" altLang="en-US" sz="1400"/>
              <a:t>처음 메시지 </a:t>
            </a:r>
            <a:r>
              <a:rPr lang="en-US" altLang="ko-KR" sz="1400"/>
              <a:t>1</a:t>
            </a:r>
            <a:r>
              <a:rPr lang="ko-KR" altLang="en-US" sz="1400"/>
              <a:t>과 동일하면서</a:t>
            </a:r>
            <a:r>
              <a:rPr lang="en-US" altLang="ko-KR" sz="1400"/>
              <a:t>,</a:t>
            </a:r>
            <a:r>
              <a:rPr lang="ko-KR" altLang="en-US" sz="1400"/>
              <a:t> </a:t>
            </a:r>
            <a:r>
              <a:rPr lang="en-US" altLang="ko-KR" sz="1400"/>
              <a:t>MIC</a:t>
            </a:r>
            <a:r>
              <a:rPr lang="ko-KR" altLang="en-US" sz="1400"/>
              <a:t>가 추가된 메시지 전송</a:t>
            </a:r>
          </a:p>
          <a:p>
            <a:pPr marL="671400" lvl="1" indent="-214200">
              <a:buFont typeface="Arial"/>
              <a:buChar char="•"/>
              <a:defRPr/>
            </a:pPr>
            <a:endParaRPr lang="ko-KR" altLang="en-US" sz="1400"/>
          </a:p>
          <a:p>
            <a:pPr marL="0" indent="0">
              <a:buNone/>
              <a:defRPr/>
            </a:pPr>
            <a:r>
              <a:rPr lang="en-US" altLang="ko-KR" sz="1400" b="1"/>
              <a:t>4.</a:t>
            </a:r>
            <a:r>
              <a:rPr lang="ko-KR" altLang="en-US" sz="1400" b="1"/>
              <a:t> </a:t>
            </a:r>
            <a:r>
              <a:rPr lang="en-US" altLang="ko-KR" sz="1400" b="1"/>
              <a:t>STA -&gt; AP</a:t>
            </a:r>
          </a:p>
          <a:p>
            <a:pPr marL="671400" lvl="1" indent="-214200">
              <a:buFont typeface="Arial"/>
              <a:buChar char="•"/>
              <a:defRPr/>
            </a:pPr>
            <a:r>
              <a:rPr lang="ko-KR" altLang="en-US" sz="1400"/>
              <a:t>직전 메시지 </a:t>
            </a:r>
            <a:r>
              <a:rPr lang="en-US" altLang="ko-KR" sz="1400"/>
              <a:t>3</a:t>
            </a:r>
            <a:r>
              <a:rPr lang="ko-KR" altLang="en-US" sz="1400"/>
              <a:t> 에 대한 단순 수신 응답</a:t>
            </a:r>
            <a:r>
              <a:rPr lang="en-US" altLang="ko-KR" sz="1400"/>
              <a:t>(MIC</a:t>
            </a:r>
            <a:r>
              <a:rPr lang="ko-KR" altLang="en-US" sz="1400"/>
              <a:t>포함 전송</a:t>
            </a:r>
            <a:r>
              <a:rPr lang="en-US" altLang="ko-KR" sz="1400"/>
              <a:t>)</a:t>
            </a:r>
          </a:p>
          <a:p>
            <a:pPr marL="333000" indent="-333000">
              <a:buAutoNum type="arabicPeriod"/>
              <a:defRPr/>
            </a:pPr>
            <a:endParaRPr lang="en-US" altLang="ko-KR" sz="1400"/>
          </a:p>
        </p:txBody>
      </p:sp>
      <p:sp>
        <p:nvSpPr>
          <p:cNvPr id="19" name="TextBox 18"/>
          <p:cNvSpPr txBox="1"/>
          <p:nvPr/>
        </p:nvSpPr>
        <p:spPr>
          <a:xfrm>
            <a:off x="357715" y="1229782"/>
            <a:ext cx="2815166" cy="36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6182D6"/>
                </a:solidFill>
                <a:latin typeface="Arial"/>
                <a:ea typeface="맑은 고딕"/>
                <a:cs typeface="Arial"/>
              </a:rPr>
              <a:t>4-way handshake 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6182D6"/>
                </a:solidFill>
                <a:latin typeface="Arial"/>
                <a:ea typeface="맑은 고딕"/>
                <a:cs typeface="Arial"/>
              </a:rPr>
              <a:t>목적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7606" y="1583265"/>
            <a:ext cx="6582834" cy="948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9920" indent="-199920" algn="l" defTabSz="914400">
              <a:buFont typeface="Arial"/>
              <a:buChar char="•"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쌍방간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PMK(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Pairwise Master Key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)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보유 및 현행성 확인</a:t>
            </a:r>
          </a:p>
          <a:p>
            <a:pPr marL="199920" indent="-199920" algn="l" defTabSz="914400">
              <a:buFont typeface="Arial"/>
              <a:buChar char="•"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PMK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로부터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PTK(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Pairwise Transient Key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)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유도</a:t>
            </a:r>
          </a:p>
          <a:p>
            <a:pPr marL="199920" indent="-199920" algn="l" defTabSz="914400">
              <a:buFont typeface="Arial"/>
              <a:buChar char="•"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STA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와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AP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에서 유도된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PTK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설치</a:t>
            </a:r>
          </a:p>
          <a:p>
            <a:pPr marL="199920" indent="-199920" algn="l" defTabSz="914400">
              <a:buFont typeface="Arial"/>
              <a:buChar char="•"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Cipher Suite (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TLS 암호통신 할 때 사용되는 암호알고리즘 집합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)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확정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Cipher Suite</a:t>
            </a:r>
            <a:r>
              <a:rPr kumimoji="0" lang="ko-KR" altLang="en-US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의 구조</a:t>
            </a:r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 b="1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</p:txBody>
      </p:sp>
      <p:sp>
        <p:nvSpPr>
          <p:cNvPr id="10" name="텍스트 개체 틀 8"/>
          <p:cNvSpPr>
            <a:spLocks noGrp="1"/>
          </p:cNvSpPr>
          <p:nvPr/>
        </p:nvSpPr>
        <p:spPr>
          <a:xfrm>
            <a:off x="430213" y="1304925"/>
            <a:ext cx="11369675" cy="505777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>
              <a:buNone/>
              <a:defRPr/>
            </a:pPr>
            <a:endParaRPr lang="ko-KR" altLang="en-US" sz="28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2266675" y="1789174"/>
            <a:ext cx="7657088" cy="32742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413874" y="6497107"/>
            <a:ext cx="2413001" cy="240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/>
              <a:t>출처 </a:t>
            </a:r>
            <a:r>
              <a:rPr lang="en-US" altLang="ko-KR" sz="1000"/>
              <a:t>:https://rsec.kr/?p=455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defTabSz="914400">
              <a:buFont typeface="Arial"/>
              <a:buNone/>
              <a:defRPr/>
            </a:pPr>
            <a:r>
              <a:rPr kumimoji="0" lang="en-US" altLang="ko-KR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Cipher Suite</a:t>
            </a:r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 b="1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</p:txBody>
      </p:sp>
      <p:sp>
        <p:nvSpPr>
          <p:cNvPr id="10" name="텍스트 개체 틀 8"/>
          <p:cNvSpPr>
            <a:spLocks noGrp="1"/>
          </p:cNvSpPr>
          <p:nvPr/>
        </p:nvSpPr>
        <p:spPr>
          <a:xfrm>
            <a:off x="430213" y="1304925"/>
            <a:ext cx="11369675" cy="505777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>
              <a:buNone/>
              <a:defRPr/>
            </a:pPr>
            <a:r>
              <a:rPr lang="ko-KR" altLang="en-US" sz="2800"/>
              <a:t>Cipher Suite 3가지 종류의 알고리즘을 포함</a:t>
            </a:r>
          </a:p>
          <a:p>
            <a:pPr marL="0" indent="0">
              <a:buNone/>
              <a:defRPr/>
            </a:pPr>
            <a:endParaRPr lang="ko-KR" altLang="en-US" sz="2800"/>
          </a:p>
          <a:p>
            <a:pPr marL="0" indent="0">
              <a:buNone/>
              <a:defRPr/>
            </a:pPr>
            <a:r>
              <a:rPr lang="ko-KR" altLang="en-US" sz="2500"/>
              <a:t>1)</a:t>
            </a:r>
            <a:r>
              <a:rPr lang="ko-KR" altLang="en-US" sz="2500" b="1"/>
              <a:t> Key exchange algorithm </a:t>
            </a:r>
            <a:r>
              <a:rPr lang="ko-KR" altLang="en-US" sz="2500"/>
              <a:t>: 암호통신시 사용하는 대칭암호키를 교환하는 </a:t>
            </a:r>
          </a:p>
          <a:p>
            <a:pPr marL="0" indent="0">
              <a:buNone/>
              <a:defRPr/>
            </a:pPr>
            <a:r>
              <a:rPr lang="ko-KR" altLang="en-US" sz="2500"/>
              <a:t>(확정하는) 알고리즘</a:t>
            </a:r>
          </a:p>
          <a:p>
            <a:pPr marL="0" indent="0">
              <a:buNone/>
              <a:defRPr/>
            </a:pPr>
            <a:endParaRPr lang="ko-KR" altLang="en-US" sz="2500"/>
          </a:p>
          <a:p>
            <a:pPr marL="0" indent="0">
              <a:buNone/>
              <a:defRPr/>
            </a:pPr>
            <a:r>
              <a:rPr lang="ko-KR" altLang="en-US" sz="2500"/>
              <a:t>2) </a:t>
            </a:r>
            <a:r>
              <a:rPr lang="ko-KR" altLang="en-US" sz="2500" b="1"/>
              <a:t>bulk encryption algorithm</a:t>
            </a:r>
            <a:r>
              <a:rPr lang="ko-KR" altLang="en-US" sz="2500"/>
              <a:t> : record를 encryption을 할 때 사용하는 대칭키 </a:t>
            </a:r>
          </a:p>
          <a:p>
            <a:pPr marL="0" indent="0">
              <a:buNone/>
              <a:defRPr/>
            </a:pPr>
            <a:r>
              <a:rPr lang="ko-KR" altLang="en-US" sz="2500"/>
              <a:t>알고리즘</a:t>
            </a:r>
          </a:p>
          <a:p>
            <a:pPr marL="0" indent="0">
              <a:buNone/>
              <a:defRPr/>
            </a:pPr>
            <a:endParaRPr lang="ko-KR" altLang="en-US" sz="2500"/>
          </a:p>
          <a:p>
            <a:pPr marL="0" indent="0">
              <a:buNone/>
              <a:defRPr/>
            </a:pPr>
            <a:r>
              <a:rPr lang="ko-KR" altLang="en-US" sz="2500"/>
              <a:t>3) </a:t>
            </a:r>
            <a:r>
              <a:rPr lang="ko-KR" altLang="en-US" sz="2500" b="1"/>
              <a:t>message authentication code(MAC) algorithm</a:t>
            </a:r>
            <a:r>
              <a:rPr lang="ko-KR" altLang="en-US" sz="2500"/>
              <a:t> : 전달된 message의 </a:t>
            </a:r>
          </a:p>
          <a:p>
            <a:pPr marL="0" indent="0">
              <a:buNone/>
              <a:defRPr/>
            </a:pPr>
            <a:r>
              <a:rPr lang="ko-KR" altLang="en-US" sz="2500"/>
              <a:t>무결성(Integrity) 과 인증(Authentication)을 위해 사용되는 알고리즘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>
                <a:solidFill>
                  <a:schemeClr val="dk1"/>
                </a:solidFill>
              </a:rPr>
              <a:t>4-way handshake 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 b="1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</p:txBody>
      </p:sp>
      <p:sp>
        <p:nvSpPr>
          <p:cNvPr id="12" name="텍스트 개체 틀 8"/>
          <p:cNvSpPr>
            <a:spLocks noGrp="1"/>
          </p:cNvSpPr>
          <p:nvPr/>
        </p:nvSpPr>
        <p:spPr>
          <a:xfrm>
            <a:off x="563563" y="1304925"/>
            <a:ext cx="11369675" cy="505777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800" b="1" i="0" u="none" strike="noStrike" kern="1200" cap="none" spc="0" normalizeH="0" baseline="0">
              <a:solidFill>
                <a:srgbClr val="6182D6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800" b="0" i="0" u="none" strike="noStrike" kern="1200" cap="none" spc="0" normalizeH="0" baseline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6944004" y="1217745"/>
            <a:ext cx="4548715" cy="508992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505696" y="6537960"/>
            <a:ext cx="3997330" cy="241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출처 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http://www.ktword.co.kr/abbr_view.php?m_temp1=1842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2789" y="2621491"/>
            <a:ext cx="2815166" cy="36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rgbClr val="6182D6"/>
                </a:solidFill>
              </a:rPr>
              <a:t>4-way handshake </a:t>
            </a:r>
            <a:r>
              <a:rPr lang="ko-KR" altLang="en-US" b="1">
                <a:solidFill>
                  <a:srgbClr val="6182D6"/>
                </a:solidFill>
              </a:rPr>
              <a:t>절차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0307" y="3034240"/>
            <a:ext cx="6582834" cy="3231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 sz="1400" b="1"/>
              <a:t>1.</a:t>
            </a:r>
            <a:r>
              <a:rPr lang="ko-KR" altLang="en-US" sz="1400" b="1"/>
              <a:t> </a:t>
            </a:r>
            <a:r>
              <a:rPr lang="en-US" altLang="ko-KR" sz="1400" b="1"/>
              <a:t>AP -&gt; STA</a:t>
            </a:r>
          </a:p>
          <a:p>
            <a:pPr marL="671400" lvl="1" indent="-214200">
              <a:buFont typeface="Arial"/>
              <a:buChar char="•"/>
              <a:defRPr/>
            </a:pPr>
            <a:r>
              <a:rPr lang="en-US" altLang="ko-KR" sz="1400"/>
              <a:t>AP</a:t>
            </a:r>
            <a:r>
              <a:rPr lang="ko-KR" altLang="en-US" sz="1400"/>
              <a:t>의 </a:t>
            </a:r>
            <a:r>
              <a:rPr lang="en-US" altLang="ko-KR" sz="1400"/>
              <a:t>MAC </a:t>
            </a:r>
            <a:r>
              <a:rPr lang="ko-KR" altLang="en-US" sz="1400"/>
              <a:t>주소 및 </a:t>
            </a:r>
            <a:r>
              <a:rPr lang="en-US" altLang="ko-KR" sz="1400"/>
              <a:t>Nonce </a:t>
            </a:r>
            <a:r>
              <a:rPr lang="ko-KR" altLang="en-US" sz="1400"/>
              <a:t>값</a:t>
            </a:r>
            <a:r>
              <a:rPr lang="en-US" altLang="ko-KR" sz="1400"/>
              <a:t>(ANonce)</a:t>
            </a:r>
            <a:r>
              <a:rPr lang="ko-KR" altLang="en-US" sz="1400"/>
              <a:t>이 포함된 메시지 전송</a:t>
            </a:r>
          </a:p>
          <a:p>
            <a:pPr marL="457200" lvl="1" indent="0">
              <a:buFont typeface="Arial"/>
              <a:buNone/>
              <a:defRPr/>
            </a:pPr>
            <a:r>
              <a:rPr lang="ko-KR" altLang="en-US" sz="1400"/>
              <a:t>	</a:t>
            </a:r>
            <a:r>
              <a:rPr lang="en-US" altLang="ko-KR" sz="1000"/>
              <a:t>*ANonce :　액세스 포인트 (인증 자)에 의해 생성 된 난수</a:t>
            </a:r>
          </a:p>
          <a:p>
            <a:pPr marL="0" indent="0">
              <a:buNone/>
              <a:defRPr/>
            </a:pPr>
            <a:r>
              <a:rPr lang="en-US" altLang="ko-KR" sz="1400" b="1"/>
              <a:t>2.</a:t>
            </a:r>
            <a:r>
              <a:rPr lang="ko-KR" altLang="en-US" sz="1400" b="1"/>
              <a:t> </a:t>
            </a:r>
            <a:r>
              <a:rPr lang="en-US" altLang="ko-KR" sz="1400" b="1"/>
              <a:t>STA -&gt; AP</a:t>
            </a:r>
          </a:p>
          <a:p>
            <a:pPr marL="671400" lvl="1" indent="-214200">
              <a:buFont typeface="Arial"/>
              <a:buChar char="•"/>
              <a:defRPr/>
            </a:pPr>
            <a:r>
              <a:rPr lang="en-US" altLang="ko-KR" sz="1400"/>
              <a:t>STA</a:t>
            </a:r>
            <a:r>
              <a:rPr lang="ko-KR" altLang="en-US" sz="1400"/>
              <a:t>는 </a:t>
            </a:r>
            <a:r>
              <a:rPr lang="en-US" altLang="ko-KR" sz="1400"/>
              <a:t>Nonce</a:t>
            </a:r>
            <a:r>
              <a:rPr lang="ko-KR" altLang="en-US" sz="1400"/>
              <a:t> 값 생성</a:t>
            </a:r>
          </a:p>
          <a:p>
            <a:pPr marL="671400" lvl="1" indent="-214200">
              <a:buFont typeface="Arial"/>
              <a:buChar char="•"/>
              <a:defRPr/>
            </a:pPr>
            <a:r>
              <a:rPr lang="en-US" altLang="ko-KR" sz="1400"/>
              <a:t>STA</a:t>
            </a:r>
            <a:r>
              <a:rPr lang="ko-KR" altLang="en-US" sz="1400"/>
              <a:t>의 </a:t>
            </a:r>
            <a:r>
              <a:rPr lang="en-US" altLang="ko-KR" sz="1400"/>
              <a:t>MAC</a:t>
            </a:r>
            <a:r>
              <a:rPr lang="ko-KR" altLang="en-US" sz="1400"/>
              <a:t> 주소</a:t>
            </a:r>
            <a:r>
              <a:rPr lang="en-US" altLang="ko-KR" sz="1400"/>
              <a:t>,</a:t>
            </a:r>
            <a:r>
              <a:rPr lang="ko-KR" altLang="en-US" sz="1400"/>
              <a:t> </a:t>
            </a:r>
            <a:r>
              <a:rPr lang="en-US" altLang="ko-KR" sz="1400"/>
              <a:t>PMK, ANonce,</a:t>
            </a:r>
            <a:r>
              <a:rPr lang="ko-KR" altLang="en-US" sz="1400"/>
              <a:t> </a:t>
            </a:r>
            <a:r>
              <a:rPr lang="en-US" altLang="ko-KR" sz="1400"/>
              <a:t>SNonce </a:t>
            </a:r>
            <a:r>
              <a:rPr lang="ko-KR" altLang="en-US" sz="1400"/>
              <a:t>이용하여 </a:t>
            </a:r>
            <a:r>
              <a:rPr lang="en-US" altLang="ko-KR" sz="1400"/>
              <a:t>PTK(Pairwise Transient Key)</a:t>
            </a:r>
            <a:r>
              <a:rPr lang="ko-KR" altLang="en-US" sz="1400"/>
              <a:t> 유도 생성</a:t>
            </a:r>
          </a:p>
          <a:p>
            <a:pPr marL="671400" lvl="1" indent="-214200">
              <a:buFont typeface="Arial"/>
              <a:buChar char="•"/>
              <a:defRPr/>
            </a:pPr>
            <a:r>
              <a:rPr lang="en-US" altLang="ko-KR" sz="1400"/>
              <a:t>STA</a:t>
            </a:r>
            <a:r>
              <a:rPr lang="ko-KR" altLang="en-US" sz="1400"/>
              <a:t>의 </a:t>
            </a:r>
            <a:r>
              <a:rPr lang="en-US" altLang="ko-KR" sz="1400"/>
              <a:t>MAC</a:t>
            </a:r>
            <a:r>
              <a:rPr lang="ko-KR" altLang="en-US" sz="1400"/>
              <a:t>주소</a:t>
            </a:r>
            <a:r>
              <a:rPr lang="en-US" altLang="ko-KR" sz="1400"/>
              <a:t>,</a:t>
            </a:r>
            <a:r>
              <a:rPr lang="ko-KR" altLang="en-US" sz="1400"/>
              <a:t> </a:t>
            </a:r>
            <a:r>
              <a:rPr lang="en-US" altLang="ko-KR" sz="1400"/>
              <a:t>SNonce</a:t>
            </a:r>
            <a:r>
              <a:rPr lang="ko-KR" altLang="en-US" sz="1400"/>
              <a:t>이 포함된 메시지</a:t>
            </a:r>
            <a:r>
              <a:rPr lang="en-US" altLang="ko-KR" sz="1400"/>
              <a:t>(MIC;</a:t>
            </a:r>
            <a:r>
              <a:rPr lang="ko-KR" altLang="en-US" sz="1100"/>
              <a:t>메시지 무결성 코드</a:t>
            </a:r>
            <a:r>
              <a:rPr lang="en-US" altLang="ko-KR" sz="1400"/>
              <a:t>)</a:t>
            </a:r>
            <a:r>
              <a:rPr lang="ko-KR" altLang="en-US" sz="1400"/>
              <a:t>  전송</a:t>
            </a:r>
          </a:p>
          <a:p>
            <a:pPr marL="457200" lvl="1" indent="0">
              <a:buFont typeface="Arial"/>
              <a:buNone/>
              <a:defRPr/>
            </a:pPr>
            <a:r>
              <a:rPr lang="ko-KR" altLang="en-US" sz="1000"/>
              <a:t>	</a:t>
            </a:r>
            <a:r>
              <a:rPr lang="en-US" altLang="ko-KR" sz="1000"/>
              <a:t>*SNonce :　 클라이언트 장치 (요청자)에 의해 생성 된 난수</a:t>
            </a:r>
            <a:endParaRPr lang="en-US" altLang="ko-KR" sz="1400"/>
          </a:p>
          <a:p>
            <a:pPr marL="0" indent="0">
              <a:buNone/>
              <a:defRPr/>
            </a:pPr>
            <a:r>
              <a:rPr lang="en-US" altLang="ko-KR" sz="1400" b="1"/>
              <a:t>3.</a:t>
            </a:r>
            <a:r>
              <a:rPr lang="ko-KR" altLang="en-US" sz="1400" b="1"/>
              <a:t> </a:t>
            </a:r>
            <a:r>
              <a:rPr lang="en-US" altLang="ko-KR" sz="1400" b="1"/>
              <a:t>AP -&gt; STA</a:t>
            </a:r>
          </a:p>
          <a:p>
            <a:pPr marL="671400" lvl="1" indent="-214200">
              <a:buFont typeface="Arial"/>
              <a:buChar char="•"/>
              <a:defRPr/>
            </a:pPr>
            <a:r>
              <a:rPr lang="ko-KR" altLang="en-US" sz="1400"/>
              <a:t>처음 메시지 </a:t>
            </a:r>
            <a:r>
              <a:rPr lang="en-US" altLang="ko-KR" sz="1400"/>
              <a:t>1</a:t>
            </a:r>
            <a:r>
              <a:rPr lang="ko-KR" altLang="en-US" sz="1400"/>
              <a:t>과 동일하면서</a:t>
            </a:r>
            <a:r>
              <a:rPr lang="en-US" altLang="ko-KR" sz="1400"/>
              <a:t>,</a:t>
            </a:r>
            <a:r>
              <a:rPr lang="ko-KR" altLang="en-US" sz="1400"/>
              <a:t> </a:t>
            </a:r>
            <a:r>
              <a:rPr lang="en-US" altLang="ko-KR" sz="1400"/>
              <a:t>MIC</a:t>
            </a:r>
            <a:r>
              <a:rPr lang="ko-KR" altLang="en-US" sz="1400"/>
              <a:t>가 추가된 메시지 전송</a:t>
            </a:r>
          </a:p>
          <a:p>
            <a:pPr marL="671400" lvl="1" indent="-214200">
              <a:buFont typeface="Arial"/>
              <a:buChar char="•"/>
              <a:defRPr/>
            </a:pPr>
            <a:endParaRPr lang="ko-KR" altLang="en-US" sz="1400"/>
          </a:p>
          <a:p>
            <a:pPr marL="0" indent="0">
              <a:buNone/>
              <a:defRPr/>
            </a:pPr>
            <a:r>
              <a:rPr lang="en-US" altLang="ko-KR" sz="1400" b="1"/>
              <a:t>4.</a:t>
            </a:r>
            <a:r>
              <a:rPr lang="ko-KR" altLang="en-US" sz="1400" b="1"/>
              <a:t> </a:t>
            </a:r>
            <a:r>
              <a:rPr lang="en-US" altLang="ko-KR" sz="1400" b="1"/>
              <a:t>STA -&gt; AP</a:t>
            </a:r>
          </a:p>
          <a:p>
            <a:pPr marL="671400" lvl="1" indent="-214200">
              <a:buFont typeface="Arial"/>
              <a:buChar char="•"/>
              <a:defRPr/>
            </a:pPr>
            <a:r>
              <a:rPr lang="ko-KR" altLang="en-US" sz="1400"/>
              <a:t>직전 메시지 </a:t>
            </a:r>
            <a:r>
              <a:rPr lang="en-US" altLang="ko-KR" sz="1400"/>
              <a:t>3</a:t>
            </a:r>
            <a:r>
              <a:rPr lang="ko-KR" altLang="en-US" sz="1400"/>
              <a:t> 에 대한 단순 수신 응답</a:t>
            </a:r>
            <a:r>
              <a:rPr lang="en-US" altLang="ko-KR" sz="1400"/>
              <a:t>(MIC</a:t>
            </a:r>
            <a:r>
              <a:rPr lang="ko-KR" altLang="en-US" sz="1400"/>
              <a:t>포함 전송</a:t>
            </a:r>
            <a:r>
              <a:rPr lang="en-US" altLang="ko-KR" sz="1400"/>
              <a:t>)</a:t>
            </a:r>
          </a:p>
          <a:p>
            <a:pPr marL="333000" indent="-333000">
              <a:buAutoNum type="arabicPeriod"/>
              <a:defRPr/>
            </a:pPr>
            <a:endParaRPr lang="en-US" altLang="ko-KR" sz="1400"/>
          </a:p>
        </p:txBody>
      </p:sp>
      <p:sp>
        <p:nvSpPr>
          <p:cNvPr id="19" name="TextBox 18"/>
          <p:cNvSpPr txBox="1"/>
          <p:nvPr/>
        </p:nvSpPr>
        <p:spPr>
          <a:xfrm>
            <a:off x="357715" y="1229782"/>
            <a:ext cx="2815166" cy="36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6182D6"/>
                </a:solidFill>
                <a:latin typeface="Arial"/>
                <a:ea typeface="맑은 고딕"/>
                <a:cs typeface="Arial"/>
              </a:rPr>
              <a:t>4-way handshake 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6182D6"/>
                </a:solidFill>
                <a:latin typeface="Arial"/>
                <a:ea typeface="맑은 고딕"/>
                <a:cs typeface="Arial"/>
              </a:rPr>
              <a:t>목적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7606" y="1583265"/>
            <a:ext cx="6582834" cy="948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9920" indent="-199920" algn="l" defTabSz="914400">
              <a:buFont typeface="Arial"/>
              <a:buChar char="•"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쌍방간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PMK(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Pairwise Master Key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)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보유 및 현행성 확인</a:t>
            </a:r>
          </a:p>
          <a:p>
            <a:pPr marL="199920" indent="-199920" algn="l" defTabSz="914400">
              <a:buFont typeface="Arial"/>
              <a:buChar char="•"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PMK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로부터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PTK(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Pairwise Transient Key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)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유도</a:t>
            </a:r>
          </a:p>
          <a:p>
            <a:pPr marL="199920" indent="-199920" algn="l" defTabSz="914400">
              <a:buFont typeface="Arial"/>
              <a:buChar char="•"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STA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와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AP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에서 유도된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PTK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설치</a:t>
            </a:r>
          </a:p>
          <a:p>
            <a:pPr marL="199920" indent="-199920" algn="l" defTabSz="914400">
              <a:buFont typeface="Arial"/>
              <a:buChar char="•"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Cipher Suite (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TLS 암호통신 할 때 사용되는 암호알고리즘 집합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)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확정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>
                <a:solidFill>
                  <a:schemeClr val="dk1"/>
                </a:solidFill>
              </a:rPr>
              <a:t>4-way handshake </a:t>
            </a:r>
            <a:r>
              <a:rPr lang="ko-KR" altLang="en-US"/>
              <a:t> 취약점</a:t>
            </a:r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 b="1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</p:txBody>
      </p:sp>
      <p:sp>
        <p:nvSpPr>
          <p:cNvPr id="11" name="텍스트 개체 틀 8"/>
          <p:cNvSpPr>
            <a:spLocks noGrp="1"/>
          </p:cNvSpPr>
          <p:nvPr/>
        </p:nvSpPr>
        <p:spPr>
          <a:xfrm>
            <a:off x="563563" y="1304925"/>
            <a:ext cx="11369675" cy="505777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800" b="1" i="0" u="none" strike="noStrike" kern="1200" cap="none" spc="0" normalizeH="0" baseline="0">
              <a:solidFill>
                <a:srgbClr val="6182D6"/>
              </a:solidFill>
              <a:latin typeface="맑은 고딕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3512776" y="984428"/>
            <a:ext cx="5164884" cy="538885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831042" y="6496895"/>
            <a:ext cx="9990668" cy="235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00"/>
              <a:t>출처 </a:t>
            </a:r>
            <a:r>
              <a:rPr lang="en-US" altLang="ko-KR" sz="1000"/>
              <a:t>:</a:t>
            </a:r>
            <a:r>
              <a:rPr lang="ko-KR" altLang="en-US" sz="1000"/>
              <a:t> https://m.blog.naver.com/PostView.nhn?blogId=skinfosec2000&amp;logNo=221144209528&amp;proxyReferer=https%3A%2F%2Fwww.google.com%2F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>
                <a:solidFill>
                  <a:schemeClr val="dk1"/>
                </a:solidFill>
              </a:rPr>
              <a:t>4-way handshake </a:t>
            </a:r>
            <a:r>
              <a:rPr lang="ko-KR" altLang="en-US">
                <a:solidFill>
                  <a:schemeClr val="dk1"/>
                </a:solidFill>
              </a:rPr>
              <a:t>취약점</a:t>
            </a:r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0381" y="1332441"/>
            <a:ext cx="11369675" cy="5057775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 b="1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</p:txBody>
      </p:sp>
      <p:sp>
        <p:nvSpPr>
          <p:cNvPr id="12" name="텍스트 개체 틀 8"/>
          <p:cNvSpPr>
            <a:spLocks noGrp="1"/>
          </p:cNvSpPr>
          <p:nvPr/>
        </p:nvSpPr>
        <p:spPr>
          <a:xfrm>
            <a:off x="563563" y="1304925"/>
            <a:ext cx="11369675" cy="505777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800" b="1" i="0" u="none" strike="noStrike" kern="1200" cap="none" spc="0" normalizeH="0" baseline="0">
              <a:solidFill>
                <a:srgbClr val="6182D6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800" b="0" i="0" u="none" strike="noStrike" kern="1200" cap="none" spc="0" normalizeH="0" baseline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05696" y="6537960"/>
            <a:ext cx="3997330" cy="241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출처 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http://www.ktword.co.kr/abbr_view.php?m_temp1=1842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1885" y="1315505"/>
            <a:ext cx="11006668" cy="4273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>
              <a:buFont typeface="Arial"/>
              <a:buNone/>
              <a:defRPr/>
            </a:pP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257040" indent="-257040" algn="l" defTabSz="914400">
              <a:buFont typeface="Arial"/>
              <a:buChar char="•"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AP는 클라이언트 측에서 잘 수신하였다는 메세지를 받지 못했다면 message3을 다시 전달</a:t>
            </a:r>
          </a:p>
          <a:p>
            <a:pPr marL="0" indent="0" algn="l" defTabSz="914400">
              <a:buFont typeface="Arial"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	</a:t>
            </a:r>
            <a:endParaRPr kumimoji="0" lang="en-US" altLang="ko-KR" sz="2500" b="0" i="0" u="none" strike="noStrike" kern="1200" cap="none" spc="0" normalizeH="0" baseline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>
              <a:buFont typeface="Arial"/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	</a:t>
            </a:r>
            <a:r>
              <a:rPr kumimoji="0" lang="en-US" altLang="ko-KR" sz="25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-&gt;</a:t>
            </a: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클라이언트는 여러번의 message3을 받을 가능성 존재</a:t>
            </a:r>
          </a:p>
          <a:p>
            <a:pPr marL="257040" indent="-257040" algn="l" defTabSz="914400">
              <a:buFont typeface="Arial"/>
              <a:buChar char="•"/>
              <a:defRPr/>
            </a:pP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257040" indent="-257040" algn="l" defTabSz="914400">
              <a:buFont typeface="Arial"/>
              <a:buChar char="•"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클라이언트는 매번 message를 받을 때 마다 암호키</a:t>
            </a:r>
            <a:r>
              <a:rPr kumimoji="0" lang="en-US" altLang="ko-KR" sz="25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,</a:t>
            </a: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데이터 패킷의 nonce와 수신한 재생 카운터 다시 재설정</a:t>
            </a:r>
          </a:p>
          <a:p>
            <a:pPr marL="0" indent="0" algn="l" defTabSz="914400">
              <a:buFont typeface="Arial"/>
              <a:buNone/>
              <a:defRPr/>
            </a:pP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257040" indent="-257040" algn="l" defTabSz="914400">
              <a:buFont typeface="Arial"/>
              <a:buChar char="•"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공격자는 수집과 재발송된 message3이 강제적으로 재설정한 nonce를 통하여 성공적으로 암호화	프로토콜의 재사용 공격 가능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>
                <a:solidFill>
                  <a:schemeClr val="dk1"/>
                </a:solidFill>
              </a:rPr>
              <a:t>4-way handshake </a:t>
            </a:r>
            <a:r>
              <a:rPr lang="ko-KR" altLang="en-US">
                <a:solidFill>
                  <a:schemeClr val="dk1"/>
                </a:solidFill>
              </a:rPr>
              <a:t>취약점개선 방향</a:t>
            </a:r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0381" y="1332441"/>
            <a:ext cx="11369675" cy="5057775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 b="1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</p:txBody>
      </p:sp>
      <p:sp>
        <p:nvSpPr>
          <p:cNvPr id="12" name="텍스트 개체 틀 8"/>
          <p:cNvSpPr>
            <a:spLocks noGrp="1"/>
          </p:cNvSpPr>
          <p:nvPr/>
        </p:nvSpPr>
        <p:spPr>
          <a:xfrm>
            <a:off x="563563" y="1304925"/>
            <a:ext cx="11369675" cy="505777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800" b="1" i="0" u="none" strike="noStrike" kern="1200" cap="none" spc="0" normalizeH="0" baseline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2800" b="1" i="0" u="none" strike="noStrike" kern="1200" cap="none" spc="0" normalizeH="0" baseline="0">
              <a:solidFill>
                <a:srgbClr val="6182D6"/>
              </a:solidFill>
              <a:latin typeface="맑은 고딕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800" b="0" i="0" u="none" strike="noStrike" kern="1200" cap="none" spc="0" normalizeH="0" baseline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1885" y="1315505"/>
            <a:ext cx="11006668" cy="463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>
              <a:buFont typeface="Arial"/>
              <a:buNone/>
              <a:defRPr/>
            </a:pP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print"/>
          <a:stretch>
            <a:fillRect/>
          </a:stretch>
        </p:blipFill>
        <p:spPr>
          <a:xfrm>
            <a:off x="2734025" y="1035832"/>
            <a:ext cx="6722387" cy="449302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846010" y="5154327"/>
            <a:ext cx="8498418" cy="1063593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키가 재설정되는 경우</a:t>
            </a:r>
            <a:r>
              <a:rPr lang="en-US" altLang="ko-KR"/>
              <a:t>,</a:t>
            </a:r>
            <a:r>
              <a:rPr lang="ko-KR" altLang="en-US"/>
              <a:t>  관계되는 패킷 넘버(PN)와 리플레이 카운터(RC)가 </a:t>
            </a:r>
          </a:p>
          <a:p>
            <a:pPr>
              <a:defRPr/>
            </a:pPr>
            <a:r>
              <a:rPr lang="ko-KR" altLang="en-US"/>
              <a:t>    초기화되지 않도록 구현 </a:t>
            </a:r>
            <a:endParaRPr lang="ko-KR" altLang="en-US" sz="1000"/>
          </a:p>
          <a:p>
            <a:pPr>
              <a:defRPr/>
            </a:pPr>
            <a:endParaRPr lang="ko-KR" altLang="en-US" sz="1000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설정되는 키가 한번만 설정되도록 구현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378</Words>
  <Application>Microsoft Office PowerPoint</Application>
  <PresentationFormat>사용자 지정</PresentationFormat>
  <Paragraphs>130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3" baseType="lpstr">
      <vt:lpstr>CryptoCraft 테마</vt:lpstr>
      <vt:lpstr>제목 테마</vt:lpstr>
      <vt:lpstr> KRACK  </vt:lpstr>
      <vt:lpstr>KRACK</vt:lpstr>
      <vt:lpstr>4-way handshake </vt:lpstr>
      <vt:lpstr>Cipher Suite의 구조</vt:lpstr>
      <vt:lpstr>Cipher Suite</vt:lpstr>
      <vt:lpstr>4-way handshake </vt:lpstr>
      <vt:lpstr>4-way handshake  취약점</vt:lpstr>
      <vt:lpstr>4-way handshake 취약점</vt:lpstr>
      <vt:lpstr>4-way handshake 취약점개선 방향</vt:lpstr>
      <vt:lpstr>이외의 handshake </vt:lpstr>
      <vt:lpstr>슬라이드 11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심종오</cp:lastModifiedBy>
  <cp:revision>164</cp:revision>
  <dcterms:created xsi:type="dcterms:W3CDTF">2019-03-05T04:29:07Z</dcterms:created>
  <dcterms:modified xsi:type="dcterms:W3CDTF">2020-02-27T02:32:12Z</dcterms:modified>
  <cp:version/>
</cp:coreProperties>
</file>