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300" r:id="rId5"/>
    <p:sldId id="324" r:id="rId6"/>
    <p:sldId id="346" r:id="rId7"/>
    <p:sldId id="347" r:id="rId8"/>
    <p:sldId id="345" r:id="rId9"/>
    <p:sldId id="335" r:id="rId10"/>
    <p:sldId id="350" r:id="rId11"/>
    <p:sldId id="353" r:id="rId12"/>
    <p:sldId id="354" r:id="rId13"/>
    <p:sldId id="355" r:id="rId14"/>
    <p:sldId id="358" r:id="rId15"/>
    <p:sldId id="357" r:id="rId16"/>
    <p:sldId id="333" r:id="rId17"/>
  </p:sldIdLst>
  <p:sldSz cx="12192000" cy="6858000"/>
  <p:notesSz cx="6858000" cy="9144000"/>
  <p:embeddedFontLst>
    <p:embeddedFont>
      <p:font typeface="Arial Black" panose="020B0A04020102020204" pitchFamily="34" charset="0"/>
      <p:bold r:id="rId20"/>
    </p:embeddedFon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C54"/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882" autoAdjust="0"/>
  </p:normalViewPr>
  <p:slideViewPr>
    <p:cSldViewPr snapToGrid="0">
      <p:cViewPr varScale="1">
        <p:scale>
          <a:sx n="87" d="100"/>
          <a:sy n="87" d="100"/>
        </p:scale>
        <p:origin x="137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64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1768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391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4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57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017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1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69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630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190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97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9101" y="1946365"/>
            <a:ext cx="8403773" cy="673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rPr>
              <a:t>블록암호 </a:t>
            </a:r>
            <a:r>
              <a:rPr lang="en-US" altLang="ko-KR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rPr>
              <a:t>: DES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237841"/>
            <a:ext cx="8403774" cy="673793"/>
          </a:xfrm>
        </p:spPr>
        <p:txBody>
          <a:bodyPr/>
          <a:lstStyle/>
          <a:p>
            <a:r>
              <a:rPr lang="en-US" altLang="ko-KR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1871005 </a:t>
            </a: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강예준</a:t>
            </a:r>
            <a:endParaRPr lang="en-US" altLang="ko-KR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433B4-411F-461E-80AD-54506CA58172}"/>
              </a:ext>
            </a:extLst>
          </p:cNvPr>
          <p:cNvSpPr/>
          <p:nvPr/>
        </p:nvSpPr>
        <p:spPr>
          <a:xfrm>
            <a:off x="4632960" y="6159984"/>
            <a:ext cx="4596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/>
              <a:t>: https://youtu.be/nZjfuFE5C7U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DES</a:t>
            </a:r>
            <a:endParaRPr lang="ko-KR" altLang="en-US" sz="2800" dirty="0">
              <a:latin typeface="+mj-ea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FA409DC0-3AC8-4C5D-BA70-3AE7CBB264AF}"/>
              </a:ext>
            </a:extLst>
          </p:cNvPr>
          <p:cNvSpPr/>
          <p:nvPr/>
        </p:nvSpPr>
        <p:spPr>
          <a:xfrm>
            <a:off x="447410" y="1300577"/>
            <a:ext cx="1652531" cy="38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8FE11CDC-0062-4441-BD3E-E5105314698E}"/>
              </a:ext>
            </a:extLst>
          </p:cNvPr>
          <p:cNvSpPr/>
          <p:nvPr/>
        </p:nvSpPr>
        <p:spPr>
          <a:xfrm>
            <a:off x="2099941" y="1300577"/>
            <a:ext cx="1652531" cy="38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B5DAA4DE-DFF8-4A81-AF8A-421D82B457E5}"/>
              </a:ext>
            </a:extLst>
          </p:cNvPr>
          <p:cNvCxnSpPr>
            <a:stCxn id="145" idx="2"/>
          </p:cNvCxnSpPr>
          <p:nvPr/>
        </p:nvCxnSpPr>
        <p:spPr>
          <a:xfrm>
            <a:off x="1273676" y="1682249"/>
            <a:ext cx="826265" cy="37341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>
            <a:extLst>
              <a:ext uri="{FF2B5EF4-FFF2-40B4-BE49-F238E27FC236}">
                <a16:creationId xmlns:a16="http://schemas.microsoft.com/office/drawing/2014/main" id="{3918A508-FA2A-48FD-B7E9-D4FF5AD713F0}"/>
              </a:ext>
            </a:extLst>
          </p:cNvPr>
          <p:cNvCxnSpPr>
            <a:cxnSpLocks/>
          </p:cNvCxnSpPr>
          <p:nvPr/>
        </p:nvCxnSpPr>
        <p:spPr>
          <a:xfrm>
            <a:off x="2099941" y="5416410"/>
            <a:ext cx="583893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38D8D53B-31BD-40EB-9ADD-15B22AEEDACB}"/>
              </a:ext>
            </a:extLst>
          </p:cNvPr>
          <p:cNvCxnSpPr>
            <a:cxnSpLocks/>
            <a:stCxn id="146" idx="2"/>
            <a:endCxn id="129" idx="0"/>
          </p:cNvCxnSpPr>
          <p:nvPr/>
        </p:nvCxnSpPr>
        <p:spPr>
          <a:xfrm flipH="1">
            <a:off x="2926206" y="1682249"/>
            <a:ext cx="1" cy="43712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F91E4C45-1492-4EEF-B361-789C6D51A5B4}"/>
              </a:ext>
            </a:extLst>
          </p:cNvPr>
          <p:cNvCxnSpPr>
            <a:cxnSpLocks/>
          </p:cNvCxnSpPr>
          <p:nvPr/>
        </p:nvCxnSpPr>
        <p:spPr>
          <a:xfrm flipH="1">
            <a:off x="2166042" y="1900811"/>
            <a:ext cx="75006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>
            <a:extLst>
              <a:ext uri="{FF2B5EF4-FFF2-40B4-BE49-F238E27FC236}">
                <a16:creationId xmlns:a16="http://schemas.microsoft.com/office/drawing/2014/main" id="{5751ECB3-16DB-4A97-A146-E50EA3E4D128}"/>
              </a:ext>
            </a:extLst>
          </p:cNvPr>
          <p:cNvCxnSpPr>
            <a:cxnSpLocks/>
          </p:cNvCxnSpPr>
          <p:nvPr/>
        </p:nvCxnSpPr>
        <p:spPr>
          <a:xfrm flipH="1">
            <a:off x="1273676" y="1900811"/>
            <a:ext cx="903098" cy="407587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872CE0D-1BD2-4BF5-86E0-5460644A6E3C}"/>
              </a:ext>
            </a:extLst>
          </p:cNvPr>
          <p:cNvSpPr/>
          <p:nvPr/>
        </p:nvSpPr>
        <p:spPr>
          <a:xfrm>
            <a:off x="447410" y="5976681"/>
            <a:ext cx="1652531" cy="38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L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442460A5-1004-46A8-B921-597BC7F97FD4}"/>
              </a:ext>
            </a:extLst>
          </p:cNvPr>
          <p:cNvSpPr/>
          <p:nvPr/>
        </p:nvSpPr>
        <p:spPr>
          <a:xfrm>
            <a:off x="2099941" y="5976681"/>
            <a:ext cx="1652531" cy="3816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R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6A4F37A5-A9C8-44B2-B70E-DFBE2434FC96}"/>
              </a:ext>
            </a:extLst>
          </p:cNvPr>
          <p:cNvSpPr/>
          <p:nvPr/>
        </p:nvSpPr>
        <p:spPr>
          <a:xfrm>
            <a:off x="2308122" y="2119372"/>
            <a:ext cx="1236168" cy="26369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expand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4634CFF3-EDAA-44BF-AA75-48E3DD1E5753}"/>
              </a:ext>
            </a:extLst>
          </p:cNvPr>
          <p:cNvCxnSpPr>
            <a:cxnSpLocks/>
            <a:stCxn id="129" idx="2"/>
            <a:endCxn id="131" idx="0"/>
          </p:cNvCxnSpPr>
          <p:nvPr/>
        </p:nvCxnSpPr>
        <p:spPr>
          <a:xfrm flipH="1">
            <a:off x="2917371" y="2383067"/>
            <a:ext cx="8835" cy="3619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1AB49B00-0593-4E51-B57D-C6A090865DA4}"/>
              </a:ext>
            </a:extLst>
          </p:cNvPr>
          <p:cNvSpPr/>
          <p:nvPr/>
        </p:nvSpPr>
        <p:spPr>
          <a:xfrm>
            <a:off x="2743169" y="2745038"/>
            <a:ext cx="348404" cy="3816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직선 연결선 131">
            <a:extLst>
              <a:ext uri="{FF2B5EF4-FFF2-40B4-BE49-F238E27FC236}">
                <a16:creationId xmlns:a16="http://schemas.microsoft.com/office/drawing/2014/main" id="{BCDB8187-70EE-487E-A6F3-6CE34E51592F}"/>
              </a:ext>
            </a:extLst>
          </p:cNvPr>
          <p:cNvCxnSpPr>
            <a:cxnSpLocks/>
            <a:stCxn id="131" idx="0"/>
            <a:endCxn id="131" idx="4"/>
          </p:cNvCxnSpPr>
          <p:nvPr/>
        </p:nvCxnSpPr>
        <p:spPr>
          <a:xfrm>
            <a:off x="2917371" y="2745038"/>
            <a:ext cx="0" cy="381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BB08DCE0-2BA1-4154-ACB8-754266AEE624}"/>
              </a:ext>
            </a:extLst>
          </p:cNvPr>
          <p:cNvCxnSpPr>
            <a:cxnSpLocks/>
            <a:stCxn id="131" idx="2"/>
            <a:endCxn id="131" idx="6"/>
          </p:cNvCxnSpPr>
          <p:nvPr/>
        </p:nvCxnSpPr>
        <p:spPr>
          <a:xfrm>
            <a:off x="2743169" y="2935874"/>
            <a:ext cx="348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사각형: 잘린 한쪽 모서리 133">
            <a:extLst>
              <a:ext uri="{FF2B5EF4-FFF2-40B4-BE49-F238E27FC236}">
                <a16:creationId xmlns:a16="http://schemas.microsoft.com/office/drawing/2014/main" id="{41F568BE-5FD2-42AA-AE8A-89BC6FCFB9F9}"/>
              </a:ext>
            </a:extLst>
          </p:cNvPr>
          <p:cNvSpPr/>
          <p:nvPr/>
        </p:nvSpPr>
        <p:spPr>
          <a:xfrm>
            <a:off x="2246280" y="3496145"/>
            <a:ext cx="1310802" cy="37441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S-boxes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BB03852F-1C4A-4219-B030-F8BBBCD2B42B}"/>
              </a:ext>
            </a:extLst>
          </p:cNvPr>
          <p:cNvCxnSpPr>
            <a:cxnSpLocks/>
            <a:stCxn id="131" idx="4"/>
            <a:endCxn id="134" idx="3"/>
          </p:cNvCxnSpPr>
          <p:nvPr/>
        </p:nvCxnSpPr>
        <p:spPr>
          <a:xfrm flipH="1">
            <a:off x="2901681" y="3126710"/>
            <a:ext cx="15690" cy="36943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6" name="사각형: 잘린 위쪽 모서리 135">
            <a:extLst>
              <a:ext uri="{FF2B5EF4-FFF2-40B4-BE49-F238E27FC236}">
                <a16:creationId xmlns:a16="http://schemas.microsoft.com/office/drawing/2014/main" id="{8CACAD8D-FB4A-41B9-AF73-5F3224764677}"/>
              </a:ext>
            </a:extLst>
          </p:cNvPr>
          <p:cNvSpPr/>
          <p:nvPr/>
        </p:nvSpPr>
        <p:spPr>
          <a:xfrm>
            <a:off x="2413347" y="4315184"/>
            <a:ext cx="1005522" cy="435670"/>
          </a:xfrm>
          <a:prstGeom prst="snip2Same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P box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8B026DB4-2A4E-4FAD-83F7-C195EB3F7C12}"/>
              </a:ext>
            </a:extLst>
          </p:cNvPr>
          <p:cNvCxnSpPr>
            <a:cxnSpLocks/>
            <a:stCxn id="134" idx="1"/>
            <a:endCxn id="136" idx="3"/>
          </p:cNvCxnSpPr>
          <p:nvPr/>
        </p:nvCxnSpPr>
        <p:spPr>
          <a:xfrm>
            <a:off x="2901681" y="3870555"/>
            <a:ext cx="14427" cy="44462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16427A00-80B4-431B-BF80-982F429C705F}"/>
              </a:ext>
            </a:extLst>
          </p:cNvPr>
          <p:cNvSpPr/>
          <p:nvPr/>
        </p:nvSpPr>
        <p:spPr>
          <a:xfrm>
            <a:off x="2743169" y="5240868"/>
            <a:ext cx="348404" cy="3816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4A13E80E-61D1-4480-9509-55498F4E7BE1}"/>
              </a:ext>
            </a:extLst>
          </p:cNvPr>
          <p:cNvCxnSpPr>
            <a:cxnSpLocks/>
            <a:stCxn id="138" idx="0"/>
            <a:endCxn id="138" idx="4"/>
          </p:cNvCxnSpPr>
          <p:nvPr/>
        </p:nvCxnSpPr>
        <p:spPr>
          <a:xfrm>
            <a:off x="2917371" y="5240868"/>
            <a:ext cx="0" cy="381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235CFF60-1ED7-4158-BA88-D317B7EA6444}"/>
              </a:ext>
            </a:extLst>
          </p:cNvPr>
          <p:cNvCxnSpPr>
            <a:cxnSpLocks/>
            <a:stCxn id="138" idx="2"/>
            <a:endCxn id="138" idx="6"/>
          </p:cNvCxnSpPr>
          <p:nvPr/>
        </p:nvCxnSpPr>
        <p:spPr>
          <a:xfrm>
            <a:off x="2743169" y="5431704"/>
            <a:ext cx="3484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71CDEE7-BFAA-40FF-8B09-D9E4F29B76BA}"/>
              </a:ext>
            </a:extLst>
          </p:cNvPr>
          <p:cNvCxnSpPr>
            <a:cxnSpLocks/>
            <a:stCxn id="138" idx="4"/>
          </p:cNvCxnSpPr>
          <p:nvPr/>
        </p:nvCxnSpPr>
        <p:spPr>
          <a:xfrm>
            <a:off x="2917371" y="5622540"/>
            <a:ext cx="8835" cy="36197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E9AC65F7-7DCB-4BDE-B252-90C7B5D346B7}"/>
              </a:ext>
            </a:extLst>
          </p:cNvPr>
          <p:cNvCxnSpPr>
            <a:cxnSpLocks/>
            <a:stCxn id="136" idx="1"/>
            <a:endCxn id="138" idx="0"/>
          </p:cNvCxnSpPr>
          <p:nvPr/>
        </p:nvCxnSpPr>
        <p:spPr>
          <a:xfrm>
            <a:off x="2916108" y="4750854"/>
            <a:ext cx="1263" cy="49001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EC487CB-99CC-4554-9A5C-8C5FF726A62F}"/>
              </a:ext>
            </a:extLst>
          </p:cNvPr>
          <p:cNvSpPr txBox="1"/>
          <p:nvPr/>
        </p:nvSpPr>
        <p:spPr>
          <a:xfrm>
            <a:off x="2960225" y="1702209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18EB7F-CE70-49ED-9B7D-AE721B0CF37E}"/>
              </a:ext>
            </a:extLst>
          </p:cNvPr>
          <p:cNvSpPr txBox="1"/>
          <p:nvPr/>
        </p:nvSpPr>
        <p:spPr>
          <a:xfrm>
            <a:off x="2960225" y="2391296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AD0993-3A28-44F9-A9AF-3E9AA5560CB0}"/>
              </a:ext>
            </a:extLst>
          </p:cNvPr>
          <p:cNvSpPr txBox="1"/>
          <p:nvPr/>
        </p:nvSpPr>
        <p:spPr>
          <a:xfrm>
            <a:off x="2960225" y="310143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CABF9C-EB88-4BDC-B5FD-1DDBDA49C813}"/>
              </a:ext>
            </a:extLst>
          </p:cNvPr>
          <p:cNvSpPr txBox="1"/>
          <p:nvPr/>
        </p:nvSpPr>
        <p:spPr>
          <a:xfrm>
            <a:off x="2960225" y="3889301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237CFF-2002-40DE-A967-D04F1BCE2858}"/>
              </a:ext>
            </a:extLst>
          </p:cNvPr>
          <p:cNvSpPr txBox="1"/>
          <p:nvPr/>
        </p:nvSpPr>
        <p:spPr>
          <a:xfrm>
            <a:off x="2960225" y="4784245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042D0F-E9EA-4669-80D0-7F7429706943}"/>
              </a:ext>
            </a:extLst>
          </p:cNvPr>
          <p:cNvSpPr txBox="1"/>
          <p:nvPr/>
        </p:nvSpPr>
        <p:spPr>
          <a:xfrm>
            <a:off x="2960225" y="5615476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020770-97FB-4D2D-9131-C8E37C95E060}"/>
              </a:ext>
            </a:extLst>
          </p:cNvPr>
          <p:cNvCxnSpPr>
            <a:cxnSpLocks/>
            <a:stCxn id="6" idx="1"/>
            <a:endCxn id="131" idx="6"/>
          </p:cNvCxnSpPr>
          <p:nvPr/>
        </p:nvCxnSpPr>
        <p:spPr>
          <a:xfrm flipH="1" flipV="1">
            <a:off x="3091573" y="2935874"/>
            <a:ext cx="2262346" cy="48766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3193-F73B-491F-AE60-D6867A7F7270}"/>
              </a:ext>
            </a:extLst>
          </p:cNvPr>
          <p:cNvSpPr txBox="1"/>
          <p:nvPr/>
        </p:nvSpPr>
        <p:spPr>
          <a:xfrm>
            <a:off x="3420872" y="303803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/>
              <p:nvPr/>
            </p:nvSpPr>
            <p:spPr>
              <a:xfrm>
                <a:off x="3510831" y="2686651"/>
                <a:ext cx="442614" cy="36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31" y="2686651"/>
                <a:ext cx="442614" cy="361205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E86116E-9E15-4CB8-BBEB-012F6AE2763A}"/>
              </a:ext>
            </a:extLst>
          </p:cNvPr>
          <p:cNvSpPr txBox="1"/>
          <p:nvPr/>
        </p:nvSpPr>
        <p:spPr>
          <a:xfrm>
            <a:off x="888681" y="1729633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F2A6F4-97A7-4376-B25B-49C6B646292C}"/>
              </a:ext>
            </a:extLst>
          </p:cNvPr>
          <p:cNvSpPr txBox="1"/>
          <p:nvPr/>
        </p:nvSpPr>
        <p:spPr>
          <a:xfrm>
            <a:off x="888681" y="5143249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C13926-F309-4655-B2A5-B69564FC5D76}"/>
              </a:ext>
            </a:extLst>
          </p:cNvPr>
          <p:cNvSpPr txBox="1"/>
          <p:nvPr/>
        </p:nvSpPr>
        <p:spPr>
          <a:xfrm>
            <a:off x="1388925" y="969910"/>
            <a:ext cx="15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(64bits)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A9083D-8CFE-4917-A761-FFEA66C5579A}"/>
              </a:ext>
            </a:extLst>
          </p:cNvPr>
          <p:cNvGrpSpPr/>
          <p:nvPr/>
        </p:nvGrpSpPr>
        <p:grpSpPr>
          <a:xfrm>
            <a:off x="4765951" y="1104425"/>
            <a:ext cx="2882070" cy="5057982"/>
            <a:chOff x="7189490" y="1090979"/>
            <a:chExt cx="2882070" cy="5057982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A03A3362-8B40-4444-AE23-0D99EF0477E0}"/>
                </a:ext>
              </a:extLst>
            </p:cNvPr>
            <p:cNvSpPr/>
            <p:nvPr/>
          </p:nvSpPr>
          <p:spPr>
            <a:xfrm>
              <a:off x="7402309" y="1421646"/>
              <a:ext cx="2428602" cy="3816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Key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8FCD1DD-8E24-4B02-8A9C-F09279D810D0}"/>
                </a:ext>
              </a:extLst>
            </p:cNvPr>
            <p:cNvSpPr/>
            <p:nvPr/>
          </p:nvSpPr>
          <p:spPr>
            <a:xfrm>
              <a:off x="7402309" y="5767289"/>
              <a:ext cx="2428602" cy="3816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chemeClr val="tx1"/>
                  </a:solidFill>
                </a:rPr>
                <a:t>Key</a:t>
              </a:r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00BEE49E-1705-416A-A81F-4D4929F03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77144" y="1803318"/>
              <a:ext cx="1" cy="43712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C50306C2-5F03-4296-A66B-EE5EAB868E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91544" y="1803318"/>
              <a:ext cx="1" cy="43712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A746AE-26D6-4AF4-B65A-66C57F03A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9435" y="2668944"/>
              <a:ext cx="1" cy="43712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F81D8A4-E0CF-4A73-B657-8310DC882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2418" y="2668944"/>
              <a:ext cx="1" cy="43712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F163040F-26EE-4A52-9C91-59022454B158}"/>
                </a:ext>
              </a:extLst>
            </p:cNvPr>
            <p:cNvCxnSpPr>
              <a:cxnSpLocks/>
            </p:cNvCxnSpPr>
            <p:nvPr/>
          </p:nvCxnSpPr>
          <p:spPr>
            <a:xfrm>
              <a:off x="7626414" y="2688904"/>
              <a:ext cx="4706" cy="305470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33731BC0-C26F-4AF2-A756-1EDBD0C2C1F2}"/>
                </a:ext>
              </a:extLst>
            </p:cNvPr>
            <p:cNvCxnSpPr>
              <a:cxnSpLocks/>
            </p:cNvCxnSpPr>
            <p:nvPr/>
          </p:nvCxnSpPr>
          <p:spPr>
            <a:xfrm>
              <a:off x="9622272" y="2688904"/>
              <a:ext cx="5689" cy="3054705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6A54C42E-EAEC-4EA6-820B-06EE261E1A19}"/>
                </a:ext>
              </a:extLst>
            </p:cNvPr>
            <p:cNvSpPr txBox="1"/>
            <p:nvPr/>
          </p:nvSpPr>
          <p:spPr>
            <a:xfrm>
              <a:off x="7779451" y="1823278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5EE49FC-6062-4054-9D64-C3B5DD064D25}"/>
                </a:ext>
              </a:extLst>
            </p:cNvPr>
            <p:cNvSpPr txBox="1"/>
            <p:nvPr/>
          </p:nvSpPr>
          <p:spPr>
            <a:xfrm>
              <a:off x="9045958" y="1823278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611467-C39E-4AF8-B938-4A5A12275EB1}"/>
                </a:ext>
              </a:extLst>
            </p:cNvPr>
            <p:cNvSpPr txBox="1"/>
            <p:nvPr/>
          </p:nvSpPr>
          <p:spPr>
            <a:xfrm>
              <a:off x="8633536" y="2688904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5A193AD-9A67-47F4-ADEE-8FB503B8B4F7}"/>
                </a:ext>
              </a:extLst>
            </p:cNvPr>
            <p:cNvSpPr txBox="1"/>
            <p:nvPr/>
          </p:nvSpPr>
          <p:spPr>
            <a:xfrm>
              <a:off x="8210427" y="2688904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2BD3C03-00C8-44B8-A67D-CC9EB424A721}"/>
                </a:ext>
              </a:extLst>
            </p:cNvPr>
            <p:cNvSpPr txBox="1"/>
            <p:nvPr/>
          </p:nvSpPr>
          <p:spPr>
            <a:xfrm>
              <a:off x="7189490" y="4029272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5E4D195-6977-46C5-98DE-6BD566C78A50}"/>
                </a:ext>
              </a:extLst>
            </p:cNvPr>
            <p:cNvSpPr txBox="1"/>
            <p:nvPr/>
          </p:nvSpPr>
          <p:spPr>
            <a:xfrm flipH="1">
              <a:off x="9628946" y="4029272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28</a:t>
              </a:r>
              <a:endParaRPr lang="ko-KR" alt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3E75721-3E4B-445F-96D4-F799EF2050D0}"/>
                </a:ext>
              </a:extLst>
            </p:cNvPr>
            <p:cNvSpPr txBox="1"/>
            <p:nvPr/>
          </p:nvSpPr>
          <p:spPr>
            <a:xfrm>
              <a:off x="8177145" y="1090979"/>
              <a:ext cx="8990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56 bits</a:t>
              </a:r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192D5F3-3152-4CDA-A857-D7ED8103EF8A}"/>
                </a:ext>
              </a:extLst>
            </p:cNvPr>
            <p:cNvSpPr/>
            <p:nvPr/>
          </p:nvSpPr>
          <p:spPr>
            <a:xfrm>
              <a:off x="7402309" y="2240441"/>
              <a:ext cx="1127292" cy="4371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Shift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C74B7A61-9371-4C25-89A5-43D3A77D21FC}"/>
                </a:ext>
              </a:extLst>
            </p:cNvPr>
            <p:cNvSpPr/>
            <p:nvPr/>
          </p:nvSpPr>
          <p:spPr>
            <a:xfrm>
              <a:off x="8703619" y="2240441"/>
              <a:ext cx="1127292" cy="43712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Shift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7B28F416-4FE8-45DC-9CDE-0563B7EA5F20}"/>
                </a:ext>
              </a:extLst>
            </p:cNvPr>
            <p:cNvSpPr/>
            <p:nvPr/>
          </p:nvSpPr>
          <p:spPr>
            <a:xfrm>
              <a:off x="7777458" y="3102514"/>
              <a:ext cx="1706864" cy="615154"/>
            </a:xfrm>
            <a:prstGeom prst="flowChartAlternate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Compress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말풍선: 사각형 82">
            <a:extLst>
              <a:ext uri="{FF2B5EF4-FFF2-40B4-BE49-F238E27FC236}">
                <a16:creationId xmlns:a16="http://schemas.microsoft.com/office/drawing/2014/main" id="{6D18EA15-C332-4874-954B-775BB336E91D}"/>
              </a:ext>
            </a:extLst>
          </p:cNvPr>
          <p:cNvSpPr/>
          <p:nvPr/>
        </p:nvSpPr>
        <p:spPr>
          <a:xfrm>
            <a:off x="4297680" y="1120327"/>
            <a:ext cx="7186946" cy="5203777"/>
          </a:xfrm>
          <a:prstGeom prst="wedgeRectCallout">
            <a:avLst>
              <a:gd name="adj1" fmla="val -49056"/>
              <a:gd name="adj2" fmla="val -17132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5A4736-7534-48D7-816B-BCAAF8BF6A24}"/>
              </a:ext>
            </a:extLst>
          </p:cNvPr>
          <p:cNvSpPr txBox="1"/>
          <p:nvPr/>
        </p:nvSpPr>
        <p:spPr>
          <a:xfrm>
            <a:off x="8231265" y="1544709"/>
            <a:ext cx="3278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&lt;</a:t>
            </a:r>
            <a:r>
              <a:rPr lang="ko-KR" altLang="en-US" sz="2400" dirty="0"/>
              <a:t>왼쪽 순환이동</a:t>
            </a:r>
            <a:r>
              <a:rPr lang="en-US" altLang="ko-KR" sz="2400" dirty="0"/>
              <a:t>&gt;</a:t>
            </a:r>
          </a:p>
          <a:p>
            <a:r>
              <a:rPr lang="en-US" altLang="ko-KR" sz="2400" dirty="0"/>
              <a:t>1,2,9,16 </a:t>
            </a:r>
            <a:r>
              <a:rPr lang="ko-KR" altLang="en-US" sz="2400" dirty="0"/>
              <a:t>라운드 </a:t>
            </a:r>
            <a:r>
              <a:rPr lang="en-US" altLang="ko-KR" sz="2400" dirty="0"/>
              <a:t>: 1bit</a:t>
            </a:r>
          </a:p>
          <a:p>
            <a:r>
              <a:rPr lang="ko-KR" altLang="en-US" sz="2400" dirty="0"/>
              <a:t>나머지 라운드 </a:t>
            </a:r>
            <a:r>
              <a:rPr lang="en-US" altLang="ko-KR" sz="2400" dirty="0"/>
              <a:t>: 2bit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2426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1" grpId="0"/>
      <p:bldP spid="83" grpId="0" animBg="1"/>
      <p:bldP spid="26" grpId="0"/>
      <p:bldP spid="2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DES</a:t>
            </a:r>
            <a:endParaRPr lang="ko-KR" altLang="en-US" sz="2800" dirty="0">
              <a:latin typeface="+mj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FD0BD5-CCD0-48A7-9A0F-AFF60BFC46AA}"/>
              </a:ext>
            </a:extLst>
          </p:cNvPr>
          <p:cNvGrpSpPr/>
          <p:nvPr/>
        </p:nvGrpSpPr>
        <p:grpSpPr>
          <a:xfrm>
            <a:off x="411920" y="1266328"/>
            <a:ext cx="3305062" cy="5057776"/>
            <a:chOff x="6918592" y="1152526"/>
            <a:chExt cx="3305062" cy="517157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D57ADE8-6FE4-478C-B4B3-E3F3C8D10597}"/>
                </a:ext>
              </a:extLst>
            </p:cNvPr>
            <p:cNvGrpSpPr/>
            <p:nvPr/>
          </p:nvGrpSpPr>
          <p:grpSpPr>
            <a:xfrm>
              <a:off x="6918592" y="1152526"/>
              <a:ext cx="3305062" cy="390260"/>
              <a:chOff x="7612655" y="1784733"/>
              <a:chExt cx="3305062" cy="57287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A409DC0-3AC8-4C5D-BA70-3AE7CBB264AF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FE11CDC-0062-4441-BD3E-E5105314698E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5DAA4DE-DFF8-4A81-AF8A-421D82B457E5}"/>
                </a:ext>
              </a:extLst>
            </p:cNvPr>
            <p:cNvCxnSpPr>
              <a:stCxn id="145" idx="2"/>
            </p:cNvCxnSpPr>
            <p:nvPr/>
          </p:nvCxnSpPr>
          <p:spPr>
            <a:xfrm>
              <a:off x="7744858" y="1542786"/>
              <a:ext cx="826265" cy="38181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918A508-FA2A-48FD-B7E9-D4FF5AD713F0}"/>
                </a:ext>
              </a:extLst>
            </p:cNvPr>
            <p:cNvCxnSpPr>
              <a:cxnSpLocks/>
            </p:cNvCxnSpPr>
            <p:nvPr/>
          </p:nvCxnSpPr>
          <p:spPr>
            <a:xfrm>
              <a:off x="8571123" y="5360967"/>
              <a:ext cx="583893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8D8D53B-31BD-40EB-9ADD-15B22AEEDACB}"/>
                </a:ext>
              </a:extLst>
            </p:cNvPr>
            <p:cNvCxnSpPr>
              <a:cxnSpLocks/>
              <a:stCxn id="146" idx="2"/>
              <a:endCxn id="129" idx="0"/>
            </p:cNvCxnSpPr>
            <p:nvPr/>
          </p:nvCxnSpPr>
          <p:spPr>
            <a:xfrm flipH="1">
              <a:off x="9397388" y="1542786"/>
              <a:ext cx="1" cy="44695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91E4C45-1492-4EEF-B361-789C6D51A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7224" y="1766265"/>
              <a:ext cx="75006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751ECB3-16DB-4A97-A146-E50EA3E4D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4858" y="1766265"/>
              <a:ext cx="903098" cy="416757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8B35D26-59FC-45CE-BF6E-BE434E33B0ED}"/>
                </a:ext>
              </a:extLst>
            </p:cNvPr>
            <p:cNvGrpSpPr/>
            <p:nvPr/>
          </p:nvGrpSpPr>
          <p:grpSpPr>
            <a:xfrm>
              <a:off x="6918592" y="5933844"/>
              <a:ext cx="3305062" cy="390260"/>
              <a:chOff x="7612655" y="1784733"/>
              <a:chExt cx="3305062" cy="57287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872CE0D-1BD2-4BF5-86E0-5460644A6E3C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42460A5-1004-46A8-B921-597BC7F97FD4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A4F37A5-A9C8-44B2-B70E-DFBE2434FC96}"/>
                </a:ext>
              </a:extLst>
            </p:cNvPr>
            <p:cNvSpPr/>
            <p:nvPr/>
          </p:nvSpPr>
          <p:spPr>
            <a:xfrm>
              <a:off x="8779304" y="1989744"/>
              <a:ext cx="1236168" cy="2696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expand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634CFF3-EDAA-44BF-AA75-48E3DD1E5753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flipH="1">
              <a:off x="9388553" y="2259372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AB49B00-0593-4E51-B57D-C6A090865DA4}"/>
                </a:ext>
              </a:extLst>
            </p:cNvPr>
            <p:cNvSpPr/>
            <p:nvPr/>
          </p:nvSpPr>
          <p:spPr>
            <a:xfrm>
              <a:off x="9214351" y="2629488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CDB8187-70EE-487E-A6F3-6CE34E51592F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9388553" y="2629488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B08DCE0-2BA1-4154-ACB8-754266AEE624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9214351" y="2824618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41F568BE-5FD2-42AA-AE8A-89BC6FCFB9F9}"/>
                </a:ext>
              </a:extLst>
            </p:cNvPr>
            <p:cNvSpPr/>
            <p:nvPr/>
          </p:nvSpPr>
          <p:spPr>
            <a:xfrm>
              <a:off x="8773377" y="3397495"/>
              <a:ext cx="1242095" cy="382834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S-boxes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B03852F-1C4A-4219-B030-F8BBBCD2B42B}"/>
                </a:ext>
              </a:extLst>
            </p:cNvPr>
            <p:cNvCxnSpPr>
              <a:cxnSpLocks/>
              <a:stCxn id="131" idx="4"/>
              <a:endCxn id="134" idx="3"/>
            </p:cNvCxnSpPr>
            <p:nvPr/>
          </p:nvCxnSpPr>
          <p:spPr>
            <a:xfrm>
              <a:off x="9388553" y="3019748"/>
              <a:ext cx="5872" cy="37774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사각형: 잘린 위쪽 모서리 135">
              <a:extLst>
                <a:ext uri="{FF2B5EF4-FFF2-40B4-BE49-F238E27FC236}">
                  <a16:creationId xmlns:a16="http://schemas.microsoft.com/office/drawing/2014/main" id="{8CACAD8D-FB4A-41B9-AF73-5F3224764677}"/>
                </a:ext>
              </a:extLst>
            </p:cNvPr>
            <p:cNvSpPr/>
            <p:nvPr/>
          </p:nvSpPr>
          <p:spPr>
            <a:xfrm>
              <a:off x="8884529" y="4234963"/>
              <a:ext cx="1005522" cy="445473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P box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B026DB4-2A4E-4FAD-83F7-C195EB3F7C12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>
              <a:off x="9387290" y="3780330"/>
              <a:ext cx="7135" cy="45463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16427A00-80B4-431B-BF80-982F429C705F}"/>
                </a:ext>
              </a:extLst>
            </p:cNvPr>
            <p:cNvSpPr/>
            <p:nvPr/>
          </p:nvSpPr>
          <p:spPr>
            <a:xfrm>
              <a:off x="9214351" y="5181475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A13E80E-61D1-4480-9509-55498F4E7BE1}"/>
                </a:ext>
              </a:extLst>
            </p:cNvPr>
            <p:cNvCxnSpPr>
              <a:cxnSpLocks/>
              <a:stCxn id="138" idx="0"/>
              <a:endCxn id="138" idx="4"/>
            </p:cNvCxnSpPr>
            <p:nvPr/>
          </p:nvCxnSpPr>
          <p:spPr>
            <a:xfrm>
              <a:off x="9388553" y="5181475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35CFF60-1ED7-4158-BA88-D317B7EA6444}"/>
                </a:ext>
              </a:extLst>
            </p:cNvPr>
            <p:cNvCxnSpPr>
              <a:cxnSpLocks/>
              <a:stCxn id="138" idx="2"/>
              <a:endCxn id="138" idx="6"/>
            </p:cNvCxnSpPr>
            <p:nvPr/>
          </p:nvCxnSpPr>
          <p:spPr>
            <a:xfrm>
              <a:off x="9214351" y="5376605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71CDEE7-BFAA-40FF-8B09-D9E4F29B76BA}"/>
                </a:ext>
              </a:extLst>
            </p:cNvPr>
            <p:cNvCxnSpPr>
              <a:cxnSpLocks/>
              <a:stCxn id="138" idx="4"/>
            </p:cNvCxnSpPr>
            <p:nvPr/>
          </p:nvCxnSpPr>
          <p:spPr>
            <a:xfrm>
              <a:off x="9388553" y="5571735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9AC65F7-7DCB-4BDE-B252-90C7B5D346B7}"/>
                </a:ext>
              </a:extLst>
            </p:cNvPr>
            <p:cNvCxnSpPr>
              <a:cxnSpLocks/>
              <a:stCxn id="136" idx="1"/>
              <a:endCxn id="138" idx="0"/>
            </p:cNvCxnSpPr>
            <p:nvPr/>
          </p:nvCxnSpPr>
          <p:spPr>
            <a:xfrm>
              <a:off x="9387290" y="4680436"/>
              <a:ext cx="1263" cy="50103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C487CB-99CC-4554-9A5C-8C5FF726A62F}"/>
              </a:ext>
            </a:extLst>
          </p:cNvPr>
          <p:cNvSpPr txBox="1"/>
          <p:nvPr/>
        </p:nvSpPr>
        <p:spPr>
          <a:xfrm>
            <a:off x="2924735" y="1667960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18EB7F-CE70-49ED-9B7D-AE721B0CF37E}"/>
              </a:ext>
            </a:extLst>
          </p:cNvPr>
          <p:cNvSpPr txBox="1"/>
          <p:nvPr/>
        </p:nvSpPr>
        <p:spPr>
          <a:xfrm>
            <a:off x="2924735" y="235704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AD0993-3A28-44F9-A9AF-3E9AA5560CB0}"/>
              </a:ext>
            </a:extLst>
          </p:cNvPr>
          <p:cNvSpPr txBox="1"/>
          <p:nvPr/>
        </p:nvSpPr>
        <p:spPr>
          <a:xfrm>
            <a:off x="2924735" y="3067183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CABF9C-EB88-4BDC-B5FD-1DDBDA49C813}"/>
              </a:ext>
            </a:extLst>
          </p:cNvPr>
          <p:cNvSpPr txBox="1"/>
          <p:nvPr/>
        </p:nvSpPr>
        <p:spPr>
          <a:xfrm>
            <a:off x="2924735" y="385505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237CFF-2002-40DE-A967-D04F1BCE2858}"/>
              </a:ext>
            </a:extLst>
          </p:cNvPr>
          <p:cNvSpPr txBox="1"/>
          <p:nvPr/>
        </p:nvSpPr>
        <p:spPr>
          <a:xfrm>
            <a:off x="2924735" y="4749996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042D0F-E9EA-4669-80D0-7F7429706943}"/>
              </a:ext>
            </a:extLst>
          </p:cNvPr>
          <p:cNvSpPr txBox="1"/>
          <p:nvPr/>
        </p:nvSpPr>
        <p:spPr>
          <a:xfrm>
            <a:off x="2924735" y="558122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020770-97FB-4D2D-9131-C8E37C95E060}"/>
              </a:ext>
            </a:extLst>
          </p:cNvPr>
          <p:cNvCxnSpPr>
            <a:cxnSpLocks/>
            <a:endCxn id="131" idx="6"/>
          </p:cNvCxnSpPr>
          <p:nvPr/>
        </p:nvCxnSpPr>
        <p:spPr>
          <a:xfrm flipH="1">
            <a:off x="3056083" y="2901625"/>
            <a:ext cx="6900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3193-F73B-491F-AE60-D6867A7F7270}"/>
              </a:ext>
            </a:extLst>
          </p:cNvPr>
          <p:cNvSpPr txBox="1"/>
          <p:nvPr/>
        </p:nvSpPr>
        <p:spPr>
          <a:xfrm>
            <a:off x="3337537" y="287374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/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E86116E-9E15-4CB8-BBEB-012F6AE2763A}"/>
              </a:ext>
            </a:extLst>
          </p:cNvPr>
          <p:cNvSpPr txBox="1"/>
          <p:nvPr/>
        </p:nvSpPr>
        <p:spPr>
          <a:xfrm>
            <a:off x="853191" y="1695384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F2A6F4-97A7-4376-B25B-49C6B646292C}"/>
              </a:ext>
            </a:extLst>
          </p:cNvPr>
          <p:cNvSpPr txBox="1"/>
          <p:nvPr/>
        </p:nvSpPr>
        <p:spPr>
          <a:xfrm>
            <a:off x="853191" y="5109000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C13926-F309-4655-B2A5-B69564FC5D76}"/>
              </a:ext>
            </a:extLst>
          </p:cNvPr>
          <p:cNvSpPr txBox="1"/>
          <p:nvPr/>
        </p:nvSpPr>
        <p:spPr>
          <a:xfrm>
            <a:off x="1353435" y="935661"/>
            <a:ext cx="15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(64bits)</a:t>
            </a:r>
            <a:endParaRPr lang="ko-KR" altLang="en-US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61DC7A01-99E1-4B71-A371-F58F6896FFB1}"/>
              </a:ext>
            </a:extLst>
          </p:cNvPr>
          <p:cNvSpPr/>
          <p:nvPr/>
        </p:nvSpPr>
        <p:spPr>
          <a:xfrm>
            <a:off x="4297679" y="1120327"/>
            <a:ext cx="7482401" cy="5203777"/>
          </a:xfrm>
          <a:prstGeom prst="wedgeRectCallout">
            <a:avLst>
              <a:gd name="adj1" fmla="val -58928"/>
              <a:gd name="adj2" fmla="val -109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사각형: 잘린 한쪽 모서리 53">
            <a:extLst>
              <a:ext uri="{FF2B5EF4-FFF2-40B4-BE49-F238E27FC236}">
                <a16:creationId xmlns:a16="http://schemas.microsoft.com/office/drawing/2014/main" id="{73890509-D1D4-4A85-A454-1CA2B3227FC8}"/>
              </a:ext>
            </a:extLst>
          </p:cNvPr>
          <p:cNvSpPr/>
          <p:nvPr/>
        </p:nvSpPr>
        <p:spPr>
          <a:xfrm>
            <a:off x="5923226" y="2323798"/>
            <a:ext cx="1007506" cy="37441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S-box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19171DB2-9D23-47B1-996F-FC0E30370B61}"/>
              </a:ext>
            </a:extLst>
          </p:cNvPr>
          <p:cNvCxnSpPr>
            <a:cxnSpLocks/>
            <a:stCxn id="54" idx="1"/>
          </p:cNvCxnSpPr>
          <p:nvPr/>
        </p:nvCxnSpPr>
        <p:spPr>
          <a:xfrm>
            <a:off x="6426979" y="2698208"/>
            <a:ext cx="0" cy="63183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0CF1EC3-5E48-41E3-93D1-E64B777AC327}"/>
              </a:ext>
            </a:extLst>
          </p:cNvPr>
          <p:cNvCxnSpPr>
            <a:cxnSpLocks/>
          </p:cNvCxnSpPr>
          <p:nvPr/>
        </p:nvCxnSpPr>
        <p:spPr>
          <a:xfrm flipH="1">
            <a:off x="6419846" y="1711345"/>
            <a:ext cx="7133" cy="5894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599C047-A045-4981-A7B1-79C2C98F355F}"/>
              </a:ext>
            </a:extLst>
          </p:cNvPr>
          <p:cNvSpPr txBox="1"/>
          <p:nvPr/>
        </p:nvSpPr>
        <p:spPr>
          <a:xfrm>
            <a:off x="6514170" y="1879258"/>
            <a:ext cx="8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bits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3315A2-1999-4CBB-8435-060DFDB22433}"/>
              </a:ext>
            </a:extLst>
          </p:cNvPr>
          <p:cNvSpPr txBox="1"/>
          <p:nvPr/>
        </p:nvSpPr>
        <p:spPr>
          <a:xfrm>
            <a:off x="6514170" y="2724366"/>
            <a:ext cx="84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bits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C94F28A-E334-416E-87F2-68F976C5B944}"/>
              </a:ext>
            </a:extLst>
          </p:cNvPr>
          <p:cNvSpPr>
            <a:spLocks noChangeAspect="1"/>
          </p:cNvSpPr>
          <p:nvPr/>
        </p:nvSpPr>
        <p:spPr>
          <a:xfrm>
            <a:off x="7233346" y="2486306"/>
            <a:ext cx="121849" cy="1218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33ACEA5-5E79-41DD-8332-AE8513FCBFD2}"/>
              </a:ext>
            </a:extLst>
          </p:cNvPr>
          <p:cNvSpPr>
            <a:spLocks noChangeAspect="1"/>
          </p:cNvSpPr>
          <p:nvPr/>
        </p:nvSpPr>
        <p:spPr>
          <a:xfrm>
            <a:off x="7547623" y="2486306"/>
            <a:ext cx="121849" cy="1218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4742E791-D0F2-4F7D-8633-F20A0A788752}"/>
              </a:ext>
            </a:extLst>
          </p:cNvPr>
          <p:cNvSpPr>
            <a:spLocks noChangeAspect="1"/>
          </p:cNvSpPr>
          <p:nvPr/>
        </p:nvSpPr>
        <p:spPr>
          <a:xfrm>
            <a:off x="7861062" y="2486306"/>
            <a:ext cx="121849" cy="12184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잘린 한쪽 모서리 69">
            <a:extLst>
              <a:ext uri="{FF2B5EF4-FFF2-40B4-BE49-F238E27FC236}">
                <a16:creationId xmlns:a16="http://schemas.microsoft.com/office/drawing/2014/main" id="{B1B725B3-815B-4D38-8621-8A93E7046C3E}"/>
              </a:ext>
            </a:extLst>
          </p:cNvPr>
          <p:cNvSpPr/>
          <p:nvPr/>
        </p:nvSpPr>
        <p:spPr>
          <a:xfrm>
            <a:off x="8267239" y="2323798"/>
            <a:ext cx="1007506" cy="374410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S-box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29332431-1070-43F1-9E1E-BEF5C15F0A27}"/>
              </a:ext>
            </a:extLst>
          </p:cNvPr>
          <p:cNvCxnSpPr>
            <a:cxnSpLocks/>
            <a:stCxn id="70" idx="1"/>
          </p:cNvCxnSpPr>
          <p:nvPr/>
        </p:nvCxnSpPr>
        <p:spPr>
          <a:xfrm>
            <a:off x="8770992" y="2698208"/>
            <a:ext cx="0" cy="63183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547D669-0BCF-44A2-A8A1-5F2E38C659DB}"/>
              </a:ext>
            </a:extLst>
          </p:cNvPr>
          <p:cNvCxnSpPr>
            <a:cxnSpLocks/>
          </p:cNvCxnSpPr>
          <p:nvPr/>
        </p:nvCxnSpPr>
        <p:spPr>
          <a:xfrm flipH="1">
            <a:off x="8763859" y="1711345"/>
            <a:ext cx="7133" cy="5894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98DB01-B750-41EB-A854-D4E2C6364BB6}"/>
              </a:ext>
            </a:extLst>
          </p:cNvPr>
          <p:cNvSpPr txBox="1"/>
          <p:nvPr/>
        </p:nvSpPr>
        <p:spPr>
          <a:xfrm>
            <a:off x="8858183" y="1879258"/>
            <a:ext cx="8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 bits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207D4A-7AA4-444D-9916-DC5CFAE15353}"/>
              </a:ext>
            </a:extLst>
          </p:cNvPr>
          <p:cNvSpPr txBox="1"/>
          <p:nvPr/>
        </p:nvSpPr>
        <p:spPr>
          <a:xfrm>
            <a:off x="8858183" y="2724366"/>
            <a:ext cx="84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 bits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CBA1C8D-A456-4C18-9FD0-D24B2924B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18" y="4195548"/>
            <a:ext cx="5919056" cy="2022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6EF6272-49F1-4867-AEF0-3305BC72F6D7}"/>
              </a:ext>
            </a:extLst>
          </p:cNvPr>
          <p:cNvSpPr txBox="1"/>
          <p:nvPr/>
        </p:nvSpPr>
        <p:spPr>
          <a:xfrm>
            <a:off x="6319827" y="3773164"/>
            <a:ext cx="3371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첫번째 </a:t>
            </a:r>
            <a:r>
              <a:rPr lang="en-US" altLang="ko-KR" dirty="0"/>
              <a:t>S-box</a:t>
            </a:r>
            <a:r>
              <a:rPr lang="ko-KR" altLang="en-US" dirty="0"/>
              <a:t>의 치환 테이블</a:t>
            </a:r>
          </a:p>
        </p:txBody>
      </p:sp>
      <p:graphicFrame>
        <p:nvGraphicFramePr>
          <p:cNvPr id="24" name="표 24">
            <a:extLst>
              <a:ext uri="{FF2B5EF4-FFF2-40B4-BE49-F238E27FC236}">
                <a16:creationId xmlns:a16="http://schemas.microsoft.com/office/drawing/2014/main" id="{A46C3B5F-7BE3-4106-89EA-4FF7DE2C8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89479"/>
              </p:ext>
            </p:extLst>
          </p:nvPr>
        </p:nvGraphicFramePr>
        <p:xfrm>
          <a:off x="5498481" y="1319353"/>
          <a:ext cx="18632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3">
                  <a:extLst>
                    <a:ext uri="{9D8B030D-6E8A-4147-A177-3AD203B41FA5}">
                      <a16:colId xmlns:a16="http://schemas.microsoft.com/office/drawing/2014/main" val="1763995415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838830282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266368447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05773321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153594698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337087831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79412"/>
                  </a:ext>
                </a:extLst>
              </a:tr>
            </a:tbl>
          </a:graphicData>
        </a:graphic>
      </p:graphicFrame>
      <p:graphicFrame>
        <p:nvGraphicFramePr>
          <p:cNvPr id="80" name="표 24">
            <a:extLst>
              <a:ext uri="{FF2B5EF4-FFF2-40B4-BE49-F238E27FC236}">
                <a16:creationId xmlns:a16="http://schemas.microsoft.com/office/drawing/2014/main" id="{1EAA2B6B-FB02-4F0E-811D-CD92E5304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125695"/>
              </p:ext>
            </p:extLst>
          </p:nvPr>
        </p:nvGraphicFramePr>
        <p:xfrm>
          <a:off x="7855423" y="1319353"/>
          <a:ext cx="186325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3">
                  <a:extLst>
                    <a:ext uri="{9D8B030D-6E8A-4147-A177-3AD203B41FA5}">
                      <a16:colId xmlns:a16="http://schemas.microsoft.com/office/drawing/2014/main" val="1763995415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838830282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266368447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05773321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153594698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337087831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79412"/>
                  </a:ext>
                </a:extLst>
              </a:tr>
            </a:tbl>
          </a:graphicData>
        </a:graphic>
      </p:graphicFrame>
      <p:graphicFrame>
        <p:nvGraphicFramePr>
          <p:cNvPr id="82" name="표 24">
            <a:extLst>
              <a:ext uri="{FF2B5EF4-FFF2-40B4-BE49-F238E27FC236}">
                <a16:creationId xmlns:a16="http://schemas.microsoft.com/office/drawing/2014/main" id="{445279F3-FDC8-459A-8EEE-F9BA153DD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9255"/>
              </p:ext>
            </p:extLst>
          </p:nvPr>
        </p:nvGraphicFramePr>
        <p:xfrm>
          <a:off x="8140073" y="3320440"/>
          <a:ext cx="12421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3">
                  <a:extLst>
                    <a:ext uri="{9D8B030D-6E8A-4147-A177-3AD203B41FA5}">
                      <a16:colId xmlns:a16="http://schemas.microsoft.com/office/drawing/2014/main" val="838830282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266368447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05773321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337087831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79412"/>
                  </a:ext>
                </a:extLst>
              </a:tr>
            </a:tbl>
          </a:graphicData>
        </a:graphic>
      </p:graphicFrame>
      <p:graphicFrame>
        <p:nvGraphicFramePr>
          <p:cNvPr id="83" name="표 24">
            <a:extLst>
              <a:ext uri="{FF2B5EF4-FFF2-40B4-BE49-F238E27FC236}">
                <a16:creationId xmlns:a16="http://schemas.microsoft.com/office/drawing/2014/main" id="{CEFC8AD5-0B27-4039-9C31-664B18519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215253"/>
              </p:ext>
            </p:extLst>
          </p:nvPr>
        </p:nvGraphicFramePr>
        <p:xfrm>
          <a:off x="5805893" y="3320440"/>
          <a:ext cx="12421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43">
                  <a:extLst>
                    <a:ext uri="{9D8B030D-6E8A-4147-A177-3AD203B41FA5}">
                      <a16:colId xmlns:a16="http://schemas.microsoft.com/office/drawing/2014/main" val="838830282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266368447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057733216"/>
                    </a:ext>
                  </a:extLst>
                </a:gridCol>
                <a:gridCol w="310543">
                  <a:extLst>
                    <a:ext uri="{9D8B030D-6E8A-4147-A177-3AD203B41FA5}">
                      <a16:colId xmlns:a16="http://schemas.microsoft.com/office/drawing/2014/main" val="3337087831"/>
                    </a:ext>
                  </a:extLst>
                </a:gridCol>
              </a:tblGrid>
              <a:tr h="2063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979412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3E2D51E6-FB2D-4565-9F2A-8811FECD5FBA}"/>
              </a:ext>
            </a:extLst>
          </p:cNvPr>
          <p:cNvSpPr txBox="1"/>
          <p:nvPr/>
        </p:nvSpPr>
        <p:spPr>
          <a:xfrm>
            <a:off x="7855424" y="1319047"/>
            <a:ext cx="1863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0   1   0  0   1   1</a:t>
            </a:r>
            <a:endParaRPr lang="ko-KR" alt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6ECED3-A46C-4119-82F9-7547B6027D0B}"/>
              </a:ext>
            </a:extLst>
          </p:cNvPr>
          <p:cNvSpPr txBox="1"/>
          <p:nvPr/>
        </p:nvSpPr>
        <p:spPr>
          <a:xfrm>
            <a:off x="8118395" y="3316088"/>
            <a:ext cx="1263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0   1   1   0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AA2EAF-72DA-43D2-B67B-06250865E4CF}"/>
              </a:ext>
            </a:extLst>
          </p:cNvPr>
          <p:cNvSpPr txBox="1"/>
          <p:nvPr/>
        </p:nvSpPr>
        <p:spPr>
          <a:xfrm>
            <a:off x="5022954" y="3964808"/>
            <a:ext cx="12496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Input bits (1,2,3,4)</a:t>
            </a:r>
            <a:endParaRPr lang="ko-KR" altLang="en-US" sz="105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33CDEB7-C9DA-4E55-8388-E260670DEF48}"/>
              </a:ext>
            </a:extLst>
          </p:cNvPr>
          <p:cNvSpPr txBox="1"/>
          <p:nvPr/>
        </p:nvSpPr>
        <p:spPr>
          <a:xfrm>
            <a:off x="4281649" y="5123624"/>
            <a:ext cx="77893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Input bits</a:t>
            </a:r>
          </a:p>
          <a:p>
            <a:r>
              <a:rPr lang="en-US" altLang="ko-KR" sz="1050" dirty="0"/>
              <a:t> (0,5)</a:t>
            </a:r>
            <a:endParaRPr lang="ko-KR" altLang="en-US" sz="10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8AFACBD-37F6-46D0-8F61-E77D79B3BB2C}"/>
              </a:ext>
            </a:extLst>
          </p:cNvPr>
          <p:cNvSpPr/>
          <p:nvPr/>
        </p:nvSpPr>
        <p:spPr>
          <a:xfrm>
            <a:off x="4993567" y="4985673"/>
            <a:ext cx="5894757" cy="411782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93DFE33-6BBF-44FC-A2BE-3D1653194589}"/>
              </a:ext>
            </a:extLst>
          </p:cNvPr>
          <p:cNvSpPr/>
          <p:nvPr/>
        </p:nvSpPr>
        <p:spPr>
          <a:xfrm>
            <a:off x="8388349" y="4216257"/>
            <a:ext cx="350839" cy="1976331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66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4" grpId="0" animBg="1"/>
      <p:bldP spid="61" grpId="0"/>
      <p:bldP spid="62" grpId="0"/>
      <p:bldP spid="14" grpId="0" animBg="1"/>
      <p:bldP spid="68" grpId="0" animBg="1"/>
      <p:bldP spid="69" grpId="0" animBg="1"/>
      <p:bldP spid="70" grpId="0" animBg="1"/>
      <p:bldP spid="73" grpId="0"/>
      <p:bldP spid="74" grpId="0"/>
      <p:bldP spid="23" grpId="0"/>
      <p:bldP spid="25" grpId="0"/>
      <p:bldP spid="86" grpId="0"/>
      <p:bldP spid="28" grpId="0"/>
      <p:bldP spid="90" grpId="0"/>
      <p:bldP spid="29" grpId="0" animBg="1"/>
      <p:bldP spid="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DES</a:t>
            </a:r>
            <a:endParaRPr lang="ko-KR" altLang="en-US" sz="2800" dirty="0">
              <a:latin typeface="+mj-e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FD0BD5-CCD0-48A7-9A0F-AFF60BFC46AA}"/>
              </a:ext>
            </a:extLst>
          </p:cNvPr>
          <p:cNvGrpSpPr/>
          <p:nvPr/>
        </p:nvGrpSpPr>
        <p:grpSpPr>
          <a:xfrm>
            <a:off x="411920" y="1266328"/>
            <a:ext cx="3305062" cy="5057776"/>
            <a:chOff x="6918592" y="1152526"/>
            <a:chExt cx="3305062" cy="517157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D57ADE8-6FE4-478C-B4B3-E3F3C8D10597}"/>
                </a:ext>
              </a:extLst>
            </p:cNvPr>
            <p:cNvGrpSpPr/>
            <p:nvPr/>
          </p:nvGrpSpPr>
          <p:grpSpPr>
            <a:xfrm>
              <a:off x="6918592" y="1152526"/>
              <a:ext cx="3305062" cy="390260"/>
              <a:chOff x="7612655" y="1784733"/>
              <a:chExt cx="3305062" cy="57287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A409DC0-3AC8-4C5D-BA70-3AE7CBB264AF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FE11CDC-0062-4441-BD3E-E5105314698E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5DAA4DE-DFF8-4A81-AF8A-421D82B457E5}"/>
                </a:ext>
              </a:extLst>
            </p:cNvPr>
            <p:cNvCxnSpPr>
              <a:stCxn id="145" idx="2"/>
            </p:cNvCxnSpPr>
            <p:nvPr/>
          </p:nvCxnSpPr>
          <p:spPr>
            <a:xfrm>
              <a:off x="7744858" y="1542786"/>
              <a:ext cx="826265" cy="38181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918A508-FA2A-48FD-B7E9-D4FF5AD713F0}"/>
                </a:ext>
              </a:extLst>
            </p:cNvPr>
            <p:cNvCxnSpPr>
              <a:cxnSpLocks/>
            </p:cNvCxnSpPr>
            <p:nvPr/>
          </p:nvCxnSpPr>
          <p:spPr>
            <a:xfrm>
              <a:off x="8571123" y="5360967"/>
              <a:ext cx="583893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8D8D53B-31BD-40EB-9ADD-15B22AEEDACB}"/>
                </a:ext>
              </a:extLst>
            </p:cNvPr>
            <p:cNvCxnSpPr>
              <a:cxnSpLocks/>
              <a:stCxn id="146" idx="2"/>
              <a:endCxn id="129" idx="0"/>
            </p:cNvCxnSpPr>
            <p:nvPr/>
          </p:nvCxnSpPr>
          <p:spPr>
            <a:xfrm flipH="1">
              <a:off x="9397388" y="1542786"/>
              <a:ext cx="1" cy="44695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91E4C45-1492-4EEF-B361-789C6D51A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7224" y="1766265"/>
              <a:ext cx="75006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751ECB3-16DB-4A97-A146-E50EA3E4D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4858" y="1766265"/>
              <a:ext cx="903098" cy="416757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8B35D26-59FC-45CE-BF6E-BE434E33B0ED}"/>
                </a:ext>
              </a:extLst>
            </p:cNvPr>
            <p:cNvGrpSpPr/>
            <p:nvPr/>
          </p:nvGrpSpPr>
          <p:grpSpPr>
            <a:xfrm>
              <a:off x="6918592" y="5933844"/>
              <a:ext cx="3305062" cy="390260"/>
              <a:chOff x="7612655" y="1784733"/>
              <a:chExt cx="3305062" cy="57287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872CE0D-1BD2-4BF5-86E0-5460644A6E3C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42460A5-1004-46A8-B921-597BC7F97FD4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A4F37A5-A9C8-44B2-B70E-DFBE2434FC96}"/>
                </a:ext>
              </a:extLst>
            </p:cNvPr>
            <p:cNvSpPr/>
            <p:nvPr/>
          </p:nvSpPr>
          <p:spPr>
            <a:xfrm>
              <a:off x="8779304" y="1989744"/>
              <a:ext cx="1236168" cy="2696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expand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634CFF3-EDAA-44BF-AA75-48E3DD1E5753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flipH="1">
              <a:off x="9388553" y="2259372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AB49B00-0593-4E51-B57D-C6A090865DA4}"/>
                </a:ext>
              </a:extLst>
            </p:cNvPr>
            <p:cNvSpPr/>
            <p:nvPr/>
          </p:nvSpPr>
          <p:spPr>
            <a:xfrm>
              <a:off x="9214351" y="2629488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CDB8187-70EE-487E-A6F3-6CE34E51592F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9388553" y="2629488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B08DCE0-2BA1-4154-ACB8-754266AEE624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9214351" y="2824618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41F568BE-5FD2-42AA-AE8A-89BC6FCFB9F9}"/>
                </a:ext>
              </a:extLst>
            </p:cNvPr>
            <p:cNvSpPr/>
            <p:nvPr/>
          </p:nvSpPr>
          <p:spPr>
            <a:xfrm>
              <a:off x="8773377" y="3397495"/>
              <a:ext cx="1242095" cy="382834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S-boxes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B03852F-1C4A-4219-B030-F8BBBCD2B42B}"/>
                </a:ext>
              </a:extLst>
            </p:cNvPr>
            <p:cNvCxnSpPr>
              <a:cxnSpLocks/>
              <a:stCxn id="131" idx="4"/>
              <a:endCxn id="134" idx="3"/>
            </p:cNvCxnSpPr>
            <p:nvPr/>
          </p:nvCxnSpPr>
          <p:spPr>
            <a:xfrm>
              <a:off x="9388553" y="3019748"/>
              <a:ext cx="5872" cy="37774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사각형: 잘린 위쪽 모서리 135">
              <a:extLst>
                <a:ext uri="{FF2B5EF4-FFF2-40B4-BE49-F238E27FC236}">
                  <a16:creationId xmlns:a16="http://schemas.microsoft.com/office/drawing/2014/main" id="{8CACAD8D-FB4A-41B9-AF73-5F3224764677}"/>
                </a:ext>
              </a:extLst>
            </p:cNvPr>
            <p:cNvSpPr/>
            <p:nvPr/>
          </p:nvSpPr>
          <p:spPr>
            <a:xfrm>
              <a:off x="8884529" y="4234963"/>
              <a:ext cx="1005522" cy="445473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P box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B026DB4-2A4E-4FAD-83F7-C195EB3F7C12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>
              <a:off x="9387290" y="3780330"/>
              <a:ext cx="7135" cy="45463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16427A00-80B4-431B-BF80-982F429C705F}"/>
                </a:ext>
              </a:extLst>
            </p:cNvPr>
            <p:cNvSpPr/>
            <p:nvPr/>
          </p:nvSpPr>
          <p:spPr>
            <a:xfrm>
              <a:off x="9214351" y="5181475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A13E80E-61D1-4480-9509-55498F4E7BE1}"/>
                </a:ext>
              </a:extLst>
            </p:cNvPr>
            <p:cNvCxnSpPr>
              <a:cxnSpLocks/>
              <a:stCxn id="138" idx="0"/>
              <a:endCxn id="138" idx="4"/>
            </p:cNvCxnSpPr>
            <p:nvPr/>
          </p:nvCxnSpPr>
          <p:spPr>
            <a:xfrm>
              <a:off x="9388553" y="5181475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35CFF60-1ED7-4158-BA88-D317B7EA6444}"/>
                </a:ext>
              </a:extLst>
            </p:cNvPr>
            <p:cNvCxnSpPr>
              <a:cxnSpLocks/>
              <a:stCxn id="138" idx="2"/>
              <a:endCxn id="138" idx="6"/>
            </p:cNvCxnSpPr>
            <p:nvPr/>
          </p:nvCxnSpPr>
          <p:spPr>
            <a:xfrm>
              <a:off x="9214351" y="5376605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71CDEE7-BFAA-40FF-8B09-D9E4F29B76BA}"/>
                </a:ext>
              </a:extLst>
            </p:cNvPr>
            <p:cNvCxnSpPr>
              <a:cxnSpLocks/>
              <a:stCxn id="138" idx="4"/>
            </p:cNvCxnSpPr>
            <p:nvPr/>
          </p:nvCxnSpPr>
          <p:spPr>
            <a:xfrm>
              <a:off x="9388553" y="5571735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9AC65F7-7DCB-4BDE-B252-90C7B5D346B7}"/>
                </a:ext>
              </a:extLst>
            </p:cNvPr>
            <p:cNvCxnSpPr>
              <a:cxnSpLocks/>
              <a:stCxn id="136" idx="1"/>
              <a:endCxn id="138" idx="0"/>
            </p:cNvCxnSpPr>
            <p:nvPr/>
          </p:nvCxnSpPr>
          <p:spPr>
            <a:xfrm>
              <a:off x="9387290" y="4680436"/>
              <a:ext cx="1263" cy="50103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C487CB-99CC-4554-9A5C-8C5FF726A62F}"/>
              </a:ext>
            </a:extLst>
          </p:cNvPr>
          <p:cNvSpPr txBox="1"/>
          <p:nvPr/>
        </p:nvSpPr>
        <p:spPr>
          <a:xfrm>
            <a:off x="2924735" y="1667960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18EB7F-CE70-49ED-9B7D-AE721B0CF37E}"/>
              </a:ext>
            </a:extLst>
          </p:cNvPr>
          <p:cNvSpPr txBox="1"/>
          <p:nvPr/>
        </p:nvSpPr>
        <p:spPr>
          <a:xfrm>
            <a:off x="2924735" y="235704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AD0993-3A28-44F9-A9AF-3E9AA5560CB0}"/>
              </a:ext>
            </a:extLst>
          </p:cNvPr>
          <p:cNvSpPr txBox="1"/>
          <p:nvPr/>
        </p:nvSpPr>
        <p:spPr>
          <a:xfrm>
            <a:off x="2924735" y="3067183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CABF9C-EB88-4BDC-B5FD-1DDBDA49C813}"/>
              </a:ext>
            </a:extLst>
          </p:cNvPr>
          <p:cNvSpPr txBox="1"/>
          <p:nvPr/>
        </p:nvSpPr>
        <p:spPr>
          <a:xfrm>
            <a:off x="2924735" y="385505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237CFF-2002-40DE-A967-D04F1BCE2858}"/>
              </a:ext>
            </a:extLst>
          </p:cNvPr>
          <p:cNvSpPr txBox="1"/>
          <p:nvPr/>
        </p:nvSpPr>
        <p:spPr>
          <a:xfrm>
            <a:off x="2924735" y="4749996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042D0F-E9EA-4669-80D0-7F7429706943}"/>
              </a:ext>
            </a:extLst>
          </p:cNvPr>
          <p:cNvSpPr txBox="1"/>
          <p:nvPr/>
        </p:nvSpPr>
        <p:spPr>
          <a:xfrm>
            <a:off x="2924735" y="558122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020770-97FB-4D2D-9131-C8E37C95E060}"/>
              </a:ext>
            </a:extLst>
          </p:cNvPr>
          <p:cNvCxnSpPr>
            <a:cxnSpLocks/>
            <a:endCxn id="131" idx="6"/>
          </p:cNvCxnSpPr>
          <p:nvPr/>
        </p:nvCxnSpPr>
        <p:spPr>
          <a:xfrm flipH="1">
            <a:off x="3056083" y="2901625"/>
            <a:ext cx="6900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3193-F73B-491F-AE60-D6867A7F7270}"/>
              </a:ext>
            </a:extLst>
          </p:cNvPr>
          <p:cNvSpPr txBox="1"/>
          <p:nvPr/>
        </p:nvSpPr>
        <p:spPr>
          <a:xfrm>
            <a:off x="3337537" y="287374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/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blipFill>
                <a:blip r:embed="rId3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E86116E-9E15-4CB8-BBEB-012F6AE2763A}"/>
              </a:ext>
            </a:extLst>
          </p:cNvPr>
          <p:cNvSpPr txBox="1"/>
          <p:nvPr/>
        </p:nvSpPr>
        <p:spPr>
          <a:xfrm>
            <a:off x="853191" y="1695384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F2A6F4-97A7-4376-B25B-49C6B646292C}"/>
              </a:ext>
            </a:extLst>
          </p:cNvPr>
          <p:cNvSpPr txBox="1"/>
          <p:nvPr/>
        </p:nvSpPr>
        <p:spPr>
          <a:xfrm>
            <a:off x="853191" y="5109000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C13926-F309-4655-B2A5-B69564FC5D76}"/>
              </a:ext>
            </a:extLst>
          </p:cNvPr>
          <p:cNvSpPr txBox="1"/>
          <p:nvPr/>
        </p:nvSpPr>
        <p:spPr>
          <a:xfrm>
            <a:off x="1353435" y="935661"/>
            <a:ext cx="15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(64bits)</a:t>
            </a:r>
            <a:endParaRPr lang="ko-KR" altLang="en-US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61DC7A01-99E1-4B71-A371-F58F6896FFB1}"/>
              </a:ext>
            </a:extLst>
          </p:cNvPr>
          <p:cNvSpPr/>
          <p:nvPr/>
        </p:nvSpPr>
        <p:spPr>
          <a:xfrm>
            <a:off x="4297679" y="1120327"/>
            <a:ext cx="7482401" cy="5203777"/>
          </a:xfrm>
          <a:prstGeom prst="wedgeRectCallout">
            <a:avLst>
              <a:gd name="adj1" fmla="val -60914"/>
              <a:gd name="adj2" fmla="val 1581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393E5-03A1-4F06-9C9E-B2948D56F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29" y="1993799"/>
            <a:ext cx="7341526" cy="10986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4F0E2F-C5E2-4364-AAC3-B62E106824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629" y="4556708"/>
            <a:ext cx="7238996" cy="943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3D843-59CA-4631-8F45-91381E79AA7C}"/>
              </a:ext>
            </a:extLst>
          </p:cNvPr>
          <p:cNvSpPr txBox="1"/>
          <p:nvPr/>
        </p:nvSpPr>
        <p:spPr>
          <a:xfrm>
            <a:off x="4422986" y="1549259"/>
            <a:ext cx="203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 </a:t>
            </a:r>
            <a:r>
              <a:rPr lang="en-US" altLang="ko-KR" dirty="0"/>
              <a:t>bits</a:t>
            </a:r>
            <a:endParaRPr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5A61D1-ADC2-4C07-AFEF-452270954C08}"/>
              </a:ext>
            </a:extLst>
          </p:cNvPr>
          <p:cNvSpPr txBox="1"/>
          <p:nvPr/>
        </p:nvSpPr>
        <p:spPr>
          <a:xfrm>
            <a:off x="4424628" y="4154284"/>
            <a:ext cx="2033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● </a:t>
            </a:r>
            <a:r>
              <a:rPr lang="en-US" altLang="ko-KR" dirty="0"/>
              <a:t>Output</a:t>
            </a:r>
            <a:r>
              <a:rPr lang="ko-KR" altLang="en-US" dirty="0"/>
              <a:t> </a:t>
            </a:r>
            <a:r>
              <a:rPr lang="en-US" altLang="ko-KR" dirty="0"/>
              <a:t>32</a:t>
            </a:r>
            <a:r>
              <a:rPr lang="ko-KR" altLang="en-US" dirty="0"/>
              <a:t> </a:t>
            </a:r>
            <a:r>
              <a:rPr lang="en-US" altLang="ko-KR" dirty="0"/>
              <a:t>bits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94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03. DES</a:t>
            </a:r>
            <a:r>
              <a:rPr lang="ko-KR" altLang="en-US" sz="5400" dirty="0"/>
              <a:t>의 안전성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99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03. DES</a:t>
            </a:r>
            <a:r>
              <a:rPr lang="ko-KR" altLang="en-US" sz="2800" dirty="0">
                <a:latin typeface="+mj-ea"/>
              </a:rPr>
              <a:t>의 안전성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3D76E-EDB9-4773-9BCF-B70EB7272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018837" cy="5057775"/>
          </a:xfrm>
        </p:spPr>
        <p:txBody>
          <a:bodyPr>
            <a:normAutofit/>
          </a:bodyPr>
          <a:lstStyle/>
          <a:p>
            <a:r>
              <a:rPr lang="en-US" altLang="ko-KR" dirty="0"/>
              <a:t>DES (Data Encryption Standard)</a:t>
            </a:r>
          </a:p>
          <a:p>
            <a:pPr lvl="1"/>
            <a:r>
              <a:rPr lang="ko-KR" altLang="en-US" dirty="0"/>
              <a:t>전사 조사 공격이외에 알려진 공격은 없음</a:t>
            </a:r>
            <a:endParaRPr lang="en-US" altLang="ko-KR" dirty="0"/>
          </a:p>
          <a:p>
            <a:pPr lvl="1"/>
            <a:r>
              <a:rPr lang="ko-KR" altLang="en-US" dirty="0"/>
              <a:t>컴퓨터 성능 발전으로 현대에는 더 이상 전사 공격으로부터 안전하지 못함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Triple DES</a:t>
            </a:r>
          </a:p>
          <a:p>
            <a:pPr lvl="1"/>
            <a:r>
              <a:rPr lang="en-US" altLang="ko-KR" dirty="0"/>
              <a:t>DES</a:t>
            </a:r>
            <a:r>
              <a:rPr lang="ko-KR" altLang="en-US" dirty="0"/>
              <a:t>의 문제점인 짧은 키 길이를 늘리기 위해 생김</a:t>
            </a:r>
            <a:endParaRPr lang="en-US" altLang="ko-KR" dirty="0"/>
          </a:p>
          <a:p>
            <a:pPr lvl="1"/>
            <a:r>
              <a:rPr lang="en-US" altLang="ko-KR" dirty="0"/>
              <a:t>DES </a:t>
            </a:r>
            <a:r>
              <a:rPr lang="ko-KR" altLang="en-US" dirty="0"/>
              <a:t>알고리즘은 그래도 사용</a:t>
            </a:r>
            <a:endParaRPr lang="en-US" altLang="ko-KR" dirty="0"/>
          </a:p>
          <a:p>
            <a:pPr lvl="1"/>
            <a:r>
              <a:rPr lang="ko-KR" altLang="en-US" dirty="0"/>
              <a:t>속도가 </a:t>
            </a:r>
            <a:r>
              <a:rPr lang="en-US" altLang="ko-KR" dirty="0"/>
              <a:t>DES</a:t>
            </a:r>
            <a:r>
              <a:rPr lang="ko-KR" altLang="en-US" dirty="0"/>
              <a:t>보다 </a:t>
            </a:r>
            <a:r>
              <a:rPr lang="en-US" altLang="ko-KR" dirty="0"/>
              <a:t>3</a:t>
            </a:r>
            <a:r>
              <a:rPr lang="ko-KR" altLang="en-US" dirty="0"/>
              <a:t>배 느림</a:t>
            </a:r>
            <a:endParaRPr lang="en-US" altLang="ko-KR" dirty="0"/>
          </a:p>
          <a:p>
            <a:pPr lvl="1"/>
            <a:r>
              <a:rPr lang="ko-KR" altLang="en-US" dirty="0"/>
              <a:t>블록 크기 </a:t>
            </a:r>
            <a:r>
              <a:rPr lang="en-US" altLang="ko-KR" dirty="0"/>
              <a:t>64bit</a:t>
            </a:r>
            <a:r>
              <a:rPr lang="ko-KR" altLang="en-US" dirty="0"/>
              <a:t>는 너무 작음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AES (Advanced Encryption Standard)</a:t>
            </a:r>
          </a:p>
        </p:txBody>
      </p:sp>
    </p:spTree>
    <p:extLst>
      <p:ext uri="{BB962C8B-B14F-4D97-AF65-F5344CB8AC3E}">
        <p14:creationId xmlns:p14="http://schemas.microsoft.com/office/powerpoint/2010/main" val="3533923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5400" dirty="0"/>
              <a:t>!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3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01. </a:t>
            </a:r>
            <a:r>
              <a:rPr lang="ko-KR" altLang="en-US" dirty="0" err="1">
                <a:solidFill>
                  <a:schemeClr val="tx1"/>
                </a:solidFill>
                <a:latin typeface="+mj-ea"/>
                <a:ea typeface="+mj-ea"/>
                <a:cs typeface="+mj-cs"/>
              </a:rPr>
              <a:t>블록암호란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?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  <a:cs typeface="+mj-c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DES</a:t>
            </a:r>
            <a:r>
              <a:rPr lang="ko-KR" altLang="en-US" dirty="0"/>
              <a:t>의 구조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DES</a:t>
            </a:r>
            <a:r>
              <a:rPr lang="ko-KR" altLang="en-US" dirty="0"/>
              <a:t>의 안전성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01335-5FEE-458E-B9C1-BD8F2EAB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86" y="3874769"/>
            <a:ext cx="7868748" cy="254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01. </a:t>
            </a:r>
            <a:r>
              <a:rPr lang="ko-KR" altLang="en-US" sz="5400" dirty="0" err="1"/>
              <a:t>블록암호란</a:t>
            </a:r>
            <a:r>
              <a:rPr lang="en-US" altLang="ko-KR" sz="5400" dirty="0"/>
              <a:t>?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01. </a:t>
            </a:r>
            <a:r>
              <a:rPr lang="ko-KR" altLang="en-US" sz="2800" dirty="0" err="1">
                <a:latin typeface="+mj-ea"/>
              </a:rPr>
              <a:t>블록암호란</a:t>
            </a:r>
            <a:r>
              <a:rPr lang="en-US" altLang="ko-KR" sz="2800" dirty="0">
                <a:latin typeface="+mj-ea"/>
              </a:rPr>
              <a:t>?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cs typeface="+mn-cs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0C52FE6-AD7B-49F6-A249-9C64A57E4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355726"/>
            <a:ext cx="8823520" cy="1667693"/>
          </a:xfrm>
        </p:spPr>
        <p:txBody>
          <a:bodyPr>
            <a:normAutofit/>
          </a:bodyPr>
          <a:lstStyle/>
          <a:p>
            <a:r>
              <a:rPr lang="ko-KR" altLang="en-US" dirty="0"/>
              <a:t>블록암호</a:t>
            </a:r>
            <a:endParaRPr lang="en-US" altLang="ko-KR" dirty="0"/>
          </a:p>
          <a:p>
            <a:pPr lvl="1"/>
            <a:r>
              <a:rPr lang="ko-KR" altLang="en-US" dirty="0" err="1"/>
              <a:t>평문을</a:t>
            </a:r>
            <a:r>
              <a:rPr lang="ko-KR" altLang="en-US" dirty="0"/>
              <a:t> 블록 단위로 나눠서 암호화하는 </a:t>
            </a:r>
            <a:r>
              <a:rPr lang="ko-KR" altLang="en-US" dirty="0" err="1"/>
              <a:t>대칭키</a:t>
            </a:r>
            <a:r>
              <a:rPr lang="ko-KR" altLang="en-US" dirty="0"/>
              <a:t> 암호 시스템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b="1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37F20C1-9811-4160-AFC9-4430A50061D8}"/>
              </a:ext>
            </a:extLst>
          </p:cNvPr>
          <p:cNvSpPr/>
          <p:nvPr/>
        </p:nvSpPr>
        <p:spPr>
          <a:xfrm>
            <a:off x="4053029" y="4074612"/>
            <a:ext cx="4085941" cy="89965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aggressively</a:t>
            </a:r>
            <a:endParaRPr lang="ko-KR" altLang="en-US" sz="5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4D89FD-3E38-4AA2-A33A-D96610AF4C51}"/>
              </a:ext>
            </a:extLst>
          </p:cNvPr>
          <p:cNvGrpSpPr/>
          <p:nvPr/>
        </p:nvGrpSpPr>
        <p:grpSpPr>
          <a:xfrm>
            <a:off x="4053030" y="4074612"/>
            <a:ext cx="4085940" cy="928991"/>
            <a:chOff x="2723431" y="3376756"/>
            <a:chExt cx="4085940" cy="92899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FE700CA-25B4-419C-ABF0-063C94BC8666}"/>
                </a:ext>
              </a:extLst>
            </p:cNvPr>
            <p:cNvSpPr/>
            <p:nvPr/>
          </p:nvSpPr>
          <p:spPr>
            <a:xfrm>
              <a:off x="2723431" y="3376756"/>
              <a:ext cx="1511685" cy="9289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44669C-9CBD-4DA1-9ECA-0C59C9D85CB3}"/>
                </a:ext>
              </a:extLst>
            </p:cNvPr>
            <p:cNvSpPr/>
            <p:nvPr/>
          </p:nvSpPr>
          <p:spPr>
            <a:xfrm>
              <a:off x="4235116" y="3376756"/>
              <a:ext cx="1212274" cy="9289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B00F51E-0C05-4BF3-BE74-8DAD03F5D032}"/>
                </a:ext>
              </a:extLst>
            </p:cNvPr>
            <p:cNvSpPr/>
            <p:nvPr/>
          </p:nvSpPr>
          <p:spPr>
            <a:xfrm>
              <a:off x="5447390" y="3376756"/>
              <a:ext cx="1361981" cy="9289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919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73F7FB-BF17-4C5A-BA0C-62C322CDA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472991"/>
          </a:xfrm>
        </p:spPr>
        <p:txBody>
          <a:bodyPr/>
          <a:lstStyle/>
          <a:p>
            <a:r>
              <a:rPr lang="ko-KR" altLang="en-US" dirty="0"/>
              <a:t>혼돈 </a:t>
            </a:r>
            <a:r>
              <a:rPr lang="en-US" altLang="ko-KR" dirty="0"/>
              <a:t>(Confusion)</a:t>
            </a:r>
          </a:p>
          <a:p>
            <a:pPr lvl="1"/>
            <a:r>
              <a:rPr lang="ko-KR" altLang="en-US" dirty="0" err="1"/>
              <a:t>평문과</a:t>
            </a:r>
            <a:r>
              <a:rPr lang="ko-KR" altLang="en-US" dirty="0"/>
              <a:t> 암호문의 관계를 없애는 성질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확산</a:t>
            </a:r>
            <a:r>
              <a:rPr lang="en-US" altLang="ko-KR" dirty="0"/>
              <a:t>(Diffusion)</a:t>
            </a:r>
          </a:p>
          <a:p>
            <a:pPr lvl="1"/>
            <a:r>
              <a:rPr lang="ko-KR" altLang="en-US" dirty="0" err="1"/>
              <a:t>평문을</a:t>
            </a:r>
            <a:r>
              <a:rPr lang="ko-KR" altLang="en-US" dirty="0"/>
              <a:t> 이루는 하나의 비트가 암호문의 여러 개의 비트에 영향을 끼치는 성질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BD05030-1AB3-49FD-86D9-72C24159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01. </a:t>
            </a:r>
            <a:r>
              <a:rPr lang="ko-KR" altLang="en-US" sz="2800" dirty="0" err="1">
                <a:latin typeface="+mj-ea"/>
              </a:rPr>
              <a:t>블록암호란</a:t>
            </a:r>
            <a:r>
              <a:rPr lang="en-US" altLang="ko-KR" sz="2800" dirty="0">
                <a:latin typeface="+mj-ea"/>
              </a:rPr>
              <a:t>?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95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FE037B-78F7-4BAA-A6DD-3224BB7B92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ko-KR" altLang="en-US" dirty="0" err="1"/>
              <a:t>평문의</a:t>
            </a:r>
            <a:r>
              <a:rPr lang="ko-KR" altLang="en-US" dirty="0"/>
              <a:t> 블록을 좌우로 나눈다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 암호화하는 특정 계산 함수를 반복한다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출력값은</a:t>
            </a:r>
            <a:r>
              <a:rPr lang="ko-KR" altLang="en-US" dirty="0"/>
              <a:t> 다음 라운드의 </a:t>
            </a:r>
            <a:r>
              <a:rPr lang="ko-KR" altLang="en-US" dirty="0" err="1"/>
              <a:t>입력값이</a:t>
            </a:r>
            <a:r>
              <a:rPr lang="ko-KR" altLang="en-US" dirty="0"/>
              <a:t> 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DES</a:t>
            </a:r>
            <a:r>
              <a:rPr lang="en-US" altLang="ko-KR" dirty="0"/>
              <a:t>, SEED, BLOWFISH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SPN </a:t>
            </a:r>
            <a:r>
              <a:rPr lang="ko-KR" altLang="en-US" dirty="0"/>
              <a:t>구조</a:t>
            </a:r>
            <a:endParaRPr lang="en-US" altLang="ko-KR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498344-D20C-4FF9-B97F-BE04D18C0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207963"/>
            <a:ext cx="11369675" cy="762000"/>
          </a:xfrm>
        </p:spPr>
        <p:txBody>
          <a:bodyPr>
            <a:normAutofit/>
          </a:bodyPr>
          <a:lstStyle/>
          <a:p>
            <a:r>
              <a:rPr lang="en-US" altLang="ko-KR" sz="2800">
                <a:latin typeface="+mj-ea"/>
              </a:rPr>
              <a:t>01. </a:t>
            </a:r>
            <a:r>
              <a:rPr lang="ko-KR" altLang="en-US" sz="2800">
                <a:latin typeface="+mj-ea"/>
              </a:rPr>
              <a:t>블록암호란</a:t>
            </a:r>
            <a:r>
              <a:rPr lang="en-US" altLang="ko-KR" sz="2800">
                <a:latin typeface="+mj-ea"/>
              </a:rPr>
              <a:t>?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7B4B00-93F5-472E-81B6-02517524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417" y="998193"/>
            <a:ext cx="3217193" cy="536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578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02</a:t>
            </a:r>
            <a:r>
              <a:rPr lang="en-US" altLang="ko-KR" sz="5400"/>
              <a:t>. DES</a:t>
            </a:r>
            <a:r>
              <a:rPr lang="ko-KR" altLang="en-US" sz="5400"/>
              <a:t>의 구조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DES</a:t>
            </a:r>
            <a:endParaRPr lang="ko-KR" altLang="en-US" sz="2800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3D76E-EDB9-4773-9BCF-B70EB7272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5757997" cy="5057775"/>
          </a:xfrm>
        </p:spPr>
        <p:txBody>
          <a:bodyPr/>
          <a:lstStyle/>
          <a:p>
            <a:r>
              <a:rPr lang="en-US" altLang="ko-KR" dirty="0"/>
              <a:t>DES (Data Encryption Standard)</a:t>
            </a:r>
          </a:p>
          <a:p>
            <a:pPr lvl="1"/>
            <a:r>
              <a:rPr lang="en-US" altLang="ko-KR" dirty="0"/>
              <a:t>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pPr lvl="1"/>
            <a:r>
              <a:rPr lang="ko-KR" altLang="en-US" dirty="0"/>
              <a:t>블록의 길이 </a:t>
            </a:r>
            <a:r>
              <a:rPr lang="en-US" altLang="ko-KR" dirty="0"/>
              <a:t>: 64 bit</a:t>
            </a:r>
          </a:p>
          <a:p>
            <a:pPr lvl="1"/>
            <a:r>
              <a:rPr lang="ko-KR" altLang="en-US" dirty="0"/>
              <a:t>키의 길이 </a:t>
            </a:r>
            <a:r>
              <a:rPr lang="en-US" altLang="ko-KR" dirty="0"/>
              <a:t>: 56 bit</a:t>
            </a:r>
          </a:p>
          <a:p>
            <a:pPr lvl="1"/>
            <a:r>
              <a:rPr lang="en-US" altLang="ko-KR" dirty="0"/>
              <a:t>16 </a:t>
            </a:r>
            <a:r>
              <a:rPr lang="ko-KR" altLang="en-US" dirty="0"/>
              <a:t>라운드</a:t>
            </a:r>
            <a:endParaRPr lang="en-US" altLang="ko-KR" dirty="0"/>
          </a:p>
          <a:p>
            <a:pPr lvl="1"/>
            <a:r>
              <a:rPr lang="en-US" altLang="ko-KR" dirty="0"/>
              <a:t>S-box</a:t>
            </a:r>
            <a:r>
              <a:rPr lang="ko-KR" altLang="en-US" dirty="0"/>
              <a:t>가 핵심</a:t>
            </a:r>
            <a:endParaRPr lang="en-US" altLang="ko-KR" dirty="0"/>
          </a:p>
          <a:p>
            <a:pPr lvl="1"/>
            <a:r>
              <a:rPr lang="ko-KR" altLang="en-US" dirty="0"/>
              <a:t>복호화는 암호화의 역순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F9389D3-9F88-4EE6-9838-5F046DF174E8}"/>
              </a:ext>
            </a:extLst>
          </p:cNvPr>
          <p:cNvGrpSpPr/>
          <p:nvPr/>
        </p:nvGrpSpPr>
        <p:grpSpPr>
          <a:xfrm>
            <a:off x="6918592" y="935661"/>
            <a:ext cx="3458190" cy="5388443"/>
            <a:chOff x="6918592" y="935661"/>
            <a:chExt cx="3458190" cy="538844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EC0E977B-9DCC-419D-8556-8D7240A3DFAF}"/>
                </a:ext>
              </a:extLst>
            </p:cNvPr>
            <p:cNvGrpSpPr/>
            <p:nvPr/>
          </p:nvGrpSpPr>
          <p:grpSpPr>
            <a:xfrm>
              <a:off x="6918592" y="1266328"/>
              <a:ext cx="3458190" cy="5057776"/>
              <a:chOff x="6918592" y="1152526"/>
              <a:chExt cx="3458190" cy="5171578"/>
            </a:xfrm>
          </p:grpSpPr>
          <p:grpSp>
            <p:nvGrpSpPr>
              <p:cNvPr id="110" name="그룹 109">
                <a:extLst>
                  <a:ext uri="{FF2B5EF4-FFF2-40B4-BE49-F238E27FC236}">
                    <a16:creationId xmlns:a16="http://schemas.microsoft.com/office/drawing/2014/main" id="{7D52964D-33C4-4994-8701-1AFD3CD6ACCC}"/>
                  </a:ext>
                </a:extLst>
              </p:cNvPr>
              <p:cNvGrpSpPr/>
              <p:nvPr/>
            </p:nvGrpSpPr>
            <p:grpSpPr>
              <a:xfrm>
                <a:off x="6918592" y="1152526"/>
                <a:ext cx="3305062" cy="5171578"/>
                <a:chOff x="6918592" y="1152526"/>
                <a:chExt cx="3305062" cy="5171578"/>
              </a:xfrm>
            </p:grpSpPr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6EA8F79B-00C0-4B7B-AF03-A899E29B7FA1}"/>
                    </a:ext>
                  </a:extLst>
                </p:cNvPr>
                <p:cNvGrpSpPr/>
                <p:nvPr/>
              </p:nvGrpSpPr>
              <p:grpSpPr>
                <a:xfrm>
                  <a:off x="6918592" y="1152526"/>
                  <a:ext cx="3305062" cy="390260"/>
                  <a:chOff x="7612655" y="1784733"/>
                  <a:chExt cx="3305062" cy="572877"/>
                </a:xfrm>
              </p:grpSpPr>
              <p:sp>
                <p:nvSpPr>
                  <p:cNvPr id="4" name="직사각형 3">
                    <a:extLst>
                      <a:ext uri="{FF2B5EF4-FFF2-40B4-BE49-F238E27FC236}">
                        <a16:creationId xmlns:a16="http://schemas.microsoft.com/office/drawing/2014/main" id="{B566BD48-B6DE-4101-A88C-695DD9693D9F}"/>
                      </a:ext>
                    </a:extLst>
                  </p:cNvPr>
                  <p:cNvSpPr/>
                  <p:nvPr/>
                </p:nvSpPr>
                <p:spPr>
                  <a:xfrm>
                    <a:off x="7612655" y="1784733"/>
                    <a:ext cx="1652531" cy="5728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tx1"/>
                        </a:solidFill>
                      </a:rPr>
                      <a:t>L</a:t>
                    </a:r>
                    <a:endParaRPr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직사각형 4">
                    <a:extLst>
                      <a:ext uri="{FF2B5EF4-FFF2-40B4-BE49-F238E27FC236}">
                        <a16:creationId xmlns:a16="http://schemas.microsoft.com/office/drawing/2014/main" id="{BEFCA3A3-7222-403F-BC6F-8C49C2E402E9}"/>
                      </a:ext>
                    </a:extLst>
                  </p:cNvPr>
                  <p:cNvSpPr/>
                  <p:nvPr/>
                </p:nvSpPr>
                <p:spPr>
                  <a:xfrm>
                    <a:off x="9265186" y="1784733"/>
                    <a:ext cx="1652531" cy="5728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tx1"/>
                        </a:solidFill>
                      </a:rPr>
                      <a:t>R</a:t>
                    </a:r>
                    <a:endParaRPr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2F6CD7C2-9022-4551-B870-2AD21DBC7CC1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>
                  <a:off x="7744858" y="1542786"/>
                  <a:ext cx="826265" cy="381818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연결선 8">
                  <a:extLst>
                    <a:ext uri="{FF2B5EF4-FFF2-40B4-BE49-F238E27FC236}">
                      <a16:creationId xmlns:a16="http://schemas.microsoft.com/office/drawing/2014/main" id="{7FCAD317-1459-4C4B-9C6D-B083A157A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1123" y="5360967"/>
                  <a:ext cx="583893" cy="0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26664718-EBCA-4BC8-AB9C-9EF68DF17196}"/>
                    </a:ext>
                  </a:extLst>
                </p:cNvPr>
                <p:cNvCxnSpPr>
                  <a:cxnSpLocks/>
                  <a:stCxn id="5" idx="2"/>
                  <a:endCxn id="38" idx="0"/>
                </p:cNvCxnSpPr>
                <p:nvPr/>
              </p:nvCxnSpPr>
              <p:spPr>
                <a:xfrm flipH="1">
                  <a:off x="9397388" y="1542786"/>
                  <a:ext cx="1" cy="446958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CDAFCD2A-52B5-440F-96CA-0DDE77CB5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637224" y="1766265"/>
                  <a:ext cx="750066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66D76A6F-C6EA-44E9-9C55-CA0D0B2B2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744858" y="1766265"/>
                  <a:ext cx="903098" cy="4167579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3CE540E2-55EE-4506-B199-C3190B0628EF}"/>
                    </a:ext>
                  </a:extLst>
                </p:cNvPr>
                <p:cNvGrpSpPr/>
                <p:nvPr/>
              </p:nvGrpSpPr>
              <p:grpSpPr>
                <a:xfrm>
                  <a:off x="6918592" y="5933844"/>
                  <a:ext cx="3305062" cy="390260"/>
                  <a:chOff x="7612655" y="1784733"/>
                  <a:chExt cx="3305062" cy="572877"/>
                </a:xfrm>
              </p:grpSpPr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705B8AB6-1815-4DC7-B565-0FB219319B71}"/>
                      </a:ext>
                    </a:extLst>
                  </p:cNvPr>
                  <p:cNvSpPr/>
                  <p:nvPr/>
                </p:nvSpPr>
                <p:spPr>
                  <a:xfrm>
                    <a:off x="7612655" y="1784733"/>
                    <a:ext cx="1652531" cy="5728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tx1"/>
                        </a:solidFill>
                      </a:rPr>
                      <a:t>L</a:t>
                    </a:r>
                    <a:endParaRPr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직사각형 35">
                    <a:extLst>
                      <a:ext uri="{FF2B5EF4-FFF2-40B4-BE49-F238E27FC236}">
                        <a16:creationId xmlns:a16="http://schemas.microsoft.com/office/drawing/2014/main" id="{996E4298-004F-42A7-980A-A6D0800534AC}"/>
                      </a:ext>
                    </a:extLst>
                  </p:cNvPr>
                  <p:cNvSpPr/>
                  <p:nvPr/>
                </p:nvSpPr>
                <p:spPr>
                  <a:xfrm>
                    <a:off x="9265186" y="1784733"/>
                    <a:ext cx="1652531" cy="572877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400" dirty="0">
                        <a:solidFill>
                          <a:schemeClr val="tx1"/>
                        </a:solidFill>
                      </a:rPr>
                      <a:t>R</a:t>
                    </a:r>
                    <a:endParaRPr lang="ko-KR" altLang="en-US" sz="28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1832229-11CE-42FE-AF67-BA8E08726368}"/>
                    </a:ext>
                  </a:extLst>
                </p:cNvPr>
                <p:cNvSpPr/>
                <p:nvPr/>
              </p:nvSpPr>
              <p:spPr>
                <a:xfrm>
                  <a:off x="8779304" y="1989744"/>
                  <a:ext cx="1236168" cy="269628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expand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9E8F08C5-4650-4D47-8459-4B1021501461}"/>
                    </a:ext>
                  </a:extLst>
                </p:cNvPr>
                <p:cNvCxnSpPr>
                  <a:cxnSpLocks/>
                  <a:stCxn id="38" idx="2"/>
                  <a:endCxn id="40" idx="0"/>
                </p:cNvCxnSpPr>
                <p:nvPr/>
              </p:nvCxnSpPr>
              <p:spPr>
                <a:xfrm flipH="1">
                  <a:off x="9388553" y="2259372"/>
                  <a:ext cx="8835" cy="370116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40" name="타원 39">
                  <a:extLst>
                    <a:ext uri="{FF2B5EF4-FFF2-40B4-BE49-F238E27FC236}">
                      <a16:creationId xmlns:a16="http://schemas.microsoft.com/office/drawing/2014/main" id="{EF12762C-C983-4FE1-BD19-5293BA01AB0A}"/>
                    </a:ext>
                  </a:extLst>
                </p:cNvPr>
                <p:cNvSpPr/>
                <p:nvPr/>
              </p:nvSpPr>
              <p:spPr>
                <a:xfrm>
                  <a:off x="9214351" y="2629488"/>
                  <a:ext cx="348404" cy="3902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0817DFD3-669E-4DAB-821A-6E139EA7C070}"/>
                    </a:ext>
                  </a:extLst>
                </p:cNvPr>
                <p:cNvCxnSpPr>
                  <a:cxnSpLocks/>
                  <a:stCxn id="40" idx="0"/>
                  <a:endCxn id="40" idx="4"/>
                </p:cNvCxnSpPr>
                <p:nvPr/>
              </p:nvCxnSpPr>
              <p:spPr>
                <a:xfrm>
                  <a:off x="9388553" y="2629488"/>
                  <a:ext cx="0" cy="3902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6680C757-6F95-4F70-8461-3704C7EE38D1}"/>
                    </a:ext>
                  </a:extLst>
                </p:cNvPr>
                <p:cNvCxnSpPr>
                  <a:cxnSpLocks/>
                  <a:stCxn id="40" idx="2"/>
                  <a:endCxn id="40" idx="6"/>
                </p:cNvCxnSpPr>
                <p:nvPr/>
              </p:nvCxnSpPr>
              <p:spPr>
                <a:xfrm>
                  <a:off x="9214351" y="2824618"/>
                  <a:ext cx="34840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사각형: 잘린 한쪽 모서리 53">
                  <a:extLst>
                    <a:ext uri="{FF2B5EF4-FFF2-40B4-BE49-F238E27FC236}">
                      <a16:creationId xmlns:a16="http://schemas.microsoft.com/office/drawing/2014/main" id="{476F2D0D-939F-48BD-9C8D-75CD917A732D}"/>
                    </a:ext>
                  </a:extLst>
                </p:cNvPr>
                <p:cNvSpPr/>
                <p:nvPr/>
              </p:nvSpPr>
              <p:spPr>
                <a:xfrm>
                  <a:off x="8779302" y="3397495"/>
                  <a:ext cx="1236168" cy="382834"/>
                </a:xfrm>
                <a:prstGeom prst="snip1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S-boxes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88C4A3BF-C971-4F72-95EB-2756D41CE925}"/>
                    </a:ext>
                  </a:extLst>
                </p:cNvPr>
                <p:cNvCxnSpPr>
                  <a:cxnSpLocks/>
                  <a:stCxn id="40" idx="4"/>
                  <a:endCxn id="54" idx="3"/>
                </p:cNvCxnSpPr>
                <p:nvPr/>
              </p:nvCxnSpPr>
              <p:spPr>
                <a:xfrm>
                  <a:off x="9388553" y="3019748"/>
                  <a:ext cx="8833" cy="377747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89" name="사각형: 잘린 위쪽 모서리 88">
                  <a:extLst>
                    <a:ext uri="{FF2B5EF4-FFF2-40B4-BE49-F238E27FC236}">
                      <a16:creationId xmlns:a16="http://schemas.microsoft.com/office/drawing/2014/main" id="{354ADA29-A006-4AAA-8921-BFC2F6060790}"/>
                    </a:ext>
                  </a:extLst>
                </p:cNvPr>
                <p:cNvSpPr/>
                <p:nvPr/>
              </p:nvSpPr>
              <p:spPr>
                <a:xfrm>
                  <a:off x="8884529" y="4234963"/>
                  <a:ext cx="1005522" cy="445473"/>
                </a:xfrm>
                <a:prstGeom prst="snip2Same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0" dirty="0">
                      <a:solidFill>
                        <a:schemeClr val="tx1"/>
                      </a:solidFill>
                    </a:rPr>
                    <a:t>P box</a:t>
                  </a:r>
                  <a:endParaRPr lang="ko-KR" altLang="en-US" sz="2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BD49FDD2-B982-4DFB-8F86-40CF55C2CB7C}"/>
                    </a:ext>
                  </a:extLst>
                </p:cNvPr>
                <p:cNvCxnSpPr>
                  <a:cxnSpLocks/>
                  <a:stCxn id="54" idx="1"/>
                  <a:endCxn id="89" idx="3"/>
                </p:cNvCxnSpPr>
                <p:nvPr/>
              </p:nvCxnSpPr>
              <p:spPr>
                <a:xfrm flipH="1">
                  <a:off x="9387290" y="3780330"/>
                  <a:ext cx="10096" cy="454633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100" name="타원 99">
                  <a:extLst>
                    <a:ext uri="{FF2B5EF4-FFF2-40B4-BE49-F238E27FC236}">
                      <a16:creationId xmlns:a16="http://schemas.microsoft.com/office/drawing/2014/main" id="{09977612-C866-4E44-A949-3630DEF750A6}"/>
                    </a:ext>
                  </a:extLst>
                </p:cNvPr>
                <p:cNvSpPr/>
                <p:nvPr/>
              </p:nvSpPr>
              <p:spPr>
                <a:xfrm>
                  <a:off x="9214351" y="5181475"/>
                  <a:ext cx="348404" cy="39026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5BEAA70A-35E0-4412-B4A5-D7B6D6E95C0D}"/>
                    </a:ext>
                  </a:extLst>
                </p:cNvPr>
                <p:cNvCxnSpPr>
                  <a:cxnSpLocks/>
                  <a:stCxn id="100" idx="0"/>
                  <a:endCxn id="100" idx="4"/>
                </p:cNvCxnSpPr>
                <p:nvPr/>
              </p:nvCxnSpPr>
              <p:spPr>
                <a:xfrm>
                  <a:off x="9388553" y="5181475"/>
                  <a:ext cx="0" cy="3902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EC112BD7-B1A5-4CB8-968D-2D531FB20581}"/>
                    </a:ext>
                  </a:extLst>
                </p:cNvPr>
                <p:cNvCxnSpPr>
                  <a:cxnSpLocks/>
                  <a:stCxn id="100" idx="2"/>
                  <a:endCxn id="100" idx="6"/>
                </p:cNvCxnSpPr>
                <p:nvPr/>
              </p:nvCxnSpPr>
              <p:spPr>
                <a:xfrm>
                  <a:off x="9214351" y="5376605"/>
                  <a:ext cx="348404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45B7D470-47EE-4658-A873-B3A4312955CE}"/>
                    </a:ext>
                  </a:extLst>
                </p:cNvPr>
                <p:cNvCxnSpPr>
                  <a:cxnSpLocks/>
                  <a:stCxn id="100" idx="4"/>
                </p:cNvCxnSpPr>
                <p:nvPr/>
              </p:nvCxnSpPr>
              <p:spPr>
                <a:xfrm>
                  <a:off x="9388553" y="5571735"/>
                  <a:ext cx="8835" cy="370116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C1E08A58-53F7-4232-BD7E-926E6E2E7CCB}"/>
                    </a:ext>
                  </a:extLst>
                </p:cNvPr>
                <p:cNvCxnSpPr>
                  <a:cxnSpLocks/>
                  <a:stCxn id="89" idx="1"/>
                  <a:endCxn id="100" idx="0"/>
                </p:cNvCxnSpPr>
                <p:nvPr/>
              </p:nvCxnSpPr>
              <p:spPr>
                <a:xfrm>
                  <a:off x="9387290" y="4680436"/>
                  <a:ext cx="1263" cy="501039"/>
                </a:xfrm>
                <a:prstGeom prst="line">
                  <a:avLst/>
                </a:prstGeom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E50A9D9F-C84B-4E0F-A7C1-E06AA059AE4C}"/>
                  </a:ext>
                </a:extLst>
              </p:cNvPr>
              <p:cNvSpPr txBox="1"/>
              <p:nvPr/>
            </p:nvSpPr>
            <p:spPr>
              <a:xfrm>
                <a:off x="9431407" y="1563195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32</a:t>
                </a:r>
                <a:endParaRPr lang="ko-KR" altLang="en-US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F86B5D36-0866-4C72-8619-FB40F48F142C}"/>
                  </a:ext>
                </a:extLst>
              </p:cNvPr>
              <p:cNvSpPr txBox="1"/>
              <p:nvPr/>
            </p:nvSpPr>
            <p:spPr>
              <a:xfrm>
                <a:off x="9431407" y="2267787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48</a:t>
                </a:r>
                <a:endParaRPr lang="ko-KR" altLang="en-US" dirty="0"/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D188C7D5-3A5D-4D81-8EBF-4B3E592E7D73}"/>
                  </a:ext>
                </a:extLst>
              </p:cNvPr>
              <p:cNvSpPr txBox="1"/>
              <p:nvPr/>
            </p:nvSpPr>
            <p:spPr>
              <a:xfrm>
                <a:off x="9431407" y="2993901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48</a:t>
                </a:r>
                <a:endParaRPr lang="ko-KR" altLang="en-US" dirty="0"/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04023F09-FBC9-4888-8686-6A443FC390CE}"/>
                  </a:ext>
                </a:extLst>
              </p:cNvPr>
              <p:cNvSpPr txBox="1"/>
              <p:nvPr/>
            </p:nvSpPr>
            <p:spPr>
              <a:xfrm>
                <a:off x="9431407" y="3799497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32</a:t>
                </a:r>
                <a:endParaRPr lang="ko-KR" altLang="en-US" dirty="0"/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45F9E641-A2E4-48A2-BEA7-D77B8E68866C}"/>
                  </a:ext>
                </a:extLst>
              </p:cNvPr>
              <p:cNvSpPr txBox="1"/>
              <p:nvPr/>
            </p:nvSpPr>
            <p:spPr>
              <a:xfrm>
                <a:off x="9431407" y="4714578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32</a:t>
                </a:r>
                <a:endParaRPr lang="ko-KR" altLang="en-US" dirty="0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76B7D7E-8D08-4D91-9EAC-34228AE7A9FC}"/>
                  </a:ext>
                </a:extLst>
              </p:cNvPr>
              <p:cNvSpPr txBox="1"/>
              <p:nvPr/>
            </p:nvSpPr>
            <p:spPr>
              <a:xfrm>
                <a:off x="9431407" y="5564512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32</a:t>
                </a:r>
                <a:endParaRPr lang="ko-KR" altLang="en-US" dirty="0"/>
              </a:p>
            </p:txBody>
          </p: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50FE960F-FB13-4C21-90C4-0D7B2B8BDEF1}"/>
                  </a:ext>
                </a:extLst>
              </p:cNvPr>
              <p:cNvCxnSpPr>
                <a:cxnSpLocks/>
                <a:endCxn id="40" idx="6"/>
              </p:cNvCxnSpPr>
              <p:nvPr/>
            </p:nvCxnSpPr>
            <p:spPr>
              <a:xfrm flipH="1">
                <a:off x="9562755" y="2824618"/>
                <a:ext cx="690049" cy="0"/>
              </a:xfrm>
              <a:prstGeom prst="line">
                <a:avLst/>
              </a:prstGeom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D4A5082-BD46-4381-9B46-BC4434F182C3}"/>
                  </a:ext>
                </a:extLst>
              </p:cNvPr>
              <p:cNvSpPr txBox="1"/>
              <p:nvPr/>
            </p:nvSpPr>
            <p:spPr>
              <a:xfrm>
                <a:off x="9844209" y="2796107"/>
                <a:ext cx="442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48</a:t>
                </a:r>
                <a:endParaRPr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1F60289C-7D1F-473D-81C4-CD26926E19C6}"/>
                      </a:ext>
                    </a:extLst>
                  </p:cNvPr>
                  <p:cNvSpPr txBox="1"/>
                  <p:nvPr/>
                </p:nvSpPr>
                <p:spPr>
                  <a:xfrm>
                    <a:off x="9934168" y="2436815"/>
                    <a:ext cx="4426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1F60289C-7D1F-473D-81C4-CD26926E19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34168" y="2436815"/>
                    <a:ext cx="4426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FB8CAE9-A803-42DD-89FC-10E01080051D}"/>
                </a:ext>
              </a:extLst>
            </p:cNvPr>
            <p:cNvSpPr txBox="1"/>
            <p:nvPr/>
          </p:nvSpPr>
          <p:spPr>
            <a:xfrm>
              <a:off x="7359863" y="1695384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F7E7F6B-0ABB-43E0-B750-C79A879C3D29}"/>
                </a:ext>
              </a:extLst>
            </p:cNvPr>
            <p:cNvSpPr txBox="1"/>
            <p:nvPr/>
          </p:nvSpPr>
          <p:spPr>
            <a:xfrm>
              <a:off x="7359863" y="5109000"/>
              <a:ext cx="442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32</a:t>
              </a:r>
              <a:endParaRPr lang="ko-KR" altLang="en-US" dirty="0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7021820-93C5-4E60-AAF1-36BAED009AB8}"/>
                </a:ext>
              </a:extLst>
            </p:cNvPr>
            <p:cNvSpPr txBox="1"/>
            <p:nvPr/>
          </p:nvSpPr>
          <p:spPr>
            <a:xfrm>
              <a:off x="7860107" y="935661"/>
              <a:ext cx="15756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Block (64bits)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52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33333E-6 L -0.53307 -0.00278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5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DES</a:t>
            </a:r>
            <a:endParaRPr lang="ko-KR" altLang="en-US" sz="2800" dirty="0">
              <a:latin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C8D9021-4482-44F2-9FF7-C6FD9805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2" y="1120327"/>
            <a:ext cx="7100412" cy="1220383"/>
          </a:xfrm>
          <a:prstGeom prst="rect">
            <a:avLst/>
          </a:prstGeom>
        </p:spPr>
      </p:pic>
      <p:graphicFrame>
        <p:nvGraphicFramePr>
          <p:cNvPr id="15" name="표 16">
            <a:extLst>
              <a:ext uri="{FF2B5EF4-FFF2-40B4-BE49-F238E27FC236}">
                <a16:creationId xmlns:a16="http://schemas.microsoft.com/office/drawing/2014/main" id="{023E4A89-CFAC-43FA-AC7C-C94A2C949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371447"/>
              </p:ext>
            </p:extLst>
          </p:nvPr>
        </p:nvGraphicFramePr>
        <p:xfrm>
          <a:off x="4505861" y="2790889"/>
          <a:ext cx="7024416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9026">
                  <a:extLst>
                    <a:ext uri="{9D8B030D-6E8A-4147-A177-3AD203B41FA5}">
                      <a16:colId xmlns:a16="http://schemas.microsoft.com/office/drawing/2014/main" val="197600387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049857496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811587778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1057954291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659658720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555930684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546863261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1238969344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787336514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2641992265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991544287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56324636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101897942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974939551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305801151"/>
                    </a:ext>
                  </a:extLst>
                </a:gridCol>
                <a:gridCol w="439026">
                  <a:extLst>
                    <a:ext uri="{9D8B030D-6E8A-4147-A177-3AD203B41FA5}">
                      <a16:colId xmlns:a16="http://schemas.microsoft.com/office/drawing/2014/main" val="268595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3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77400"/>
                  </a:ext>
                </a:extLst>
              </a:tr>
            </a:tbl>
          </a:graphicData>
        </a:graphic>
      </p:graphicFrame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FEF8ED34-6D8A-47B9-9912-5B8F416BE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58949"/>
              </p:ext>
            </p:extLst>
          </p:nvPr>
        </p:nvGraphicFramePr>
        <p:xfrm>
          <a:off x="5373455" y="4632035"/>
          <a:ext cx="528922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0769">
                  <a:extLst>
                    <a:ext uri="{9D8B030D-6E8A-4147-A177-3AD203B41FA5}">
                      <a16:colId xmlns:a16="http://schemas.microsoft.com/office/drawing/2014/main" val="3687195780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3890274180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1911903157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2734403856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1406607870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3806587356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1464478469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1513453528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2418538457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3507229071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891015522"/>
                    </a:ext>
                  </a:extLst>
                </a:gridCol>
                <a:gridCol w="440769">
                  <a:extLst>
                    <a:ext uri="{9D8B030D-6E8A-4147-A177-3AD203B41FA5}">
                      <a16:colId xmlns:a16="http://schemas.microsoft.com/office/drawing/2014/main" val="21109621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4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6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62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6970964"/>
                  </a:ext>
                </a:extLst>
              </a:tr>
            </a:tbl>
          </a:graphicData>
        </a:graphic>
      </p:graphicFrame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A6BBE1D2-56F1-46F2-8945-BD0AFF2DD735}"/>
              </a:ext>
            </a:extLst>
          </p:cNvPr>
          <p:cNvSpPr/>
          <p:nvPr/>
        </p:nvSpPr>
        <p:spPr>
          <a:xfrm>
            <a:off x="7775927" y="3638808"/>
            <a:ext cx="286439" cy="5546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7FA8F1-3CB9-4B27-893A-05DBC5AF34F2}"/>
              </a:ext>
            </a:extLst>
          </p:cNvPr>
          <p:cNvSpPr/>
          <p:nvPr/>
        </p:nvSpPr>
        <p:spPr>
          <a:xfrm>
            <a:off x="7127905" y="2408153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Input 32 bits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78C1CB-00D2-4A51-8114-AB5B3F3BA7E0}"/>
              </a:ext>
            </a:extLst>
          </p:cNvPr>
          <p:cNvSpPr/>
          <p:nvPr/>
        </p:nvSpPr>
        <p:spPr>
          <a:xfrm>
            <a:off x="7198437" y="4173515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Output 48 bits</a:t>
            </a:r>
            <a:endParaRPr lang="ko-KR" altLang="en-US" dirty="0"/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6AFD0BD5-CCD0-48A7-9A0F-AFF60BFC46AA}"/>
              </a:ext>
            </a:extLst>
          </p:cNvPr>
          <p:cNvGrpSpPr/>
          <p:nvPr/>
        </p:nvGrpSpPr>
        <p:grpSpPr>
          <a:xfrm>
            <a:off x="411920" y="1266328"/>
            <a:ext cx="3305062" cy="5057776"/>
            <a:chOff x="6918592" y="1152526"/>
            <a:chExt cx="3305062" cy="5171578"/>
          </a:xfrm>
        </p:grpSpPr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9D57ADE8-6FE4-478C-B4B3-E3F3C8D10597}"/>
                </a:ext>
              </a:extLst>
            </p:cNvPr>
            <p:cNvGrpSpPr/>
            <p:nvPr/>
          </p:nvGrpSpPr>
          <p:grpSpPr>
            <a:xfrm>
              <a:off x="6918592" y="1152526"/>
              <a:ext cx="3305062" cy="390260"/>
              <a:chOff x="7612655" y="1784733"/>
              <a:chExt cx="3305062" cy="572877"/>
            </a:xfrm>
          </p:grpSpPr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FA409DC0-3AC8-4C5D-BA70-3AE7CBB264AF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8FE11CDC-0062-4441-BD3E-E5105314698E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B5DAA4DE-DFF8-4A81-AF8A-421D82B457E5}"/>
                </a:ext>
              </a:extLst>
            </p:cNvPr>
            <p:cNvCxnSpPr>
              <a:stCxn id="145" idx="2"/>
            </p:cNvCxnSpPr>
            <p:nvPr/>
          </p:nvCxnSpPr>
          <p:spPr>
            <a:xfrm>
              <a:off x="7744858" y="1542786"/>
              <a:ext cx="826265" cy="381818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3918A508-FA2A-48FD-B7E9-D4FF5AD713F0}"/>
                </a:ext>
              </a:extLst>
            </p:cNvPr>
            <p:cNvCxnSpPr>
              <a:cxnSpLocks/>
            </p:cNvCxnSpPr>
            <p:nvPr/>
          </p:nvCxnSpPr>
          <p:spPr>
            <a:xfrm>
              <a:off x="8571123" y="5360967"/>
              <a:ext cx="583893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38D8D53B-31BD-40EB-9ADD-15B22AEEDACB}"/>
                </a:ext>
              </a:extLst>
            </p:cNvPr>
            <p:cNvCxnSpPr>
              <a:cxnSpLocks/>
              <a:stCxn id="146" idx="2"/>
              <a:endCxn id="129" idx="0"/>
            </p:cNvCxnSpPr>
            <p:nvPr/>
          </p:nvCxnSpPr>
          <p:spPr>
            <a:xfrm flipH="1">
              <a:off x="9397388" y="1542786"/>
              <a:ext cx="1" cy="446958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F91E4C45-1492-4EEF-B361-789C6D51A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7224" y="1766265"/>
              <a:ext cx="75006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5751ECB3-16DB-4A97-A146-E50EA3E4D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4858" y="1766265"/>
              <a:ext cx="903098" cy="416757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B8B35D26-59FC-45CE-BF6E-BE434E33B0ED}"/>
                </a:ext>
              </a:extLst>
            </p:cNvPr>
            <p:cNvGrpSpPr/>
            <p:nvPr/>
          </p:nvGrpSpPr>
          <p:grpSpPr>
            <a:xfrm>
              <a:off x="6918592" y="5933844"/>
              <a:ext cx="3305062" cy="390260"/>
              <a:chOff x="7612655" y="1784733"/>
              <a:chExt cx="3305062" cy="572877"/>
            </a:xfrm>
          </p:grpSpPr>
          <p:sp>
            <p:nvSpPr>
              <p:cNvPr id="143" name="직사각형 142">
                <a:extLst>
                  <a:ext uri="{FF2B5EF4-FFF2-40B4-BE49-F238E27FC236}">
                    <a16:creationId xmlns:a16="http://schemas.microsoft.com/office/drawing/2014/main" id="{8872CE0D-1BD2-4BF5-86E0-5460644A6E3C}"/>
                  </a:ext>
                </a:extLst>
              </p:cNvPr>
              <p:cNvSpPr/>
              <p:nvPr/>
            </p:nvSpPr>
            <p:spPr>
              <a:xfrm>
                <a:off x="7612655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L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442460A5-1004-46A8-B921-597BC7F97FD4}"/>
                  </a:ext>
                </a:extLst>
              </p:cNvPr>
              <p:cNvSpPr/>
              <p:nvPr/>
            </p:nvSpPr>
            <p:spPr>
              <a:xfrm>
                <a:off x="9265186" y="1784733"/>
                <a:ext cx="1652531" cy="5728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</a:rPr>
                  <a:t>R</a:t>
                </a:r>
                <a:endParaRPr lang="ko-KR" altLang="en-US" sz="2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6A4F37A5-A9C8-44B2-B70E-DFBE2434FC96}"/>
                </a:ext>
              </a:extLst>
            </p:cNvPr>
            <p:cNvSpPr/>
            <p:nvPr/>
          </p:nvSpPr>
          <p:spPr>
            <a:xfrm>
              <a:off x="8779304" y="1989744"/>
              <a:ext cx="1236168" cy="2696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expand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4634CFF3-EDAA-44BF-AA75-48E3DD1E5753}"/>
                </a:ext>
              </a:extLst>
            </p:cNvPr>
            <p:cNvCxnSpPr>
              <a:cxnSpLocks/>
              <a:stCxn id="129" idx="2"/>
              <a:endCxn id="131" idx="0"/>
            </p:cNvCxnSpPr>
            <p:nvPr/>
          </p:nvCxnSpPr>
          <p:spPr>
            <a:xfrm flipH="1">
              <a:off x="9388553" y="2259372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1AB49B00-0593-4E51-B57D-C6A090865DA4}"/>
                </a:ext>
              </a:extLst>
            </p:cNvPr>
            <p:cNvSpPr/>
            <p:nvPr/>
          </p:nvSpPr>
          <p:spPr>
            <a:xfrm>
              <a:off x="9214351" y="2629488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CDB8187-70EE-487E-A6F3-6CE34E51592F}"/>
                </a:ext>
              </a:extLst>
            </p:cNvPr>
            <p:cNvCxnSpPr>
              <a:cxnSpLocks/>
              <a:stCxn id="131" idx="0"/>
              <a:endCxn id="131" idx="4"/>
            </p:cNvCxnSpPr>
            <p:nvPr/>
          </p:nvCxnSpPr>
          <p:spPr>
            <a:xfrm>
              <a:off x="9388553" y="2629488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BB08DCE0-2BA1-4154-ACB8-754266AEE624}"/>
                </a:ext>
              </a:extLst>
            </p:cNvPr>
            <p:cNvCxnSpPr>
              <a:cxnSpLocks/>
              <a:stCxn id="131" idx="2"/>
              <a:endCxn id="131" idx="6"/>
            </p:cNvCxnSpPr>
            <p:nvPr/>
          </p:nvCxnSpPr>
          <p:spPr>
            <a:xfrm>
              <a:off x="9214351" y="2824618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사각형: 잘린 한쪽 모서리 133">
              <a:extLst>
                <a:ext uri="{FF2B5EF4-FFF2-40B4-BE49-F238E27FC236}">
                  <a16:creationId xmlns:a16="http://schemas.microsoft.com/office/drawing/2014/main" id="{41F568BE-5FD2-42AA-AE8A-89BC6FCFB9F9}"/>
                </a:ext>
              </a:extLst>
            </p:cNvPr>
            <p:cNvSpPr/>
            <p:nvPr/>
          </p:nvSpPr>
          <p:spPr>
            <a:xfrm>
              <a:off x="8779302" y="3397495"/>
              <a:ext cx="1236168" cy="382834"/>
            </a:xfrm>
            <a:prstGeom prst="snip1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S-boxes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BB03852F-1C4A-4219-B030-F8BBBCD2B42B}"/>
                </a:ext>
              </a:extLst>
            </p:cNvPr>
            <p:cNvCxnSpPr>
              <a:cxnSpLocks/>
              <a:stCxn id="131" idx="4"/>
              <a:endCxn id="134" idx="3"/>
            </p:cNvCxnSpPr>
            <p:nvPr/>
          </p:nvCxnSpPr>
          <p:spPr>
            <a:xfrm>
              <a:off x="9388553" y="3019748"/>
              <a:ext cx="8833" cy="377747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사각형: 잘린 위쪽 모서리 135">
              <a:extLst>
                <a:ext uri="{FF2B5EF4-FFF2-40B4-BE49-F238E27FC236}">
                  <a16:creationId xmlns:a16="http://schemas.microsoft.com/office/drawing/2014/main" id="{8CACAD8D-FB4A-41B9-AF73-5F3224764677}"/>
                </a:ext>
              </a:extLst>
            </p:cNvPr>
            <p:cNvSpPr/>
            <p:nvPr/>
          </p:nvSpPr>
          <p:spPr>
            <a:xfrm>
              <a:off x="8884529" y="4234963"/>
              <a:ext cx="1005522" cy="445473"/>
            </a:xfrm>
            <a:prstGeom prst="snip2Same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P box</a:t>
              </a:r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8B026DB4-2A4E-4FAD-83F7-C195EB3F7C12}"/>
                </a:ext>
              </a:extLst>
            </p:cNvPr>
            <p:cNvCxnSpPr>
              <a:cxnSpLocks/>
              <a:stCxn id="134" idx="1"/>
              <a:endCxn id="136" idx="3"/>
            </p:cNvCxnSpPr>
            <p:nvPr/>
          </p:nvCxnSpPr>
          <p:spPr>
            <a:xfrm flipH="1">
              <a:off x="9387290" y="3780330"/>
              <a:ext cx="10096" cy="454633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16427A00-80B4-431B-BF80-982F429C705F}"/>
                </a:ext>
              </a:extLst>
            </p:cNvPr>
            <p:cNvSpPr/>
            <p:nvPr/>
          </p:nvSpPr>
          <p:spPr>
            <a:xfrm>
              <a:off x="9214351" y="5181475"/>
              <a:ext cx="348404" cy="39026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4A13E80E-61D1-4480-9509-55498F4E7BE1}"/>
                </a:ext>
              </a:extLst>
            </p:cNvPr>
            <p:cNvCxnSpPr>
              <a:cxnSpLocks/>
              <a:stCxn id="138" idx="0"/>
              <a:endCxn id="138" idx="4"/>
            </p:cNvCxnSpPr>
            <p:nvPr/>
          </p:nvCxnSpPr>
          <p:spPr>
            <a:xfrm>
              <a:off x="9388553" y="5181475"/>
              <a:ext cx="0" cy="3902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235CFF60-1ED7-4158-BA88-D317B7EA6444}"/>
                </a:ext>
              </a:extLst>
            </p:cNvPr>
            <p:cNvCxnSpPr>
              <a:cxnSpLocks/>
              <a:stCxn id="138" idx="2"/>
              <a:endCxn id="138" idx="6"/>
            </p:cNvCxnSpPr>
            <p:nvPr/>
          </p:nvCxnSpPr>
          <p:spPr>
            <a:xfrm>
              <a:off x="9214351" y="5376605"/>
              <a:ext cx="34840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E71CDEE7-BFAA-40FF-8B09-D9E4F29B76BA}"/>
                </a:ext>
              </a:extLst>
            </p:cNvPr>
            <p:cNvCxnSpPr>
              <a:cxnSpLocks/>
              <a:stCxn id="138" idx="4"/>
            </p:cNvCxnSpPr>
            <p:nvPr/>
          </p:nvCxnSpPr>
          <p:spPr>
            <a:xfrm>
              <a:off x="9388553" y="5571735"/>
              <a:ext cx="8835" cy="370116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E9AC65F7-7DCB-4BDE-B252-90C7B5D346B7}"/>
                </a:ext>
              </a:extLst>
            </p:cNvPr>
            <p:cNvCxnSpPr>
              <a:cxnSpLocks/>
              <a:stCxn id="136" idx="1"/>
              <a:endCxn id="138" idx="0"/>
            </p:cNvCxnSpPr>
            <p:nvPr/>
          </p:nvCxnSpPr>
          <p:spPr>
            <a:xfrm>
              <a:off x="9387290" y="4680436"/>
              <a:ext cx="1263" cy="501039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8EC487CB-99CC-4554-9A5C-8C5FF726A62F}"/>
              </a:ext>
            </a:extLst>
          </p:cNvPr>
          <p:cNvSpPr txBox="1"/>
          <p:nvPr/>
        </p:nvSpPr>
        <p:spPr>
          <a:xfrm>
            <a:off x="2924735" y="1667960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318EB7F-CE70-49ED-9B7D-AE721B0CF37E}"/>
              </a:ext>
            </a:extLst>
          </p:cNvPr>
          <p:cNvSpPr txBox="1"/>
          <p:nvPr/>
        </p:nvSpPr>
        <p:spPr>
          <a:xfrm>
            <a:off x="2924735" y="235704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5AD0993-3A28-44F9-A9AF-3E9AA5560CB0}"/>
              </a:ext>
            </a:extLst>
          </p:cNvPr>
          <p:cNvSpPr txBox="1"/>
          <p:nvPr/>
        </p:nvSpPr>
        <p:spPr>
          <a:xfrm>
            <a:off x="2924735" y="3067183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CABF9C-EB88-4BDC-B5FD-1DDBDA49C813}"/>
              </a:ext>
            </a:extLst>
          </p:cNvPr>
          <p:cNvSpPr txBox="1"/>
          <p:nvPr/>
        </p:nvSpPr>
        <p:spPr>
          <a:xfrm>
            <a:off x="2924735" y="385505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7237CFF-2002-40DE-A967-D04F1BCE2858}"/>
              </a:ext>
            </a:extLst>
          </p:cNvPr>
          <p:cNvSpPr txBox="1"/>
          <p:nvPr/>
        </p:nvSpPr>
        <p:spPr>
          <a:xfrm>
            <a:off x="2924735" y="4749996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D042D0F-E9EA-4669-80D0-7F7429706943}"/>
              </a:ext>
            </a:extLst>
          </p:cNvPr>
          <p:cNvSpPr txBox="1"/>
          <p:nvPr/>
        </p:nvSpPr>
        <p:spPr>
          <a:xfrm>
            <a:off x="2924735" y="5581227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47020770-97FB-4D2D-9131-C8E37C95E060}"/>
              </a:ext>
            </a:extLst>
          </p:cNvPr>
          <p:cNvCxnSpPr>
            <a:cxnSpLocks/>
            <a:endCxn id="131" idx="6"/>
          </p:cNvCxnSpPr>
          <p:nvPr/>
        </p:nvCxnSpPr>
        <p:spPr>
          <a:xfrm flipH="1">
            <a:off x="3056083" y="2901625"/>
            <a:ext cx="69004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E0E3193-F73B-491F-AE60-D6867A7F7270}"/>
              </a:ext>
            </a:extLst>
          </p:cNvPr>
          <p:cNvSpPr txBox="1"/>
          <p:nvPr/>
        </p:nvSpPr>
        <p:spPr>
          <a:xfrm>
            <a:off x="3337537" y="2873742"/>
            <a:ext cx="442614" cy="36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48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/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EC16F3B-1314-43F4-92B5-37D07279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7496" y="2522356"/>
                <a:ext cx="442614" cy="361205"/>
              </a:xfrm>
              <a:prstGeom prst="rect">
                <a:avLst/>
              </a:prstGeom>
              <a:blipFill>
                <a:blip r:embed="rId4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FE86116E-9E15-4CB8-BBEB-012F6AE2763A}"/>
              </a:ext>
            </a:extLst>
          </p:cNvPr>
          <p:cNvSpPr txBox="1"/>
          <p:nvPr/>
        </p:nvSpPr>
        <p:spPr>
          <a:xfrm>
            <a:off x="853191" y="1695384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0F2A6F4-97A7-4376-B25B-49C6B646292C}"/>
              </a:ext>
            </a:extLst>
          </p:cNvPr>
          <p:cNvSpPr txBox="1"/>
          <p:nvPr/>
        </p:nvSpPr>
        <p:spPr>
          <a:xfrm>
            <a:off x="853191" y="5109000"/>
            <a:ext cx="442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3C13926-F309-4655-B2A5-B69564FC5D76}"/>
              </a:ext>
            </a:extLst>
          </p:cNvPr>
          <p:cNvSpPr txBox="1"/>
          <p:nvPr/>
        </p:nvSpPr>
        <p:spPr>
          <a:xfrm>
            <a:off x="1353435" y="935661"/>
            <a:ext cx="157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Block (64bits)</a:t>
            </a:r>
            <a:endParaRPr lang="ko-KR" altLang="en-US" dirty="0"/>
          </a:p>
        </p:txBody>
      </p:sp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61DC7A01-99E1-4B71-A371-F58F6896FFB1}"/>
              </a:ext>
            </a:extLst>
          </p:cNvPr>
          <p:cNvSpPr/>
          <p:nvPr/>
        </p:nvSpPr>
        <p:spPr>
          <a:xfrm>
            <a:off x="4297679" y="1120327"/>
            <a:ext cx="7482401" cy="5203777"/>
          </a:xfrm>
          <a:prstGeom prst="wedgeRectCallout">
            <a:avLst>
              <a:gd name="adj1" fmla="val -59234"/>
              <a:gd name="adj2" fmla="val -27895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21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9" grpId="2" animBg="1"/>
      <p:bldP spid="20" grpId="1"/>
      <p:bldP spid="20" grpId="2"/>
      <p:bldP spid="21" grpId="1"/>
      <p:bldP spid="21" grpId="2"/>
      <p:bldP spid="120" grpId="0"/>
      <p:bldP spid="121" grpId="0"/>
      <p:bldP spid="27" grpId="1" animBg="1"/>
      <p:bldP spid="27" grpId="2" animBg="1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강예준_프로세스와 잠금</Template>
  <TotalTime>73</TotalTime>
  <Words>501</Words>
  <Application>Microsoft Office PowerPoint</Application>
  <PresentationFormat>와이드스크린</PresentationFormat>
  <Paragraphs>270</Paragraphs>
  <Slides>15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Arial Black</vt:lpstr>
      <vt:lpstr>Cambria Math</vt:lpstr>
      <vt:lpstr>CryptoCraft 테마</vt:lpstr>
      <vt:lpstr>제목 테마</vt:lpstr>
      <vt:lpstr>블록암호 : DES</vt:lpstr>
      <vt:lpstr>PowerPoint 프레젠테이션</vt:lpstr>
      <vt:lpstr>PowerPoint 프레젠테이션</vt:lpstr>
      <vt:lpstr>01. 블록암호란?</vt:lpstr>
      <vt:lpstr>01. 블록암호란?</vt:lpstr>
      <vt:lpstr>01. 블록암호란?</vt:lpstr>
      <vt:lpstr>PowerPoint 프레젠테이션</vt:lpstr>
      <vt:lpstr>02. DES</vt:lpstr>
      <vt:lpstr>02. DES</vt:lpstr>
      <vt:lpstr>02. DES</vt:lpstr>
      <vt:lpstr>02. DES</vt:lpstr>
      <vt:lpstr>02. DES</vt:lpstr>
      <vt:lpstr>PowerPoint 프레젠테이션</vt:lpstr>
      <vt:lpstr>03. DES의 안전성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블록암호 : DES</dc:title>
  <dc:creator>예준 캉</dc:creator>
  <cp:lastModifiedBy>예준 캉</cp:lastModifiedBy>
  <cp:revision>9</cp:revision>
  <dcterms:created xsi:type="dcterms:W3CDTF">2021-02-27T20:02:21Z</dcterms:created>
  <dcterms:modified xsi:type="dcterms:W3CDTF">2021-02-28T07:11:01Z</dcterms:modified>
</cp:coreProperties>
</file>