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78" r:id="rId6"/>
    <p:sldMasterId id="2147483779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281" r:id="rId16"/>
    <p:sldId id="282" r:id="rId17"/>
    <p:sldId id="283" r:id="rId18"/>
    <p:sldId id="285" r:id="rId19"/>
    <p:sldId id="288" r:id="rId20"/>
    <p:sldId id="313" r:id="rId21"/>
    <p:sldId id="314" r:id="rId22"/>
    <p:sldId id="289" r:id="rId23"/>
    <p:sldId id="290" r:id="rId24"/>
    <p:sldId id="291" r:id="rId25"/>
    <p:sldId id="292" r:id="rId26"/>
    <p:sldId id="293" r:id="rId27"/>
    <p:sldId id="295" r:id="rId28"/>
    <p:sldId id="296" r:id="rId29"/>
    <p:sldId id="297" r:id="rId30"/>
    <p:sldId id="301" r:id="rId31"/>
    <p:sldId id="300" r:id="rId32"/>
    <p:sldId id="27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52" y="55"/>
      </p:cViewPr>
      <p:guideLst>
        <p:guide orient="horz" pos="2155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5"/>
        <p:guide pos="3835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slide" Target="slides/slide19.xml"></Relationship><Relationship Id="rId33" Type="http://schemas.openxmlformats.org/officeDocument/2006/relationships/slide" Target="slides/slide20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84232555153.png"></Relationship><Relationship Id="rId3" Type="http://schemas.openxmlformats.org/officeDocument/2006/relationships/image" Target="../media/fImage46322565941.png"></Relationship><Relationship Id="rId4" Type="http://schemas.openxmlformats.org/officeDocument/2006/relationships/image" Target="../media/fImage279202591006.png"></Relationship><Relationship Id="rId5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8563379783.pn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156813346669.png"></Relationship><Relationship Id="rId3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08961215059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35171799497.png"></Relationship><Relationship Id="rId3" Type="http://schemas.openxmlformats.org/officeDocument/2006/relationships/image" Target="../media/fImage1026518066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3116580" y="1223010"/>
            <a:ext cx="8405495" cy="2389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해시함수</a:t>
            </a:r>
            <a:r>
              <a:rPr lang="ko-KR" altLang="en-US"/>
              <a:t/>
            </a:r>
            <a:br>
              <a:rPr lang="ko-KR" altLang="en-US"/>
            </a:b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580" y="3794760"/>
            <a:ext cx="8404860" cy="16567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https://youtu.be/Wia5lTIc9g0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 안전성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생일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역설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35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38225" y="2167255"/>
            <a:ext cx="6040120" cy="1668145"/>
          </a:xfrm>
          <a:prstGeom prst="rect"/>
          <a:noFill/>
        </p:spPr>
      </p:pic>
      <p:pic>
        <p:nvPicPr>
          <p:cNvPr id="5" name="그림 236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69365" y="4556125"/>
            <a:ext cx="2515870" cy="629920"/>
          </a:xfrm>
          <a:prstGeom prst="rect"/>
          <a:noFill/>
        </p:spPr>
      </p:pic>
      <p:pic>
        <p:nvPicPr>
          <p:cNvPr id="6" name="그림 238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653655" y="1306195"/>
            <a:ext cx="3573145" cy="4523105"/>
          </a:xfrm>
          <a:prstGeom prst="rect"/>
          <a:noFill/>
        </p:spPr>
      </p:pic>
      <p:sp>
        <p:nvSpPr>
          <p:cNvPr id="7" name="텍스트 상자 280"/>
          <p:cNvSpPr txBox="1">
            <a:spLocks/>
          </p:cNvSpPr>
          <p:nvPr/>
        </p:nvSpPr>
        <p:spPr>
          <a:xfrm rot="0">
            <a:off x="1301750" y="5461000"/>
            <a:ext cx="2752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약 40%~50%를 넘어가면 안전하지 않다고 판단!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해시함수 안전성</a:t>
            </a:r>
            <a:endParaRPr lang="ko-KR" altLang="en-US"/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3855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맑은 고딕"/>
              <a:buChar char="•"/>
            </a:pPr>
            <a:r>
              <a:rPr lang="ko-KR" altLang="en-US"/>
              <a:t>생일 역설</a:t>
            </a:r>
            <a:endParaRPr lang="ko-KR" altLang="en-US"/>
          </a:p>
          <a:p>
            <a:pPr marL="228600" indent="-228600" latinLnBrk="0">
              <a:buFontTx/>
              <a:buNone/>
            </a:pPr>
            <a:endParaRPr lang="ko-KR" altLang="en-US"/>
          </a:p>
        </p:txBody>
      </p:sp>
      <p:sp>
        <p:nvSpPr>
          <p:cNvPr id="4" name="텍스트 상자 239"/>
          <p:cNvSpPr txBox="1">
            <a:spLocks/>
          </p:cNvSpPr>
          <p:nvPr/>
        </p:nvSpPr>
        <p:spPr>
          <a:xfrm rot="0">
            <a:off x="2520950" y="1823085"/>
            <a:ext cx="7157085" cy="36925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임의의 어느 두 사람의 생일이 다를 확률은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=&gt; </a:t>
            </a:r>
            <a:r>
              <a:rPr lang="ko-KR" sz="1800" u="sng">
                <a:latin typeface="맑은 고딕" charset="0"/>
                <a:ea typeface="맑은 고딕" charset="0"/>
              </a:rPr>
              <a:t>365</a:t>
            </a:r>
            <a:r>
              <a:rPr lang="ko-KR" sz="1800">
                <a:latin typeface="맑은 고딕" charset="0"/>
                <a:ea typeface="맑은 고딕" charset="0"/>
              </a:rPr>
              <a:t>  *  </a:t>
            </a:r>
            <a:r>
              <a:rPr lang="ko-KR" sz="1800" u="sng">
                <a:latin typeface="맑은 고딕" charset="0"/>
                <a:ea typeface="맑은 고딕" charset="0"/>
              </a:rPr>
              <a:t>364</a:t>
            </a:r>
            <a:r>
              <a:rPr lang="ko-KR" sz="1800">
                <a:latin typeface="맑은 고딕" charset="0"/>
                <a:ea typeface="맑은 고딕" charset="0"/>
              </a:rPr>
              <a:t>  =  </a:t>
            </a:r>
            <a:r>
              <a:rPr lang="ko-KR" sz="1800" u="sng">
                <a:latin typeface="맑은 고딕" charset="0"/>
                <a:ea typeface="맑은 고딕" charset="0"/>
              </a:rPr>
              <a:t>365 * 364</a:t>
            </a:r>
            <a:r>
              <a:rPr lang="ko-KR" sz="1800">
                <a:latin typeface="맑은 고딕" charset="0"/>
                <a:ea typeface="맑은 고딕" charset="0"/>
              </a:rPr>
              <a:t>  =  </a:t>
            </a:r>
            <a:r>
              <a:rPr lang="ko-KR" sz="1800" u="sng">
                <a:latin typeface="맑은 고딕" charset="0"/>
                <a:ea typeface="맑은 고딕" charset="0"/>
              </a:rPr>
              <a:t>364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 365     365          365</a:t>
            </a:r>
            <a:r>
              <a:rPr lang="ko-KR" sz="1800" baseline="30000">
                <a:latin typeface="맑은 고딕" charset="0"/>
                <a:ea typeface="맑은 고딕" charset="0"/>
              </a:rPr>
              <a:t>2              </a:t>
            </a:r>
            <a:r>
              <a:rPr lang="ko-KR" sz="1800">
                <a:latin typeface="맑은 고딕" charset="0"/>
                <a:ea typeface="맑은 고딕" charset="0"/>
              </a:rPr>
              <a:t>365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n명 중에 임의의 두 사람을 짝지을 수 있는 경우의 수는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=&gt; </a:t>
            </a:r>
            <a:r>
              <a:rPr lang="ko-KR" sz="1800" baseline="-250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 baseline="-25000">
                <a:latin typeface="맑은 고딕" charset="0"/>
                <a:ea typeface="맑은 고딕" charset="0"/>
              </a:rPr>
              <a:t>2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즉, n명 중에 </a:t>
            </a:r>
            <a:r>
              <a:rPr lang="ko-KR" sz="1800" baseline="-25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임의의 두 사람을 짝 지었을 때 생일이 같을 확률은</a:t>
            </a:r>
            <a:endParaRPr lang="ko-KR" altLang="en-US" sz="1800" baseline="-25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=&gt;  p(n)	 = 1 - </a:t>
            </a:r>
            <a:r>
              <a:rPr lang="ko-KR" sz="1800" u="sng">
                <a:latin typeface="맑은 고딕" charset="0"/>
                <a:ea typeface="맑은 고딕" charset="0"/>
              </a:rPr>
              <a:t>364</a:t>
            </a:r>
            <a:r>
              <a:rPr lang="ko-KR" sz="1800" baseline="30000">
                <a:latin typeface="맑은 고딕" charset="0"/>
                <a:ea typeface="맑은 고딕" charset="0"/>
              </a:rPr>
              <a:t>nC2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     	         365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 안전성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04495" y="106743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충돌쌍 공격의 복잡도가 2</a:t>
            </a:r>
            <a:r>
              <a:rPr lang="ko-KR" altLang="en-US" sz="2800" baseline="30000">
                <a:latin typeface="+mn-lt"/>
                <a:ea typeface="+mn-ea"/>
                <a:cs typeface="+mn-cs"/>
              </a:rPr>
              <a:t>n/2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인 이유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텍스트 상자 245"/>
          <p:cNvSpPr txBox="1">
            <a:spLocks/>
          </p:cNvSpPr>
          <p:nvPr/>
        </p:nvSpPr>
        <p:spPr>
          <a:xfrm rot="0">
            <a:off x="3505835" y="2585720"/>
            <a:ext cx="2531745" cy="14776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 baseline="-25000">
                <a:latin typeface="맑은 고딕" charset="0"/>
                <a:ea typeface="맑은 고딕" charset="0"/>
              </a:rPr>
              <a:t>1</a:t>
            </a:r>
            <a:r>
              <a:rPr lang="ko-KR" sz="1800">
                <a:latin typeface="맑은 고딕" charset="0"/>
                <a:ea typeface="맑은 고딕" charset="0"/>
              </a:rPr>
              <a:t>	-&gt;	h</a:t>
            </a:r>
            <a:r>
              <a:rPr lang="ko-KR" sz="1800" baseline="-250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 baseline="-25000">
                <a:latin typeface="맑은 고딕" charset="0"/>
                <a:ea typeface="맑은 고딕" charset="0"/>
              </a:rPr>
              <a:t>2</a:t>
            </a:r>
            <a:r>
              <a:rPr lang="ko-KR" sz="1800">
                <a:latin typeface="맑은 고딕" charset="0"/>
                <a:ea typeface="맑은 고딕" charset="0"/>
              </a:rPr>
              <a:t>	-&gt;	h</a:t>
            </a:r>
            <a:r>
              <a:rPr lang="ko-KR" sz="1800" baseline="-25000">
                <a:latin typeface="맑은 고딕" charset="0"/>
                <a:ea typeface="맑은 고딕" charset="0"/>
              </a:rPr>
              <a:t>2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 baseline="-25000">
                <a:latin typeface="맑은 고딕" charset="0"/>
                <a:ea typeface="맑은 고딕" charset="0"/>
              </a:rPr>
              <a:t>3</a:t>
            </a:r>
            <a:r>
              <a:rPr lang="ko-KR" sz="1800">
                <a:latin typeface="맑은 고딕" charset="0"/>
                <a:ea typeface="맑은 고딕" charset="0"/>
              </a:rPr>
              <a:t>	-&gt;	h</a:t>
            </a:r>
            <a:r>
              <a:rPr lang="ko-KR" sz="1800" baseline="-25000">
                <a:latin typeface="맑은 고딕" charset="0"/>
                <a:ea typeface="맑은 고딕" charset="0"/>
              </a:rPr>
              <a:t>3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...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 baseline="-25000">
                <a:latin typeface="맑은 고딕" charset="0"/>
                <a:ea typeface="맑은 고딕" charset="0"/>
              </a:rPr>
              <a:t>2</a:t>
            </a:r>
            <a:r>
              <a:rPr lang="ko-KR" sz="1800" baseline="30000">
                <a:latin typeface="맑은 고딕" charset="0"/>
                <a:ea typeface="맑은 고딕" charset="0"/>
              </a:rPr>
              <a:t>n/2	</a:t>
            </a:r>
            <a:r>
              <a:rPr lang="ko-KR" sz="1800">
                <a:latin typeface="맑은 고딕" charset="0"/>
                <a:ea typeface="맑은 고딕" charset="0"/>
              </a:rPr>
              <a:t>-&gt;	h</a:t>
            </a:r>
            <a:r>
              <a:rPr lang="ko-KR" sz="1800" baseline="-25000">
                <a:latin typeface="맑은 고딕" charset="0"/>
                <a:ea typeface="맑은 고딕" charset="0"/>
              </a:rPr>
              <a:t>2</a:t>
            </a:r>
            <a:r>
              <a:rPr lang="ko-KR" sz="1800" baseline="30000">
                <a:latin typeface="맑은 고딕" charset="0"/>
                <a:ea typeface="맑은 고딕" charset="0"/>
              </a:rPr>
              <a:t>n/2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Text Box"/>
          <p:cNvSpPr>
            <a:spLocks/>
          </p:cNvSpPr>
          <p:nvPr/>
        </p:nvSpPr>
        <p:spPr>
          <a:xfrm rot="0">
            <a:off x="2868295" y="2624455"/>
            <a:ext cx="425450" cy="1584325"/>
          </a:xfrm>
          <a:custGeom>
            <a:gdLst>
              <a:gd fmla="*/ 456 w 670" name="TX0"/>
              <a:gd fmla="*/ 30 h 2495" name="TY0"/>
              <a:gd fmla="*/ 426 w 670" name="TX1"/>
              <a:gd fmla="*/ 0 h 2495" name="TY1"/>
              <a:gd fmla="*/ 365 w 670" name="TX2"/>
              <a:gd fmla="*/ 0 h 2495" name="TY2"/>
              <a:gd fmla="*/ 274 w 670" name="TX3"/>
              <a:gd fmla="*/ 30 h 2495" name="TY3"/>
              <a:gd fmla="*/ 152 w 670" name="TX4"/>
              <a:gd fmla="*/ 91 h 2495" name="TY4"/>
              <a:gd fmla="*/ 61 w 670" name="TX5"/>
              <a:gd fmla="*/ 152 h 2495" name="TY5"/>
              <a:gd fmla="*/ 30 w 670" name="TX6"/>
              <a:gd fmla="*/ 213 h 2495" name="TY6"/>
              <a:gd fmla="*/ 0 w 670" name="TX7"/>
              <a:gd fmla="*/ 334 h 2495" name="TY7"/>
              <a:gd fmla="*/ 0 w 670" name="TX8"/>
              <a:gd fmla="*/ 426 h 2495" name="TY8"/>
              <a:gd fmla="*/ 91 w 670" name="TX9"/>
              <a:gd fmla="*/ 547 h 2495" name="TY9"/>
              <a:gd fmla="*/ 243 w 670" name="TX10"/>
              <a:gd fmla="*/ 730 h 2495" name="TY10"/>
              <a:gd fmla="*/ 335 w 670" name="TX11"/>
              <a:gd fmla="*/ 821 h 2495" name="TY11"/>
              <a:gd fmla="*/ 304 w 670" name="TX12"/>
              <a:gd fmla="*/ 882 h 2495" name="TY12"/>
              <a:gd fmla="*/ 213 w 670" name="TX13"/>
              <a:gd fmla="*/ 912 h 2495" name="TY13"/>
              <a:gd fmla="*/ 152 w 670" name="TX14"/>
              <a:gd fmla="*/ 943 h 2495" name="TY14"/>
              <a:gd fmla="*/ 152 w 670" name="TX15"/>
              <a:gd fmla="*/ 1004 h 2495" name="TY15"/>
              <a:gd fmla="*/ 243 w 670" name="TX16"/>
              <a:gd fmla="*/ 1125 h 2495" name="TY16"/>
              <a:gd fmla="*/ 274 w 670" name="TX17"/>
              <a:gd fmla="*/ 1308 h 2495" name="TY17"/>
              <a:gd fmla="*/ 304 w 670" name="TX18"/>
              <a:gd fmla="*/ 1582 h 2495" name="TY18"/>
              <a:gd fmla="*/ 274 w 670" name="TX19"/>
              <a:gd fmla="*/ 1947 h 2495" name="TY19"/>
              <a:gd fmla="*/ 274 w 670" name="TX20"/>
              <a:gd fmla="*/ 2251 h 2495" name="TY20"/>
              <a:gd fmla="*/ 304 w 670" name="TX21"/>
              <a:gd fmla="*/ 2373 h 2495" name="TY21"/>
              <a:gd fmla="*/ 365 w 670" name="TX22"/>
              <a:gd fmla="*/ 2464 h 2495" name="TY22"/>
              <a:gd fmla="*/ 426 w 670" name="TX23"/>
              <a:gd fmla="*/ 2494 h 2495" name="TY23"/>
              <a:gd fmla="*/ 487 w 670" name="TX24"/>
              <a:gd fmla="*/ 2434 h 2495" name="TY24"/>
              <a:gd fmla="*/ 548 w 670" name="TX25"/>
              <a:gd fmla="*/ 2373 h 2495" name="TY25"/>
              <a:gd fmla="*/ 609 w 670" name="TX26"/>
              <a:gd fmla="*/ 2342 h 2495" name="TY26"/>
              <a:gd fmla="*/ 639 w 670" name="TX27"/>
              <a:gd fmla="*/ 2342 h 2495" name="TY27"/>
              <a:gd fmla="*/ 669 w 670" name="TX28"/>
              <a:gd fmla="*/ 2342 h 2495" name="TY28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</a:cxnLst>
            <a:rect l="l" t="t" r="r" b="b"/>
            <a:pathLst>
              <a:path w="670" h="2495">
                <a:moveTo>
                  <a:pt x="456" y="30"/>
                </a:moveTo>
                <a:cubicBezTo>
                  <a:pt x="456" y="30"/>
                  <a:pt x="426" y="0"/>
                  <a:pt x="426" y="0"/>
                </a:cubicBezTo>
                <a:cubicBezTo>
                  <a:pt x="426" y="0"/>
                  <a:pt x="396" y="0"/>
                  <a:pt x="365" y="0"/>
                </a:cubicBezTo>
                <a:cubicBezTo>
                  <a:pt x="335" y="0"/>
                  <a:pt x="304" y="0"/>
                  <a:pt x="274" y="30"/>
                </a:cubicBezTo>
                <a:cubicBezTo>
                  <a:pt x="213" y="30"/>
                  <a:pt x="183" y="60"/>
                  <a:pt x="152" y="91"/>
                </a:cubicBezTo>
                <a:cubicBezTo>
                  <a:pt x="91" y="121"/>
                  <a:pt x="61" y="152"/>
                  <a:pt x="61" y="152"/>
                </a:cubicBezTo>
                <a:cubicBezTo>
                  <a:pt x="61" y="152"/>
                  <a:pt x="30" y="182"/>
                  <a:pt x="30" y="213"/>
                </a:cubicBezTo>
                <a:cubicBezTo>
                  <a:pt x="0" y="243"/>
                  <a:pt x="0" y="273"/>
                  <a:pt x="0" y="334"/>
                </a:cubicBezTo>
                <a:cubicBezTo>
                  <a:pt x="0" y="365"/>
                  <a:pt x="0" y="395"/>
                  <a:pt x="0" y="426"/>
                </a:cubicBezTo>
                <a:cubicBezTo>
                  <a:pt x="0" y="426"/>
                  <a:pt x="30" y="456"/>
                  <a:pt x="91" y="547"/>
                </a:cubicBezTo>
                <a:cubicBezTo>
                  <a:pt x="122" y="608"/>
                  <a:pt x="152" y="638"/>
                  <a:pt x="243" y="730"/>
                </a:cubicBezTo>
                <a:cubicBezTo>
                  <a:pt x="304" y="791"/>
                  <a:pt x="335" y="821"/>
                  <a:pt x="335" y="821"/>
                </a:cubicBezTo>
                <a:cubicBezTo>
                  <a:pt x="335" y="821"/>
                  <a:pt x="304" y="851"/>
                  <a:pt x="304" y="882"/>
                </a:cubicBezTo>
                <a:cubicBezTo>
                  <a:pt x="274" y="882"/>
                  <a:pt x="243" y="912"/>
                  <a:pt x="213" y="912"/>
                </a:cubicBezTo>
                <a:cubicBezTo>
                  <a:pt x="183" y="912"/>
                  <a:pt x="152" y="943"/>
                  <a:pt x="152" y="943"/>
                </a:cubicBezTo>
                <a:cubicBezTo>
                  <a:pt x="122" y="943"/>
                  <a:pt x="122" y="943"/>
                  <a:pt x="152" y="1004"/>
                </a:cubicBezTo>
                <a:cubicBezTo>
                  <a:pt x="183" y="1034"/>
                  <a:pt x="213" y="1064"/>
                  <a:pt x="243" y="1125"/>
                </a:cubicBezTo>
                <a:cubicBezTo>
                  <a:pt x="243" y="1156"/>
                  <a:pt x="274" y="1217"/>
                  <a:pt x="274" y="1308"/>
                </a:cubicBezTo>
                <a:cubicBezTo>
                  <a:pt x="274" y="1399"/>
                  <a:pt x="304" y="1460"/>
                  <a:pt x="304" y="1582"/>
                </a:cubicBezTo>
                <a:cubicBezTo>
                  <a:pt x="304" y="1673"/>
                  <a:pt x="274" y="1764"/>
                  <a:pt x="274" y="1947"/>
                </a:cubicBezTo>
                <a:cubicBezTo>
                  <a:pt x="274" y="2099"/>
                  <a:pt x="274" y="2160"/>
                  <a:pt x="274" y="2251"/>
                </a:cubicBezTo>
                <a:cubicBezTo>
                  <a:pt x="274" y="2312"/>
                  <a:pt x="304" y="2342"/>
                  <a:pt x="304" y="2373"/>
                </a:cubicBezTo>
                <a:cubicBezTo>
                  <a:pt x="304" y="2403"/>
                  <a:pt x="335" y="2434"/>
                  <a:pt x="365" y="2464"/>
                </a:cubicBezTo>
                <a:cubicBezTo>
                  <a:pt x="365" y="2464"/>
                  <a:pt x="396" y="2494"/>
                  <a:pt x="426" y="2494"/>
                </a:cubicBezTo>
                <a:cubicBezTo>
                  <a:pt x="426" y="2494"/>
                  <a:pt x="456" y="2464"/>
                  <a:pt x="487" y="2434"/>
                </a:cubicBezTo>
                <a:cubicBezTo>
                  <a:pt x="517" y="2403"/>
                  <a:pt x="548" y="2373"/>
                  <a:pt x="548" y="2373"/>
                </a:cubicBezTo>
                <a:cubicBezTo>
                  <a:pt x="548" y="2342"/>
                  <a:pt x="578" y="2342"/>
                  <a:pt x="609" y="2342"/>
                </a:cubicBezTo>
                <a:cubicBezTo>
                  <a:pt x="609" y="2342"/>
                  <a:pt x="639" y="2342"/>
                  <a:pt x="639" y="2342"/>
                </a:cubicBezTo>
                <a:cubicBezTo>
                  <a:pt x="639" y="2342"/>
                  <a:pt x="669" y="2342"/>
                  <a:pt x="669" y="2342"/>
                </a:cubicBezTo>
              </a:path>
            </a:pathLst>
          </a:custGeom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47"/>
          <p:cNvSpPr txBox="1">
            <a:spLocks/>
          </p:cNvSpPr>
          <p:nvPr/>
        </p:nvSpPr>
        <p:spPr>
          <a:xfrm rot="0">
            <a:off x="1670685" y="3145790"/>
            <a:ext cx="12566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lang="ko-KR" sz="1800" baseline="30000">
                <a:latin typeface="맑은 고딕" charset="0"/>
                <a:ea typeface="맑은 고딕" charset="0"/>
              </a:rPr>
              <a:t>n/2</a:t>
            </a:r>
            <a:r>
              <a:rPr lang="ko-KR" sz="1800">
                <a:latin typeface="맑은 고딕" charset="0"/>
                <a:ea typeface="맑은 고딕" charset="0"/>
              </a:rPr>
              <a:t>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48"/>
          <p:cNvSpPr txBox="1">
            <a:spLocks/>
          </p:cNvSpPr>
          <p:nvPr/>
        </p:nvSpPr>
        <p:spPr>
          <a:xfrm rot="0">
            <a:off x="7740650" y="3001010"/>
            <a:ext cx="22802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For 1 &lt; i &lt; j &lt; 2</a:t>
            </a:r>
            <a:r>
              <a:rPr lang="ko-KR" sz="1800" baseline="30000">
                <a:latin typeface="맑은 고딕" charset="0"/>
                <a:ea typeface="맑은 고딕" charset="0"/>
              </a:rPr>
              <a:t>n/2</a:t>
            </a:r>
            <a:endParaRPr lang="ko-KR" altLang="en-US" sz="1800" baseline="300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 = h</a:t>
            </a:r>
            <a:r>
              <a:rPr lang="ko-KR" sz="1800" baseline="-25000">
                <a:latin typeface="맑은 고딕" charset="0"/>
                <a:ea typeface="맑은 고딕" charset="0"/>
              </a:rPr>
              <a:t>j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 안전성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충돌쌍 공격의 복잡도가 2</a:t>
            </a:r>
            <a:r>
              <a:rPr lang="ko-KR" altLang="en-US" sz="2800" baseline="30000">
                <a:latin typeface="+mn-lt"/>
                <a:ea typeface="+mn-ea"/>
                <a:cs typeface="+mn-cs"/>
              </a:rPr>
              <a:t>n/2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인 이유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텍스트 상자 283"/>
          <p:cNvSpPr txBox="1">
            <a:spLocks/>
          </p:cNvSpPr>
          <p:nvPr/>
        </p:nvSpPr>
        <p:spPr>
          <a:xfrm>
            <a:off x="2025015" y="1981835"/>
            <a:ext cx="8154035" cy="34156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임의의 어느 두 해시값이 다를 확률은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=&gt; </a:t>
            </a:r>
            <a:r>
              <a:rPr lang="ko-KR" sz="1800" u="sng">
                <a:latin typeface="맑은 고딕" charset="0"/>
                <a:ea typeface="맑은 고딕" charset="0"/>
              </a:rPr>
              <a:t>2</a:t>
            </a:r>
            <a:r>
              <a:rPr lang="ko-KR" sz="1800" baseline="30000" u="sng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 *  </a:t>
            </a:r>
            <a:r>
              <a:rPr lang="ko-KR" sz="1800" u="sng">
                <a:latin typeface="맑은 고딕" charset="0"/>
                <a:ea typeface="맑은 고딕" charset="0"/>
              </a:rPr>
              <a:t>2</a:t>
            </a:r>
            <a:r>
              <a:rPr lang="ko-KR" sz="1800" baseline="30000" u="sng">
                <a:latin typeface="맑은 고딕" charset="0"/>
                <a:ea typeface="맑은 고딕" charset="0"/>
              </a:rPr>
              <a:t>n</a:t>
            </a:r>
            <a:r>
              <a:rPr lang="ko-KR" sz="1800" u="sng">
                <a:latin typeface="맑은 고딕" charset="0"/>
                <a:ea typeface="맑은 고딕" charset="0"/>
              </a:rPr>
              <a:t>-1</a:t>
            </a:r>
            <a:r>
              <a:rPr lang="ko-KR" sz="1800">
                <a:latin typeface="맑은 고딕" charset="0"/>
                <a:ea typeface="맑은 고딕" charset="0"/>
              </a:rPr>
              <a:t>  =  </a:t>
            </a:r>
            <a:r>
              <a:rPr lang="ko-KR" sz="1800" u="sng">
                <a:latin typeface="맑은 고딕" charset="0"/>
                <a:ea typeface="맑은 고딕" charset="0"/>
              </a:rPr>
              <a:t>2</a:t>
            </a:r>
            <a:r>
              <a:rPr lang="ko-KR" sz="1800" baseline="30000" u="sng">
                <a:latin typeface="맑은 고딕" charset="0"/>
                <a:ea typeface="맑은 고딕" charset="0"/>
              </a:rPr>
              <a:t>n</a:t>
            </a:r>
            <a:r>
              <a:rPr lang="ko-KR" sz="1800" u="sng">
                <a:latin typeface="맑은 고딕" charset="0"/>
                <a:ea typeface="맑은 고딕" charset="0"/>
              </a:rPr>
              <a:t>-1</a:t>
            </a:r>
            <a:r>
              <a:rPr lang="ko-KR" sz="1800">
                <a:latin typeface="맑은 고딕" charset="0"/>
                <a:ea typeface="맑은 고딕" charset="0"/>
              </a:rPr>
              <a:t>  =  1+</a:t>
            </a:r>
            <a:r>
              <a:rPr lang="ko-KR" sz="1800" u="sng">
                <a:latin typeface="맑은 고딕" charset="0"/>
                <a:ea typeface="맑은 고딕" charset="0"/>
              </a:rPr>
              <a:t> 1</a:t>
            </a:r>
            <a:endParaRPr lang="ko-KR" altLang="en-US" sz="1800" u="sng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   2</a:t>
            </a:r>
            <a:r>
              <a:rPr lang="ko-KR" sz="1800" baseline="300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      2</a:t>
            </a:r>
            <a:r>
              <a:rPr lang="ko-KR" sz="1800" baseline="300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        2</a:t>
            </a:r>
            <a:r>
              <a:rPr lang="ko-KR" sz="1800" baseline="30000">
                <a:latin typeface="맑은 고딕" charset="0"/>
                <a:ea typeface="맑은 고딕" charset="0"/>
              </a:rPr>
              <a:t>n                  -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lang="ko-KR" sz="1800" baseline="30000">
                <a:latin typeface="맑은 고딕" charset="0"/>
                <a:ea typeface="맑은 고딕" charset="0"/>
              </a:rPr>
              <a:t>n</a:t>
            </a:r>
            <a:endParaRPr lang="ko-KR" altLang="en-US" sz="1800" baseline="300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임의의 두 해시값을 짝지을 수 있는 경우의 수는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=&gt; </a:t>
            </a:r>
            <a:r>
              <a:rPr lang="ko-KR" sz="1800" baseline="-25000">
                <a:latin typeface="맑은 고딕" charset="0"/>
                <a:ea typeface="맑은 고딕" charset="0"/>
              </a:rPr>
              <a:t>2</a:t>
            </a:r>
            <a:r>
              <a:rPr lang="ko-KR" sz="1800" baseline="30000">
                <a:latin typeface="맑은 고딕" charset="0"/>
                <a:ea typeface="맑은 고딕" charset="0"/>
              </a:rPr>
              <a:t>n/2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 baseline="-25000">
                <a:latin typeface="맑은 고딕" charset="0"/>
                <a:ea typeface="맑은 고딕" charset="0"/>
              </a:rPr>
              <a:t>2 </a:t>
            </a:r>
            <a:r>
              <a:rPr lang="ko-KR" sz="1800">
                <a:latin typeface="맑은 고딕" charset="0"/>
                <a:ea typeface="맑은 고딕" charset="0"/>
              </a:rPr>
              <a:t>= 2</a:t>
            </a:r>
            <a:r>
              <a:rPr lang="ko-KR" sz="1800" baseline="30000">
                <a:latin typeface="맑은 고딕" charset="0"/>
                <a:ea typeface="맑은 고딕" charset="0"/>
              </a:rPr>
              <a:t>n-1</a:t>
            </a:r>
            <a:endParaRPr lang="ko-KR" altLang="en-US" sz="1800" baseline="300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즉, n개의 해시값에서 </a:t>
            </a:r>
            <a:r>
              <a:rPr lang="ko-KR" sz="1800" baseline="-25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임의의 두 해시값을 짝 지었을 때 해시값이 다를 확률은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=&gt;  	 = 1+</a:t>
            </a:r>
            <a:r>
              <a:rPr lang="ko-KR" sz="1800" u="sng">
                <a:latin typeface="맑은 고딕" charset="0"/>
                <a:ea typeface="맑은 고딕" charset="0"/>
              </a:rPr>
              <a:t> 1</a:t>
            </a:r>
            <a:r>
              <a:rPr lang="ko-KR" sz="1800">
                <a:latin typeface="맑은 고딕" charset="0"/>
                <a:ea typeface="맑은 고딕" charset="0"/>
              </a:rPr>
              <a:t>  2</a:t>
            </a:r>
            <a:r>
              <a:rPr lang="ko-KR" sz="1800" baseline="30000">
                <a:latin typeface="맑은 고딕" charset="0"/>
                <a:ea typeface="맑은 고딕" charset="0"/>
              </a:rPr>
              <a:t>n-1</a:t>
            </a:r>
            <a:r>
              <a:rPr lang="ko-KR" sz="1800">
                <a:latin typeface="맑은 고딕" charset="0"/>
                <a:ea typeface="맑은 고딕" charset="0"/>
              </a:rPr>
              <a:t> =  	          -2</a:t>
            </a:r>
            <a:r>
              <a:rPr lang="ko-KR" sz="1800" baseline="30000">
                <a:latin typeface="맑은 고딕" charset="0"/>
                <a:ea typeface="맑은 고딕" charset="0"/>
              </a:rPr>
              <a:t>n  </a:t>
            </a:r>
            <a:r>
              <a:rPr lang="ko-KR" sz="1800">
                <a:latin typeface="맑은 고딕" charset="0"/>
                <a:ea typeface="맑은 고딕" charset="0"/>
              </a:rPr>
              <a:t>-2</a:t>
            </a:r>
            <a:r>
              <a:rPr lang="ko-KR" sz="1800" baseline="30000">
                <a:latin typeface="맑은 고딕" charset="0"/>
                <a:ea typeface="맑은 고딕" charset="0"/>
              </a:rPr>
              <a:t>-1 </a:t>
            </a:r>
            <a:r>
              <a:rPr lang="ko-KR" sz="1800">
                <a:latin typeface="맑은 고딕" charset="0"/>
                <a:ea typeface="맑은 고딕" charset="0"/>
              </a:rPr>
              <a:t>= e</a:t>
            </a:r>
            <a:r>
              <a:rPr lang="ko-KR" sz="1800" baseline="30000">
                <a:latin typeface="맑은 고딕" charset="0"/>
                <a:ea typeface="맑은 고딕" charset="0"/>
              </a:rPr>
              <a:t>-1/2</a:t>
            </a:r>
            <a:endParaRPr lang="ko-KR" altLang="en-US" sz="1800" baseline="300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                   -2</a:t>
            </a:r>
            <a:r>
              <a:rPr lang="ko-KR" sz="1800" baseline="30000">
                <a:latin typeface="맑은 고딕" charset="0"/>
                <a:ea typeface="맑은 고딕" charset="0"/>
              </a:rPr>
              <a:t>n</a:t>
            </a:r>
            <a:endParaRPr lang="ko-KR" altLang="en-US" sz="1800" baseline="300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n개의 해시값에서 임의의 두 해시값을 짝 지었을 때 해시값이 </a:t>
            </a:r>
            <a:r>
              <a:rPr lang="ko-KR" sz="1800">
                <a:latin typeface="맑은 고딕" charset="0"/>
                <a:ea typeface="맑은 고딕" charset="0"/>
              </a:rPr>
              <a:t>같을</a:t>
            </a:r>
            <a:r>
              <a:rPr lang="ko-KR" sz="1800">
                <a:latin typeface="맑은 고딕" charset="0"/>
                <a:ea typeface="맑은 고딕" charset="0"/>
              </a:rPr>
              <a:t> 확률은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1 - e</a:t>
            </a:r>
            <a:r>
              <a:rPr lang="ko-KR" sz="1800" baseline="30000">
                <a:latin typeface="맑은 고딕" charset="0"/>
                <a:ea typeface="맑은 고딕" charset="0"/>
              </a:rPr>
              <a:t>-1/2 </a:t>
            </a:r>
            <a:r>
              <a:rPr lang="ko-KR" sz="1800">
                <a:latin typeface="맑은 고딕" charset="0"/>
                <a:ea typeface="맑은 고딕" charset="0"/>
              </a:rPr>
              <a:t>= 약 0.39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2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84755" y="4257040"/>
            <a:ext cx="505460" cy="305435"/>
          </a:xfrm>
          <a:prstGeom prst="rect"/>
          <a:noFill/>
        </p:spPr>
      </p:pic>
      <p:sp>
        <p:nvSpPr>
          <p:cNvPr id="6" name="도형 285"/>
          <p:cNvSpPr>
            <a:spLocks/>
          </p:cNvSpPr>
          <p:nvPr/>
        </p:nvSpPr>
        <p:spPr>
          <a:xfrm rot="0">
            <a:off x="3265170" y="4255135"/>
            <a:ext cx="704215" cy="563880"/>
          </a:xfrm>
          <a:prstGeom prst="bracketPair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latinLnBrk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86"/>
          <p:cNvSpPr>
            <a:spLocks/>
          </p:cNvSpPr>
          <p:nvPr/>
        </p:nvSpPr>
        <p:spPr>
          <a:xfrm rot="0">
            <a:off x="4757420" y="4246245"/>
            <a:ext cx="820420" cy="563880"/>
          </a:xfrm>
          <a:prstGeom prst="bracketPair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latinLnBrk="0"/>
            <a:r>
              <a:rPr lang="ko-KR" sz="1800">
                <a:latin typeface="맑은 고딕" charset="0"/>
                <a:ea typeface="맑은 고딕" charset="0"/>
              </a:rPr>
              <a:t>1+</a:t>
            </a:r>
            <a:r>
              <a:rPr lang="ko-KR" sz="1800" u="sng">
                <a:latin typeface="맑은 고딕" charset="0"/>
                <a:ea typeface="맑은 고딕" charset="0"/>
              </a:rPr>
              <a:t> 1</a:t>
            </a:r>
            <a:endParaRPr lang="ko-KR" altLang="en-US" sz="1800" u="sng">
              <a:latin typeface="맑은 고딕" charset="0"/>
              <a:ea typeface="맑은 고딕" charset="0"/>
            </a:endParaRPr>
          </a:p>
          <a:p>
            <a:pPr marL="228600" indent="-228600" latinLnBrk="0"/>
            <a:r>
              <a:rPr lang="ko-KR" sz="1800" baseline="30000">
                <a:latin typeface="맑은 고딕" charset="0"/>
                <a:ea typeface="맑은 고딕" charset="0"/>
              </a:rPr>
              <a:t>    </a:t>
            </a:r>
            <a:r>
              <a:rPr lang="ko-KR" sz="1800">
                <a:latin typeface="맑은 고딕" charset="0"/>
                <a:ea typeface="맑은 고딕" charset="0"/>
              </a:rPr>
              <a:t>-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lang="ko-KR" sz="1800" baseline="30000">
                <a:latin typeface="맑은 고딕" charset="0"/>
                <a:ea typeface="맑은 고딕" charset="0"/>
              </a:rPr>
              <a:t>n</a:t>
            </a:r>
            <a:endParaRPr lang="ko-KR" altLang="en-US" sz="1800" baseline="30000">
              <a:latin typeface="맑은 고딕" charset="0"/>
              <a:ea typeface="맑은 고딕" charset="0"/>
            </a:endParaRPr>
          </a:p>
        </p:txBody>
      </p:sp>
      <p:sp>
        <p:nvSpPr>
          <p:cNvPr id="8" name="도형 287"/>
          <p:cNvSpPr>
            <a:spLocks/>
          </p:cNvSpPr>
          <p:nvPr/>
        </p:nvSpPr>
        <p:spPr>
          <a:xfrm rot="0">
            <a:off x="4638675" y="4222750"/>
            <a:ext cx="1383665" cy="593090"/>
          </a:xfrm>
          <a:prstGeom prst="bracketPair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latinLnBrk="0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전용 해시함수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해시함수로써 사용되기 위해서 만들어진 함수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Ex) MD4, MD5, SHA-series(SHA-0, 1, 256, 384, 512)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4" name="표 291"/>
          <p:cNvGraphicFramePr>
            <a:graphicFrameLocks noGrp="1"/>
          </p:cNvGraphicFramePr>
          <p:nvPr/>
        </p:nvGraphicFramePr>
        <p:xfrm>
          <a:off x="933450" y="2218055"/>
          <a:ext cx="10474325" cy="314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94865"/>
                <a:gridCol w="2094865"/>
                <a:gridCol w="2094865"/>
                <a:gridCol w="2094865"/>
                <a:gridCol w="2094865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SHA-1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SHA-256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SHA-384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SHA-512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메시지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다이제스트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길이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(해시값)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256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384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512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메시지 최대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64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64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128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128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블록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512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512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1024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1024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단어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 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충돌쌍 공격에 대한 복잡도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128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192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256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전용 해시함수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SHA-1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{0,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1}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*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-&gt;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{0,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1}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160</a:t>
            </a: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(단,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*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&lt;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64</a:t>
            </a:r>
            <a:r>
              <a:rPr lang="ko-KR" altLang="en-US" sz="2800">
                <a:latin typeface="+mn-lt"/>
                <a:ea typeface="+mn-ea"/>
                <a:cs typeface="+mn-cs"/>
              </a:rPr>
              <a:t>)</a:t>
            </a: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 baseline="300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4" name="표 292"/>
          <p:cNvGraphicFramePr>
            <a:graphicFrameLocks noGrp="1"/>
          </p:cNvGraphicFramePr>
          <p:nvPr/>
        </p:nvGraphicFramePr>
        <p:xfrm>
          <a:off x="3896995" y="2111375"/>
          <a:ext cx="4401820" cy="314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0910"/>
                <a:gridCol w="2200910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SHA-1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메시지 다이제스트 길이 (해시값)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메시지 최대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64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블록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512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단어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 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충돌쌍 공격에 대한 복잡도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baseline="300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전용 해시함수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SHA-1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과정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(1)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패딩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M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M||100..000|M의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길이정보|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=&gt;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512의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최소의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배수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(2)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W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0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~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W</a:t>
            </a:r>
            <a:r>
              <a:rPr lang="ko-KR" altLang="en-US" sz="2800" baseline="-25000">
                <a:latin typeface="Arial" charset="0"/>
                <a:ea typeface="맑은 고딕" charset="0"/>
                <a:cs typeface="+mn-cs"/>
              </a:rPr>
              <a:t>79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계산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(3)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블록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처리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(4)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단계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별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처리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4" name="표 294"/>
          <p:cNvGraphicFramePr>
            <a:graphicFrameLocks noGrp="1"/>
          </p:cNvGraphicFramePr>
          <p:nvPr/>
        </p:nvGraphicFramePr>
        <p:xfrm>
          <a:off x="7376795" y="1185545"/>
          <a:ext cx="4401820" cy="314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0910"/>
                <a:gridCol w="220091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SHA-1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메시지 다이제스트 길이 (해시값)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메시지 최대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블록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512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단어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 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충돌쌍 공격에 대한 복잡도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전용 해시함수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6332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SHA-1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구조 (Merkle-Damgard 구조)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9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84555" y="1852930"/>
            <a:ext cx="6210935" cy="4020185"/>
          </a:xfrm>
          <a:prstGeom prst="rect"/>
          <a:noFill/>
        </p:spPr>
      </p:pic>
      <p:graphicFrame>
        <p:nvGraphicFramePr>
          <p:cNvPr id="5" name="표 295"/>
          <p:cNvGraphicFramePr>
            <a:graphicFrameLocks noGrp="1"/>
          </p:cNvGraphicFramePr>
          <p:nvPr/>
        </p:nvGraphicFramePr>
        <p:xfrm>
          <a:off x="7376795" y="1153795"/>
          <a:ext cx="4401820" cy="3149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00910"/>
                <a:gridCol w="220091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SHA-1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메시지 다이제스트 길이 (해시값)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160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메시지 최대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64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블록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512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단어 길이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 수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충돌쌍 공격에 대한 복잡도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sz="1800" kern="1200" baseline="300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텍스트 상자 296"/>
          <p:cNvSpPr txBox="1">
            <a:spLocks/>
          </p:cNvSpPr>
          <p:nvPr/>
        </p:nvSpPr>
        <p:spPr>
          <a:xfrm rot="0">
            <a:off x="7376160" y="4730115"/>
            <a:ext cx="40011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= (W</a:t>
            </a:r>
            <a:r>
              <a:rPr lang="ko-KR" sz="1800" baseline="-25000">
                <a:latin typeface="맑은 고딕" charset="0"/>
                <a:ea typeface="맑은 고딕" charset="0"/>
              </a:rPr>
              <a:t>t-16     </a:t>
            </a:r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 baseline="-25000">
                <a:latin typeface="맑은 고딕" charset="0"/>
                <a:ea typeface="맑은 고딕" charset="0"/>
              </a:rPr>
              <a:t>t-14</a:t>
            </a:r>
            <a:r>
              <a:rPr lang="ko-KR" sz="1800">
                <a:latin typeface="맑은 고딕" charset="0"/>
                <a:ea typeface="맑은 고딕" charset="0"/>
              </a:rPr>
              <a:t>   W</a:t>
            </a:r>
            <a:r>
              <a:rPr lang="ko-KR" sz="1800" baseline="-25000">
                <a:latin typeface="맑은 고딕" charset="0"/>
                <a:ea typeface="맑은 고딕" charset="0"/>
              </a:rPr>
              <a:t>t-8  </a:t>
            </a:r>
            <a:r>
              <a:rPr lang="ko-KR" sz="1800">
                <a:latin typeface="맑은 고딕" charset="0"/>
                <a:ea typeface="맑은 고딕" charset="0"/>
              </a:rPr>
              <a:t>  W</a:t>
            </a:r>
            <a:r>
              <a:rPr lang="ko-KR" sz="1800" baseline="-25000">
                <a:latin typeface="맑은 고딕" charset="0"/>
                <a:ea typeface="맑은 고딕" charset="0"/>
              </a:rPr>
              <a:t>t-3) </a:t>
            </a:r>
            <a:r>
              <a:rPr lang="ko-KR" sz="1800">
                <a:latin typeface="맑은 고딕" charset="0"/>
                <a:ea typeface="맑은 고딕" charset="0"/>
              </a:rPr>
              <a:t>&lt;&lt;1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297"/>
          <p:cNvSpPr>
            <a:spLocks/>
          </p:cNvSpPr>
          <p:nvPr/>
        </p:nvSpPr>
        <p:spPr>
          <a:xfrm rot="0">
            <a:off x="8667750" y="4826000"/>
            <a:ext cx="182245" cy="180340"/>
          </a:xfrm>
          <a:prstGeom prst="flowChartOr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302"/>
          <p:cNvSpPr>
            <a:spLocks/>
          </p:cNvSpPr>
          <p:nvPr/>
        </p:nvSpPr>
        <p:spPr>
          <a:xfrm rot="0">
            <a:off x="9417050" y="4823460"/>
            <a:ext cx="182245" cy="180340"/>
          </a:xfrm>
          <a:prstGeom prst="flowChartOr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303"/>
          <p:cNvSpPr>
            <a:spLocks/>
          </p:cNvSpPr>
          <p:nvPr/>
        </p:nvSpPr>
        <p:spPr>
          <a:xfrm rot="0">
            <a:off x="10073005" y="4823460"/>
            <a:ext cx="182245" cy="180340"/>
          </a:xfrm>
          <a:prstGeom prst="flowChartOr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전용 해시함수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109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블록 처리 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5" name="표 40"/>
          <p:cNvGraphicFramePr>
            <a:graphicFrameLocks noGrp="1"/>
          </p:cNvGraphicFramePr>
          <p:nvPr/>
        </p:nvGraphicFramePr>
        <p:xfrm>
          <a:off x="2032000" y="1677670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6" name="도형 42"/>
          <p:cNvSpPr>
            <a:spLocks/>
          </p:cNvSpPr>
          <p:nvPr/>
        </p:nvSpPr>
        <p:spPr>
          <a:xfrm rot="0">
            <a:off x="2037715" y="2736850"/>
            <a:ext cx="8121015" cy="338455"/>
          </a:xfrm>
          <a:prstGeom prst="flowChartPreparation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46"/>
          <p:cNvSpPr txBox="1">
            <a:spLocks/>
          </p:cNvSpPr>
          <p:nvPr/>
        </p:nvSpPr>
        <p:spPr>
          <a:xfrm rot="0">
            <a:off x="5652770" y="2702560"/>
            <a:ext cx="8788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단계 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47"/>
          <p:cNvSpPr>
            <a:spLocks/>
          </p:cNvSpPr>
          <p:nvPr/>
        </p:nvSpPr>
        <p:spPr>
          <a:xfrm rot="0">
            <a:off x="2042160" y="3348990"/>
            <a:ext cx="8121015" cy="338455"/>
          </a:xfrm>
          <a:prstGeom prst="flowChartPreparation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48"/>
          <p:cNvSpPr txBox="1">
            <a:spLocks/>
          </p:cNvSpPr>
          <p:nvPr/>
        </p:nvSpPr>
        <p:spPr>
          <a:xfrm rot="0">
            <a:off x="5657215" y="3314700"/>
            <a:ext cx="8788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단계 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51"/>
          <p:cNvSpPr>
            <a:spLocks/>
          </p:cNvSpPr>
          <p:nvPr/>
        </p:nvSpPr>
        <p:spPr>
          <a:xfrm rot="0">
            <a:off x="2042160" y="4430395"/>
            <a:ext cx="8121015" cy="338455"/>
          </a:xfrm>
          <a:prstGeom prst="flowChartPreparation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52"/>
          <p:cNvSpPr txBox="1">
            <a:spLocks/>
          </p:cNvSpPr>
          <p:nvPr/>
        </p:nvSpPr>
        <p:spPr>
          <a:xfrm rot="0">
            <a:off x="5657215" y="4406900"/>
            <a:ext cx="1043940" cy="37020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단계 79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53"/>
          <p:cNvSpPr txBox="1">
            <a:spLocks/>
          </p:cNvSpPr>
          <p:nvPr/>
        </p:nvSpPr>
        <p:spPr>
          <a:xfrm rot="0">
            <a:off x="5844540" y="3851910"/>
            <a:ext cx="496570" cy="370205"/>
          </a:xfrm>
          <a:prstGeom prst="rect"/>
          <a:noFill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......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54"/>
          <p:cNvCxnSpPr/>
          <p:nvPr/>
        </p:nvCxnSpPr>
        <p:spPr>
          <a:xfrm rot="0" flipH="1">
            <a:off x="2814955" y="2026920"/>
            <a:ext cx="12065" cy="7778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56"/>
          <p:cNvCxnSpPr/>
          <p:nvPr/>
        </p:nvCxnSpPr>
        <p:spPr>
          <a:xfrm rot="0">
            <a:off x="4481830" y="2016125"/>
            <a:ext cx="635" cy="7321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57"/>
          <p:cNvCxnSpPr>
            <a:endCxn id="7" idx="0"/>
          </p:cNvCxnSpPr>
          <p:nvPr/>
        </p:nvCxnSpPr>
        <p:spPr>
          <a:xfrm rot="0" flipH="1">
            <a:off x="6091555" y="2003425"/>
            <a:ext cx="5080" cy="6997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58"/>
          <p:cNvCxnSpPr/>
          <p:nvPr/>
        </p:nvCxnSpPr>
        <p:spPr>
          <a:xfrm rot="0" flipH="1">
            <a:off x="7713980" y="2015490"/>
            <a:ext cx="12065" cy="6991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59"/>
          <p:cNvCxnSpPr/>
          <p:nvPr/>
        </p:nvCxnSpPr>
        <p:spPr>
          <a:xfrm rot="0">
            <a:off x="9357995" y="2049780"/>
            <a:ext cx="635" cy="76644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65"/>
          <p:cNvCxnSpPr/>
          <p:nvPr/>
        </p:nvCxnSpPr>
        <p:spPr>
          <a:xfrm rot="0">
            <a:off x="2804160" y="2556510"/>
            <a:ext cx="7827010" cy="457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67"/>
          <p:cNvCxnSpPr/>
          <p:nvPr/>
        </p:nvCxnSpPr>
        <p:spPr>
          <a:xfrm rot="0" flipH="1">
            <a:off x="10619740" y="2590165"/>
            <a:ext cx="22860" cy="230886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69"/>
          <p:cNvGraphicFramePr>
            <a:graphicFrameLocks noGrp="1"/>
          </p:cNvGraphicFramePr>
          <p:nvPr/>
        </p:nvGraphicFramePr>
        <p:xfrm>
          <a:off x="2025015" y="5657215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35" name="도형 107"/>
          <p:cNvCxnSpPr/>
          <p:nvPr/>
        </p:nvCxnSpPr>
        <p:spPr>
          <a:xfrm rot="0">
            <a:off x="4470400" y="2477770"/>
            <a:ext cx="6374765" cy="2286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108"/>
          <p:cNvCxnSpPr/>
          <p:nvPr/>
        </p:nvCxnSpPr>
        <p:spPr>
          <a:xfrm rot="0" flipH="1">
            <a:off x="10822305" y="2499995"/>
            <a:ext cx="34290" cy="263588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110"/>
          <p:cNvCxnSpPr/>
          <p:nvPr/>
        </p:nvCxnSpPr>
        <p:spPr>
          <a:xfrm rot="0">
            <a:off x="6092190" y="2398395"/>
            <a:ext cx="4911090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도형 111"/>
          <p:cNvCxnSpPr/>
          <p:nvPr/>
        </p:nvCxnSpPr>
        <p:spPr>
          <a:xfrm rot="0">
            <a:off x="7713980" y="2274570"/>
            <a:ext cx="3368040" cy="2349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112"/>
          <p:cNvCxnSpPr/>
          <p:nvPr/>
        </p:nvCxnSpPr>
        <p:spPr>
          <a:xfrm rot="0">
            <a:off x="9347200" y="2128520"/>
            <a:ext cx="1858645" cy="120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113"/>
          <p:cNvCxnSpPr/>
          <p:nvPr/>
        </p:nvCxnSpPr>
        <p:spPr>
          <a:xfrm rot="0" flipH="1">
            <a:off x="10957560" y="2398395"/>
            <a:ext cx="34290" cy="279400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114"/>
          <p:cNvCxnSpPr/>
          <p:nvPr/>
        </p:nvCxnSpPr>
        <p:spPr>
          <a:xfrm rot="0" flipH="1">
            <a:off x="11047730" y="2286000"/>
            <a:ext cx="34290" cy="30302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115"/>
          <p:cNvCxnSpPr/>
          <p:nvPr/>
        </p:nvCxnSpPr>
        <p:spPr>
          <a:xfrm rot="0" flipH="1">
            <a:off x="11182350" y="2117090"/>
            <a:ext cx="34925" cy="335661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116"/>
          <p:cNvCxnSpPr/>
          <p:nvPr/>
        </p:nvCxnSpPr>
        <p:spPr>
          <a:xfrm rot="0" flipH="1">
            <a:off x="3056255" y="4876165"/>
            <a:ext cx="7564120" cy="717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117"/>
          <p:cNvCxnSpPr/>
          <p:nvPr/>
        </p:nvCxnSpPr>
        <p:spPr>
          <a:xfrm rot="0" flipH="1">
            <a:off x="4621530" y="5101590"/>
            <a:ext cx="6189980" cy="266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도형 118"/>
          <p:cNvCxnSpPr/>
          <p:nvPr/>
        </p:nvCxnSpPr>
        <p:spPr>
          <a:xfrm rot="0" flipH="1">
            <a:off x="6333490" y="5180330"/>
            <a:ext cx="4635500" cy="603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도형 119"/>
          <p:cNvCxnSpPr/>
          <p:nvPr/>
        </p:nvCxnSpPr>
        <p:spPr>
          <a:xfrm rot="0" flipH="1">
            <a:off x="7887335" y="5304155"/>
            <a:ext cx="3149600" cy="444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120"/>
          <p:cNvCxnSpPr/>
          <p:nvPr/>
        </p:nvCxnSpPr>
        <p:spPr>
          <a:xfrm rot="0" flipH="1">
            <a:off x="9471025" y="5461635"/>
            <a:ext cx="1734820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125"/>
          <p:cNvCxnSpPr/>
          <p:nvPr/>
        </p:nvCxnSpPr>
        <p:spPr>
          <a:xfrm rot="0">
            <a:off x="9357995" y="3018155"/>
            <a:ext cx="635" cy="4400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126"/>
          <p:cNvCxnSpPr/>
          <p:nvPr/>
        </p:nvCxnSpPr>
        <p:spPr>
          <a:xfrm rot="0">
            <a:off x="7725410" y="3063240"/>
            <a:ext cx="12065" cy="3048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도형 127"/>
          <p:cNvCxnSpPr>
            <a:stCxn id="7" idx="2"/>
            <a:endCxn id="9" idx="0"/>
          </p:cNvCxnSpPr>
          <p:nvPr/>
        </p:nvCxnSpPr>
        <p:spPr>
          <a:xfrm rot="0">
            <a:off x="6091555" y="3072130"/>
            <a:ext cx="5080" cy="2432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도형 128"/>
          <p:cNvCxnSpPr/>
          <p:nvPr/>
        </p:nvCxnSpPr>
        <p:spPr>
          <a:xfrm rot="0">
            <a:off x="4481830" y="3051810"/>
            <a:ext cx="635" cy="3270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도형 129"/>
          <p:cNvCxnSpPr/>
          <p:nvPr/>
        </p:nvCxnSpPr>
        <p:spPr>
          <a:xfrm rot="0">
            <a:off x="2804160" y="2995295"/>
            <a:ext cx="22860" cy="4400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198"/>
          <p:cNvCxnSpPr/>
          <p:nvPr/>
        </p:nvCxnSpPr>
        <p:spPr>
          <a:xfrm rot="0">
            <a:off x="2882900" y="4707255"/>
            <a:ext cx="635" cy="9804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209"/>
          <p:cNvCxnSpPr/>
          <p:nvPr/>
        </p:nvCxnSpPr>
        <p:spPr>
          <a:xfrm rot="0">
            <a:off x="4470400" y="4763770"/>
            <a:ext cx="23495" cy="8674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도형 210"/>
          <p:cNvCxnSpPr/>
          <p:nvPr/>
        </p:nvCxnSpPr>
        <p:spPr>
          <a:xfrm rot="0">
            <a:off x="6178550" y="4776470"/>
            <a:ext cx="4445" cy="8661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도형 211"/>
          <p:cNvCxnSpPr/>
          <p:nvPr/>
        </p:nvCxnSpPr>
        <p:spPr>
          <a:xfrm rot="0">
            <a:off x="7725410" y="4752340"/>
            <a:ext cx="635" cy="9353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도형 212"/>
          <p:cNvCxnSpPr/>
          <p:nvPr/>
        </p:nvCxnSpPr>
        <p:spPr>
          <a:xfrm rot="0">
            <a:off x="9324340" y="4685030"/>
            <a:ext cx="34290" cy="96901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도형 214"/>
          <p:cNvSpPr>
            <a:spLocks/>
          </p:cNvSpPr>
          <p:nvPr/>
        </p:nvSpPr>
        <p:spPr>
          <a:xfrm rot="0">
            <a:off x="2740660" y="4834890"/>
            <a:ext cx="316230" cy="226060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텍스트 상자 215"/>
          <p:cNvSpPr txBox="1">
            <a:spLocks/>
          </p:cNvSpPr>
          <p:nvPr/>
        </p:nvSpPr>
        <p:spPr>
          <a:xfrm rot="0">
            <a:off x="2740660" y="4756150"/>
            <a:ext cx="2552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" name="도형 216"/>
          <p:cNvSpPr>
            <a:spLocks/>
          </p:cNvSpPr>
          <p:nvPr/>
        </p:nvSpPr>
        <p:spPr>
          <a:xfrm rot="0">
            <a:off x="4305935" y="5015230"/>
            <a:ext cx="316230" cy="226060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6" name="텍스트 상자 217"/>
          <p:cNvSpPr txBox="1">
            <a:spLocks/>
          </p:cNvSpPr>
          <p:nvPr/>
        </p:nvSpPr>
        <p:spPr>
          <a:xfrm rot="0">
            <a:off x="4305935" y="4947920"/>
            <a:ext cx="2489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7" name="도형 218"/>
          <p:cNvSpPr>
            <a:spLocks/>
          </p:cNvSpPr>
          <p:nvPr/>
        </p:nvSpPr>
        <p:spPr>
          <a:xfrm rot="0">
            <a:off x="6017895" y="5139055"/>
            <a:ext cx="316230" cy="226060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8" name="텍스트 상자 219"/>
          <p:cNvSpPr txBox="1">
            <a:spLocks/>
          </p:cNvSpPr>
          <p:nvPr/>
        </p:nvSpPr>
        <p:spPr>
          <a:xfrm rot="0">
            <a:off x="6017895" y="5071745"/>
            <a:ext cx="3117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220"/>
          <p:cNvSpPr>
            <a:spLocks/>
          </p:cNvSpPr>
          <p:nvPr/>
        </p:nvSpPr>
        <p:spPr>
          <a:xfrm rot="0">
            <a:off x="7571740" y="5195570"/>
            <a:ext cx="316230" cy="226060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텍스트 상자 221"/>
          <p:cNvSpPr txBox="1">
            <a:spLocks/>
          </p:cNvSpPr>
          <p:nvPr/>
        </p:nvSpPr>
        <p:spPr>
          <a:xfrm rot="0">
            <a:off x="7571740" y="5128260"/>
            <a:ext cx="2489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도형 222"/>
          <p:cNvSpPr>
            <a:spLocks/>
          </p:cNvSpPr>
          <p:nvPr/>
        </p:nvSpPr>
        <p:spPr>
          <a:xfrm rot="0">
            <a:off x="9155430" y="5349240"/>
            <a:ext cx="316230" cy="226060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2" name="텍스트 상자 223"/>
          <p:cNvSpPr txBox="1">
            <a:spLocks/>
          </p:cNvSpPr>
          <p:nvPr/>
        </p:nvSpPr>
        <p:spPr>
          <a:xfrm rot="0">
            <a:off x="9155430" y="5281930"/>
            <a:ext cx="2260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3" name="도형 228"/>
          <p:cNvSpPr>
            <a:spLocks/>
          </p:cNvSpPr>
          <p:nvPr/>
        </p:nvSpPr>
        <p:spPr>
          <a:xfrm rot="0">
            <a:off x="528955" y="1644015"/>
            <a:ext cx="1284605" cy="631190"/>
          </a:xfrm>
          <a:prstGeom prst="flowChartAlternateProcess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4" name="텍스트 상자 231"/>
          <p:cNvSpPr txBox="1">
            <a:spLocks/>
          </p:cNvSpPr>
          <p:nvPr/>
        </p:nvSpPr>
        <p:spPr>
          <a:xfrm rot="0">
            <a:off x="529590" y="1633220"/>
            <a:ext cx="12623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입력 블록 512비트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도형 232"/>
          <p:cNvSpPr>
            <a:spLocks/>
          </p:cNvSpPr>
          <p:nvPr/>
        </p:nvSpPr>
        <p:spPr>
          <a:xfrm rot="16200000" flipH="1">
            <a:off x="1285875" y="2154555"/>
            <a:ext cx="626745" cy="877570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233"/>
          <p:cNvSpPr>
            <a:spLocks/>
          </p:cNvSpPr>
          <p:nvPr/>
        </p:nvSpPr>
        <p:spPr>
          <a:xfrm rot="16200000" flipH="1">
            <a:off x="982345" y="2458085"/>
            <a:ext cx="1238885" cy="882015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도형 235"/>
          <p:cNvSpPr>
            <a:spLocks/>
          </p:cNvSpPr>
          <p:nvPr/>
        </p:nvSpPr>
        <p:spPr>
          <a:xfrm rot="16200000" flipH="1">
            <a:off x="441960" y="2998470"/>
            <a:ext cx="2320290" cy="882015"/>
          </a:xfrm>
          <a:prstGeom prst="bent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8" name="텍스트 상자 239"/>
          <p:cNvSpPr txBox="1">
            <a:spLocks/>
          </p:cNvSpPr>
          <p:nvPr/>
        </p:nvSpPr>
        <p:spPr>
          <a:xfrm rot="0">
            <a:off x="1339850" y="2555875"/>
            <a:ext cx="5524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 baseline="-25000">
                <a:latin typeface="맑은 고딕" charset="0"/>
                <a:ea typeface="맑은 고딕" charset="0"/>
              </a:rPr>
              <a:t>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텍스트 상자 240"/>
          <p:cNvSpPr txBox="1">
            <a:spLocks/>
          </p:cNvSpPr>
          <p:nvPr/>
        </p:nvSpPr>
        <p:spPr>
          <a:xfrm rot="0">
            <a:off x="1344295" y="3089275"/>
            <a:ext cx="5524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 baseline="-25000">
                <a:latin typeface="맑은 고딕" charset="0"/>
                <a:ea typeface="맑은 고딕" charset="0"/>
              </a:rPr>
              <a:t>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0" name="텍스트 상자 241"/>
          <p:cNvSpPr txBox="1">
            <a:spLocks/>
          </p:cNvSpPr>
          <p:nvPr/>
        </p:nvSpPr>
        <p:spPr>
          <a:xfrm rot="0">
            <a:off x="1337310" y="4230370"/>
            <a:ext cx="6000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 baseline="-25000">
                <a:latin typeface="맑은 고딕" charset="0"/>
                <a:ea typeface="맑은 고딕" charset="0"/>
              </a:rPr>
              <a:t>79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Text Box"/>
          <p:cNvSpPr>
            <a:spLocks/>
          </p:cNvSpPr>
          <p:nvPr/>
        </p:nvSpPr>
        <p:spPr>
          <a:xfrm rot="0">
            <a:off x="3040380" y="1002030"/>
            <a:ext cx="6532245" cy="597535"/>
          </a:xfrm>
          <a:custGeom>
            <a:gdLst>
              <a:gd fmla="*/ 0 w 10287" name="TX0"/>
              <a:gd fmla="*/ 940 h 941" name="TY0"/>
              <a:gd fmla="*/ 0 w 10287" name="TX1"/>
              <a:gd fmla="*/ 923 h 941" name="TY1"/>
              <a:gd fmla="*/ 53 w 10287" name="TX2"/>
              <a:gd fmla="*/ 869 h 941" name="TY2"/>
              <a:gd fmla="*/ 213 w 10287" name="TX3"/>
              <a:gd fmla="*/ 745 h 941" name="TY3"/>
              <a:gd fmla="*/ 390 w 10287" name="TX4"/>
              <a:gd fmla="*/ 621 h 941" name="TY4"/>
              <a:gd fmla="*/ 532 w 10287" name="TX5"/>
              <a:gd fmla="*/ 550 h 941" name="TY5"/>
              <a:gd fmla="*/ 674 w 10287" name="TX6"/>
              <a:gd fmla="*/ 479 h 941" name="TY6"/>
              <a:gd fmla="*/ 798 w 10287" name="TX7"/>
              <a:gd fmla="*/ 426 h 941" name="TY7"/>
              <a:gd fmla="*/ 869 w 10287" name="TX8"/>
              <a:gd fmla="*/ 426 h 941" name="TY8"/>
              <a:gd fmla="*/ 958 w 10287" name="TX9"/>
              <a:gd fmla="*/ 426 h 941" name="TY9"/>
              <a:gd fmla="*/ 1135 w 10287" name="TX10"/>
              <a:gd fmla="*/ 408 h 941" name="TY10"/>
              <a:gd fmla="*/ 1366 w 10287" name="TX11"/>
              <a:gd fmla="*/ 391 h 941" name="TY11"/>
              <a:gd fmla="*/ 1614 w 10287" name="TX12"/>
              <a:gd fmla="*/ 391 h 941" name="TY12"/>
              <a:gd fmla="*/ 1827 w 10287" name="TX13"/>
              <a:gd fmla="*/ 391 h 941" name="TY13"/>
              <a:gd fmla="*/ 2004 w 10287" name="TX14"/>
              <a:gd fmla="*/ 408 h 941" name="TY14"/>
              <a:gd fmla="*/ 2146 w 10287" name="TX15"/>
              <a:gd fmla="*/ 408 h 941" name="TY15"/>
              <a:gd fmla="*/ 2288 w 10287" name="TX16"/>
              <a:gd fmla="*/ 426 h 941" name="TY16"/>
              <a:gd fmla="*/ 2448 w 10287" name="TX17"/>
              <a:gd fmla="*/ 461 h 941" name="TY17"/>
              <a:gd fmla="*/ 2607 w 10287" name="TX18"/>
              <a:gd fmla="*/ 497 h 941" name="TY18"/>
              <a:gd fmla="*/ 2873 w 10287" name="TX19"/>
              <a:gd fmla="*/ 532 h 941" name="TY19"/>
              <a:gd fmla="*/ 3121 w 10287" name="TX20"/>
              <a:gd fmla="*/ 586 h 941" name="TY20"/>
              <a:gd fmla="*/ 3334 w 10287" name="TX21"/>
              <a:gd fmla="*/ 621 h 941" name="TY21"/>
              <a:gd fmla="*/ 3636 w 10287" name="TX22"/>
              <a:gd fmla="*/ 639 h 941" name="TY22"/>
              <a:gd fmla="*/ 3831 w 10287" name="TX23"/>
              <a:gd fmla="*/ 621 h 941" name="TY23"/>
              <a:gd fmla="*/ 3937 w 10287" name="TX24"/>
              <a:gd fmla="*/ 550 h 941" name="TY24"/>
              <a:gd fmla="*/ 4132 w 10287" name="TX25"/>
              <a:gd fmla="*/ 408 h 941" name="TY25"/>
              <a:gd fmla="*/ 4310 w 10287" name="TX26"/>
              <a:gd fmla="*/ 284 h 941" name="TY26"/>
              <a:gd fmla="*/ 4416 w 10287" name="TX27"/>
              <a:gd fmla="*/ 213 h 941" name="TY27"/>
              <a:gd fmla="*/ 4452 w 10287" name="TX28"/>
              <a:gd fmla="*/ 178 h 941" name="TY28"/>
              <a:gd fmla="*/ 4469 w 10287" name="TX29"/>
              <a:gd fmla="*/ 142 h 941" name="TY29"/>
              <a:gd fmla="*/ 4487 w 10287" name="TX30"/>
              <a:gd fmla="*/ 107 h 941" name="TY30"/>
              <a:gd fmla="*/ 4523 w 10287" name="TX31"/>
              <a:gd fmla="*/ 89 h 941" name="TY31"/>
              <a:gd fmla="*/ 4558 w 10287" name="TX32"/>
              <a:gd fmla="*/ 71 h 941" name="TY32"/>
              <a:gd fmla="*/ 4593 w 10287" name="TX33"/>
              <a:gd fmla="*/ 36 h 941" name="TY33"/>
              <a:gd fmla="*/ 4629 w 10287" name="TX34"/>
              <a:gd fmla="*/ 18 h 941" name="TY34"/>
              <a:gd fmla="*/ 4664 w 10287" name="TX35"/>
              <a:gd fmla="*/ 0 h 941" name="TY35"/>
              <a:gd fmla="*/ 4700 w 10287" name="TX36"/>
              <a:gd fmla="*/ 0 h 941" name="TY36"/>
              <a:gd fmla="*/ 4735 w 10287" name="TX37"/>
              <a:gd fmla="*/ 0 h 941" name="TY37"/>
              <a:gd fmla="*/ 4771 w 10287" name="TX38"/>
              <a:gd fmla="*/ 0 h 941" name="TY38"/>
              <a:gd fmla="*/ 4806 w 10287" name="TX39"/>
              <a:gd fmla="*/ 0 h 941" name="TY39"/>
              <a:gd fmla="*/ 4842 w 10287" name="TX40"/>
              <a:gd fmla="*/ 0 h 941" name="TY40"/>
              <a:gd fmla="*/ 4859 w 10287" name="TX41"/>
              <a:gd fmla="*/ 18 h 941" name="TY41"/>
              <a:gd fmla="*/ 4913 w 10287" name="TX42"/>
              <a:gd fmla="*/ 71 h 941" name="TY42"/>
              <a:gd fmla="*/ 4966 w 10287" name="TX43"/>
              <a:gd fmla="*/ 142 h 941" name="TY43"/>
              <a:gd fmla="*/ 5019 w 10287" name="TX44"/>
              <a:gd fmla="*/ 195 h 941" name="TY44"/>
              <a:gd fmla="*/ 5055 w 10287" name="TX45"/>
              <a:gd fmla="*/ 249 h 941" name="TY45"/>
              <a:gd fmla="*/ 5090 w 10287" name="TX46"/>
              <a:gd fmla="*/ 302 h 941" name="TY46"/>
              <a:gd fmla="*/ 5126 w 10287" name="TX47"/>
              <a:gd fmla="*/ 337 h 941" name="TY47"/>
              <a:gd fmla="*/ 5179 w 10287" name="TX48"/>
              <a:gd fmla="*/ 355 h 941" name="TY48"/>
              <a:gd fmla="*/ 5285 w 10287" name="TX49"/>
              <a:gd fmla="*/ 391 h 941" name="TY49"/>
              <a:gd fmla="*/ 5462 w 10287" name="TX50"/>
              <a:gd fmla="*/ 408 h 941" name="TY50"/>
              <a:gd fmla="*/ 5640 w 10287" name="TX51"/>
              <a:gd fmla="*/ 391 h 941" name="TY51"/>
              <a:gd fmla="*/ 5782 w 10287" name="TX52"/>
              <a:gd fmla="*/ 373 h 941" name="TY52"/>
              <a:gd fmla="*/ 5995 w 10287" name="TX53"/>
              <a:gd fmla="*/ 373 h 941" name="TY53"/>
              <a:gd fmla="*/ 6331 w 10287" name="TX54"/>
              <a:gd fmla="*/ 373 h 941" name="TY54"/>
              <a:gd fmla="*/ 6686 w 10287" name="TX55"/>
              <a:gd fmla="*/ 373 h 941" name="TY55"/>
              <a:gd fmla="*/ 7041 w 10287" name="TX56"/>
              <a:gd fmla="*/ 373 h 941" name="TY56"/>
              <a:gd fmla="*/ 7378 w 10287" name="TX57"/>
              <a:gd fmla="*/ 373 h 941" name="TY57"/>
              <a:gd fmla="*/ 7679 w 10287" name="TX58"/>
              <a:gd fmla="*/ 373 h 941" name="TY58"/>
              <a:gd fmla="*/ 7999 w 10287" name="TX59"/>
              <a:gd fmla="*/ 373 h 941" name="TY59"/>
              <a:gd fmla="*/ 8353 w 10287" name="TX60"/>
              <a:gd fmla="*/ 373 h 941" name="TY60"/>
              <a:gd fmla="*/ 8726 w 10287" name="TX61"/>
              <a:gd fmla="*/ 355 h 941" name="TY61"/>
              <a:gd fmla="*/ 9009 w 10287" name="TX62"/>
              <a:gd fmla="*/ 355 h 941" name="TY62"/>
              <a:gd fmla="*/ 9169 w 10287" name="TX63"/>
              <a:gd fmla="*/ 355 h 941" name="TY63"/>
              <a:gd fmla="*/ 9258 w 10287" name="TX64"/>
              <a:gd fmla="*/ 355 h 941" name="TY64"/>
              <a:gd fmla="*/ 9400 w 10287" name="TX65"/>
              <a:gd fmla="*/ 391 h 941" name="TY65"/>
              <a:gd fmla="*/ 9577 w 10287" name="TX66"/>
              <a:gd fmla="*/ 461 h 941" name="TY66"/>
              <a:gd fmla="*/ 9825 w 10287" name="TX67"/>
              <a:gd fmla="*/ 550 h 941" name="TY67"/>
              <a:gd fmla="*/ 10003 w 10287" name="TX68"/>
              <a:gd fmla="*/ 603 h 941" name="TY68"/>
              <a:gd fmla="*/ 10038 w 10287" name="TX69"/>
              <a:gd fmla="*/ 639 h 941" name="TY69"/>
              <a:gd fmla="*/ 10091 w 10287" name="TX70"/>
              <a:gd fmla="*/ 692 h 941" name="TY70"/>
              <a:gd fmla="*/ 10180 w 10287" name="TX71"/>
              <a:gd fmla="*/ 763 h 941" name="TY71"/>
              <a:gd fmla="*/ 10233 w 10287" name="TX72"/>
              <a:gd fmla="*/ 834 h 941" name="TY72"/>
              <a:gd fmla="*/ 10269 w 10287" name="TX73"/>
              <a:gd fmla="*/ 852 h 941" name="TY73"/>
              <a:gd fmla="*/ 10286 w 10287" name="TX74"/>
              <a:gd fmla="*/ 852 h 941" name="TY74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</a:cxnLst>
            <a:rect l="l" t="t" r="r" b="b"/>
            <a:pathLst>
              <a:path w="10287" h="941">
                <a:moveTo>
                  <a:pt x="0" y="940"/>
                </a:moveTo>
                <a:cubicBezTo>
                  <a:pt x="0" y="940"/>
                  <a:pt x="0" y="923"/>
                  <a:pt x="0" y="923"/>
                </a:cubicBezTo>
                <a:cubicBezTo>
                  <a:pt x="0" y="923"/>
                  <a:pt x="0" y="905"/>
                  <a:pt x="53" y="869"/>
                </a:cubicBezTo>
                <a:cubicBezTo>
                  <a:pt x="89" y="834"/>
                  <a:pt x="124" y="798"/>
                  <a:pt x="213" y="745"/>
                </a:cubicBezTo>
                <a:cubicBezTo>
                  <a:pt x="284" y="692"/>
                  <a:pt x="337" y="657"/>
                  <a:pt x="390" y="621"/>
                </a:cubicBezTo>
                <a:cubicBezTo>
                  <a:pt x="444" y="586"/>
                  <a:pt x="479" y="568"/>
                  <a:pt x="532" y="550"/>
                </a:cubicBezTo>
                <a:cubicBezTo>
                  <a:pt x="585" y="515"/>
                  <a:pt x="621" y="497"/>
                  <a:pt x="674" y="479"/>
                </a:cubicBezTo>
                <a:cubicBezTo>
                  <a:pt x="727" y="444"/>
                  <a:pt x="763" y="426"/>
                  <a:pt x="798" y="426"/>
                </a:cubicBezTo>
                <a:cubicBezTo>
                  <a:pt x="834" y="426"/>
                  <a:pt x="851" y="426"/>
                  <a:pt x="869" y="426"/>
                </a:cubicBezTo>
                <a:cubicBezTo>
                  <a:pt x="887" y="426"/>
                  <a:pt x="905" y="426"/>
                  <a:pt x="958" y="426"/>
                </a:cubicBezTo>
                <a:cubicBezTo>
                  <a:pt x="1011" y="426"/>
                  <a:pt x="1047" y="408"/>
                  <a:pt x="1135" y="408"/>
                </a:cubicBezTo>
                <a:cubicBezTo>
                  <a:pt x="1206" y="408"/>
                  <a:pt x="1259" y="391"/>
                  <a:pt x="1366" y="391"/>
                </a:cubicBezTo>
                <a:cubicBezTo>
                  <a:pt x="1472" y="391"/>
                  <a:pt x="1525" y="391"/>
                  <a:pt x="1614" y="391"/>
                </a:cubicBezTo>
                <a:cubicBezTo>
                  <a:pt x="1685" y="391"/>
                  <a:pt x="1738" y="391"/>
                  <a:pt x="1827" y="391"/>
                </a:cubicBezTo>
                <a:cubicBezTo>
                  <a:pt x="1898" y="391"/>
                  <a:pt x="1951" y="408"/>
                  <a:pt x="2004" y="408"/>
                </a:cubicBezTo>
                <a:cubicBezTo>
                  <a:pt x="2057" y="408"/>
                  <a:pt x="2093" y="408"/>
                  <a:pt x="2146" y="408"/>
                </a:cubicBezTo>
                <a:cubicBezTo>
                  <a:pt x="2199" y="408"/>
                  <a:pt x="2235" y="426"/>
                  <a:pt x="2288" y="426"/>
                </a:cubicBezTo>
                <a:cubicBezTo>
                  <a:pt x="2341" y="426"/>
                  <a:pt x="2394" y="444"/>
                  <a:pt x="2448" y="461"/>
                </a:cubicBezTo>
                <a:cubicBezTo>
                  <a:pt x="2501" y="461"/>
                  <a:pt x="2536" y="479"/>
                  <a:pt x="2607" y="497"/>
                </a:cubicBezTo>
                <a:cubicBezTo>
                  <a:pt x="2678" y="497"/>
                  <a:pt x="2749" y="515"/>
                  <a:pt x="2873" y="532"/>
                </a:cubicBezTo>
                <a:cubicBezTo>
                  <a:pt x="2980" y="550"/>
                  <a:pt x="3051" y="568"/>
                  <a:pt x="3121" y="586"/>
                </a:cubicBezTo>
                <a:cubicBezTo>
                  <a:pt x="3175" y="586"/>
                  <a:pt x="3228" y="603"/>
                  <a:pt x="3334" y="621"/>
                </a:cubicBezTo>
                <a:cubicBezTo>
                  <a:pt x="3423" y="621"/>
                  <a:pt x="3494" y="639"/>
                  <a:pt x="3636" y="639"/>
                </a:cubicBezTo>
                <a:cubicBezTo>
                  <a:pt x="3760" y="639"/>
                  <a:pt x="3813" y="621"/>
                  <a:pt x="3831" y="621"/>
                </a:cubicBezTo>
                <a:cubicBezTo>
                  <a:pt x="3831" y="621"/>
                  <a:pt x="3866" y="603"/>
                  <a:pt x="3937" y="550"/>
                </a:cubicBezTo>
                <a:cubicBezTo>
                  <a:pt x="4008" y="497"/>
                  <a:pt x="4061" y="461"/>
                  <a:pt x="4132" y="408"/>
                </a:cubicBezTo>
                <a:cubicBezTo>
                  <a:pt x="4203" y="355"/>
                  <a:pt x="4257" y="320"/>
                  <a:pt x="4310" y="284"/>
                </a:cubicBezTo>
                <a:cubicBezTo>
                  <a:pt x="4363" y="231"/>
                  <a:pt x="4398" y="213"/>
                  <a:pt x="4416" y="213"/>
                </a:cubicBezTo>
                <a:cubicBezTo>
                  <a:pt x="4416" y="195"/>
                  <a:pt x="4434" y="178"/>
                  <a:pt x="4452" y="178"/>
                </a:cubicBezTo>
                <a:cubicBezTo>
                  <a:pt x="4452" y="160"/>
                  <a:pt x="4469" y="142"/>
                  <a:pt x="4469" y="142"/>
                </a:cubicBezTo>
                <a:cubicBezTo>
                  <a:pt x="4469" y="125"/>
                  <a:pt x="4487" y="107"/>
                  <a:pt x="4487" y="107"/>
                </a:cubicBezTo>
                <a:cubicBezTo>
                  <a:pt x="4487" y="107"/>
                  <a:pt x="4505" y="89"/>
                  <a:pt x="4523" y="89"/>
                </a:cubicBezTo>
                <a:cubicBezTo>
                  <a:pt x="4523" y="89"/>
                  <a:pt x="4540" y="71"/>
                  <a:pt x="4558" y="71"/>
                </a:cubicBezTo>
                <a:cubicBezTo>
                  <a:pt x="4558" y="54"/>
                  <a:pt x="4576" y="36"/>
                  <a:pt x="4593" y="36"/>
                </a:cubicBezTo>
                <a:cubicBezTo>
                  <a:pt x="4611" y="36"/>
                  <a:pt x="4629" y="18"/>
                  <a:pt x="4629" y="18"/>
                </a:cubicBezTo>
                <a:cubicBezTo>
                  <a:pt x="4629" y="18"/>
                  <a:pt x="4647" y="0"/>
                  <a:pt x="4664" y="0"/>
                </a:cubicBezTo>
                <a:cubicBezTo>
                  <a:pt x="4664" y="0"/>
                  <a:pt x="4682" y="0"/>
                  <a:pt x="4700" y="0"/>
                </a:cubicBezTo>
                <a:cubicBezTo>
                  <a:pt x="4700" y="0"/>
                  <a:pt x="4718" y="0"/>
                  <a:pt x="4735" y="0"/>
                </a:cubicBezTo>
                <a:cubicBezTo>
                  <a:pt x="4735" y="0"/>
                  <a:pt x="4753" y="0"/>
                  <a:pt x="4771" y="0"/>
                </a:cubicBezTo>
                <a:cubicBezTo>
                  <a:pt x="4771" y="0"/>
                  <a:pt x="4789" y="0"/>
                  <a:pt x="4806" y="0"/>
                </a:cubicBezTo>
                <a:cubicBezTo>
                  <a:pt x="4806" y="0"/>
                  <a:pt x="4824" y="0"/>
                  <a:pt x="4842" y="0"/>
                </a:cubicBezTo>
                <a:cubicBezTo>
                  <a:pt x="4842" y="0"/>
                  <a:pt x="4859" y="0"/>
                  <a:pt x="4859" y="18"/>
                </a:cubicBezTo>
                <a:cubicBezTo>
                  <a:pt x="4859" y="18"/>
                  <a:pt x="4877" y="36"/>
                  <a:pt x="4913" y="71"/>
                </a:cubicBezTo>
                <a:cubicBezTo>
                  <a:pt x="4930" y="89"/>
                  <a:pt x="4948" y="107"/>
                  <a:pt x="4966" y="142"/>
                </a:cubicBezTo>
                <a:cubicBezTo>
                  <a:pt x="4984" y="160"/>
                  <a:pt x="5001" y="178"/>
                  <a:pt x="5019" y="195"/>
                </a:cubicBezTo>
                <a:cubicBezTo>
                  <a:pt x="5019" y="213"/>
                  <a:pt x="5037" y="231"/>
                  <a:pt x="5055" y="249"/>
                </a:cubicBezTo>
                <a:cubicBezTo>
                  <a:pt x="5055" y="266"/>
                  <a:pt x="5072" y="284"/>
                  <a:pt x="5090" y="302"/>
                </a:cubicBezTo>
                <a:cubicBezTo>
                  <a:pt x="5090" y="302"/>
                  <a:pt x="5108" y="320"/>
                  <a:pt x="5126" y="337"/>
                </a:cubicBezTo>
                <a:cubicBezTo>
                  <a:pt x="5143" y="337"/>
                  <a:pt x="5161" y="355"/>
                  <a:pt x="5179" y="355"/>
                </a:cubicBezTo>
                <a:cubicBezTo>
                  <a:pt x="5196" y="355"/>
                  <a:pt x="5232" y="373"/>
                  <a:pt x="5285" y="391"/>
                </a:cubicBezTo>
                <a:cubicBezTo>
                  <a:pt x="5338" y="391"/>
                  <a:pt x="5374" y="408"/>
                  <a:pt x="5462" y="408"/>
                </a:cubicBezTo>
                <a:cubicBezTo>
                  <a:pt x="5533" y="408"/>
                  <a:pt x="5587" y="391"/>
                  <a:pt x="5640" y="391"/>
                </a:cubicBezTo>
                <a:cubicBezTo>
                  <a:pt x="5693" y="391"/>
                  <a:pt x="5728" y="373"/>
                  <a:pt x="5782" y="373"/>
                </a:cubicBezTo>
                <a:cubicBezTo>
                  <a:pt x="5835" y="373"/>
                  <a:pt x="5888" y="373"/>
                  <a:pt x="5995" y="373"/>
                </a:cubicBezTo>
                <a:cubicBezTo>
                  <a:pt x="6101" y="373"/>
                  <a:pt x="6190" y="373"/>
                  <a:pt x="6331" y="373"/>
                </a:cubicBezTo>
                <a:cubicBezTo>
                  <a:pt x="6456" y="373"/>
                  <a:pt x="6544" y="373"/>
                  <a:pt x="6686" y="373"/>
                </a:cubicBezTo>
                <a:cubicBezTo>
                  <a:pt x="6828" y="373"/>
                  <a:pt x="6917" y="373"/>
                  <a:pt x="7041" y="373"/>
                </a:cubicBezTo>
                <a:cubicBezTo>
                  <a:pt x="7147" y="373"/>
                  <a:pt x="7236" y="373"/>
                  <a:pt x="7378" y="373"/>
                </a:cubicBezTo>
                <a:cubicBezTo>
                  <a:pt x="7502" y="373"/>
                  <a:pt x="7573" y="373"/>
                  <a:pt x="7679" y="373"/>
                </a:cubicBezTo>
                <a:cubicBezTo>
                  <a:pt x="7786" y="373"/>
                  <a:pt x="7857" y="373"/>
                  <a:pt x="7999" y="373"/>
                </a:cubicBezTo>
                <a:cubicBezTo>
                  <a:pt x="8140" y="373"/>
                  <a:pt x="8229" y="373"/>
                  <a:pt x="8353" y="373"/>
                </a:cubicBezTo>
                <a:cubicBezTo>
                  <a:pt x="8477" y="373"/>
                  <a:pt x="8566" y="355"/>
                  <a:pt x="8726" y="355"/>
                </a:cubicBezTo>
                <a:cubicBezTo>
                  <a:pt x="8868" y="355"/>
                  <a:pt x="8938" y="355"/>
                  <a:pt x="9009" y="355"/>
                </a:cubicBezTo>
                <a:cubicBezTo>
                  <a:pt x="9080" y="355"/>
                  <a:pt x="9116" y="355"/>
                  <a:pt x="9169" y="355"/>
                </a:cubicBezTo>
                <a:cubicBezTo>
                  <a:pt x="9204" y="355"/>
                  <a:pt x="9222" y="355"/>
                  <a:pt x="9258" y="355"/>
                </a:cubicBezTo>
                <a:cubicBezTo>
                  <a:pt x="9293" y="355"/>
                  <a:pt x="9329" y="373"/>
                  <a:pt x="9400" y="391"/>
                </a:cubicBezTo>
                <a:cubicBezTo>
                  <a:pt x="9453" y="408"/>
                  <a:pt x="9506" y="426"/>
                  <a:pt x="9577" y="461"/>
                </a:cubicBezTo>
                <a:cubicBezTo>
                  <a:pt x="9648" y="479"/>
                  <a:pt x="9719" y="497"/>
                  <a:pt x="9825" y="550"/>
                </a:cubicBezTo>
                <a:cubicBezTo>
                  <a:pt x="9932" y="586"/>
                  <a:pt x="9985" y="603"/>
                  <a:pt x="10003" y="603"/>
                </a:cubicBezTo>
                <a:cubicBezTo>
                  <a:pt x="10003" y="603"/>
                  <a:pt x="10020" y="621"/>
                  <a:pt x="10038" y="639"/>
                </a:cubicBezTo>
                <a:cubicBezTo>
                  <a:pt x="10038" y="639"/>
                  <a:pt x="10056" y="657"/>
                  <a:pt x="10091" y="692"/>
                </a:cubicBezTo>
                <a:cubicBezTo>
                  <a:pt x="10109" y="710"/>
                  <a:pt x="10127" y="728"/>
                  <a:pt x="10180" y="763"/>
                </a:cubicBezTo>
                <a:cubicBezTo>
                  <a:pt x="10215" y="798"/>
                  <a:pt x="10233" y="816"/>
                  <a:pt x="10233" y="834"/>
                </a:cubicBezTo>
                <a:cubicBezTo>
                  <a:pt x="10233" y="834"/>
                  <a:pt x="10251" y="852"/>
                  <a:pt x="10269" y="852"/>
                </a:cubicBezTo>
                <a:cubicBezTo>
                  <a:pt x="10269" y="852"/>
                  <a:pt x="10286" y="852"/>
                  <a:pt x="10286" y="852"/>
                </a:cubicBezTo>
              </a:path>
            </a:pathLst>
          </a:custGeom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2" name="텍스트 상자 242"/>
          <p:cNvSpPr txBox="1">
            <a:spLocks/>
          </p:cNvSpPr>
          <p:nvPr/>
        </p:nvSpPr>
        <p:spPr>
          <a:xfrm rot="0">
            <a:off x="6745605" y="1047115"/>
            <a:ext cx="13747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160비트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Text Box"/>
          <p:cNvSpPr>
            <a:spLocks/>
          </p:cNvSpPr>
          <p:nvPr/>
        </p:nvSpPr>
        <p:spPr>
          <a:xfrm rot="0">
            <a:off x="2736215" y="6092190"/>
            <a:ext cx="6791325" cy="518795"/>
          </a:xfrm>
          <a:custGeom>
            <a:gdLst>
              <a:gd fmla="*/ 0 w 10695" name="TX0"/>
              <a:gd fmla="*/ 36 h 817" name="TY0"/>
              <a:gd fmla="*/ 0 w 10695" name="TX1"/>
              <a:gd fmla="*/ 36 h 817" name="TY1"/>
              <a:gd fmla="*/ 0 w 10695" name="TX2"/>
              <a:gd fmla="*/ 71 h 817" name="TY2"/>
              <a:gd fmla="*/ 0 w 10695" name="TX3"/>
              <a:gd fmla="*/ 107 h 817" name="TY3"/>
              <a:gd fmla="*/ 18 w 10695" name="TX4"/>
              <a:gd fmla="*/ 142 h 817" name="TY4"/>
              <a:gd fmla="*/ 18 w 10695" name="TX5"/>
              <a:gd fmla="*/ 160 h 817" name="TY5"/>
              <a:gd fmla="*/ 54 w 10695" name="TX6"/>
              <a:gd fmla="*/ 178 h 817" name="TY6"/>
              <a:gd fmla="*/ 89 w 10695" name="TX7"/>
              <a:gd fmla="*/ 196 h 817" name="TY7"/>
              <a:gd fmla="*/ 124 w 10695" name="TX8"/>
              <a:gd fmla="*/ 213 h 817" name="TY8"/>
              <a:gd fmla="*/ 160 w 10695" name="TX9"/>
              <a:gd fmla="*/ 231 h 817" name="TY9"/>
              <a:gd fmla="*/ 195 w 10695" name="TX10"/>
              <a:gd fmla="*/ 266 h 817" name="TY10"/>
              <a:gd fmla="*/ 231 w 10695" name="TX11"/>
              <a:gd fmla="*/ 284 h 817" name="TY11"/>
              <a:gd fmla="*/ 284 w 10695" name="TX12"/>
              <a:gd fmla="*/ 302 h 817" name="TY12"/>
              <a:gd fmla="*/ 320 w 10695" name="TX13"/>
              <a:gd fmla="*/ 302 h 817" name="TY13"/>
              <a:gd fmla="*/ 373 w 10695" name="TX14"/>
              <a:gd fmla="*/ 320 h 817" name="TY14"/>
              <a:gd fmla="*/ 408 w 10695" name="TX15"/>
              <a:gd fmla="*/ 337 h 817" name="TY15"/>
              <a:gd fmla="*/ 479 w 10695" name="TX16"/>
              <a:gd fmla="*/ 355 h 817" name="TY16"/>
              <a:gd fmla="*/ 532 w 10695" name="TX17"/>
              <a:gd fmla="*/ 355 h 817" name="TY17"/>
              <a:gd fmla="*/ 568 w 10695" name="TX18"/>
              <a:gd fmla="*/ 373 h 817" name="TY18"/>
              <a:gd fmla="*/ 621 w 10695" name="TX19"/>
              <a:gd fmla="*/ 373 h 817" name="TY19"/>
              <a:gd fmla="*/ 674 w 10695" name="TX20"/>
              <a:gd fmla="*/ 373 h 817" name="TY20"/>
              <a:gd fmla="*/ 710 w 10695" name="TX21"/>
              <a:gd fmla="*/ 391 h 817" name="TY21"/>
              <a:gd fmla="*/ 763 w 10695" name="TX22"/>
              <a:gd fmla="*/ 391 h 817" name="TY22"/>
              <a:gd fmla="*/ 834 w 10695" name="TX23"/>
              <a:gd fmla="*/ 391 h 817" name="TY23"/>
              <a:gd fmla="*/ 905 w 10695" name="TX24"/>
              <a:gd fmla="*/ 391 h 817" name="TY24"/>
              <a:gd fmla="*/ 993 w 10695" name="TX25"/>
              <a:gd fmla="*/ 391 h 817" name="TY25"/>
              <a:gd fmla="*/ 1082 w 10695" name="TX26"/>
              <a:gd fmla="*/ 391 h 817" name="TY26"/>
              <a:gd fmla="*/ 1153 w 10695" name="TX27"/>
              <a:gd fmla="*/ 391 h 817" name="TY27"/>
              <a:gd fmla="*/ 1189 w 10695" name="TX28"/>
              <a:gd fmla="*/ 391 h 817" name="TY28"/>
              <a:gd fmla="*/ 1242 w 10695" name="TX29"/>
              <a:gd fmla="*/ 391 h 817" name="TY29"/>
              <a:gd fmla="*/ 1295 w 10695" name="TX30"/>
              <a:gd fmla="*/ 391 h 817" name="TY30"/>
              <a:gd fmla="*/ 1366 w 10695" name="TX31"/>
              <a:gd fmla="*/ 391 h 817" name="TY31"/>
              <a:gd fmla="*/ 1508 w 10695" name="TX32"/>
              <a:gd fmla="*/ 373 h 817" name="TY32"/>
              <a:gd fmla="*/ 1721 w 10695" name="TX33"/>
              <a:gd fmla="*/ 373 h 817" name="TY33"/>
              <a:gd fmla="*/ 1969 w 10695" name="TX34"/>
              <a:gd fmla="*/ 355 h 817" name="TY34"/>
              <a:gd fmla="*/ 2199 w 10695" name="TX35"/>
              <a:gd fmla="*/ 337 h 817" name="TY35"/>
              <a:gd fmla="*/ 2288 w 10695" name="TX36"/>
              <a:gd fmla="*/ 337 h 817" name="TY36"/>
              <a:gd fmla="*/ 2324 w 10695" name="TX37"/>
              <a:gd fmla="*/ 337 h 817" name="TY37"/>
              <a:gd fmla="*/ 2412 w 10695" name="TX38"/>
              <a:gd fmla="*/ 337 h 817" name="TY38"/>
              <a:gd fmla="*/ 2501 w 10695" name="TX39"/>
              <a:gd fmla="*/ 337 h 817" name="TY39"/>
              <a:gd fmla="*/ 2590 w 10695" name="TX40"/>
              <a:gd fmla="*/ 337 h 817" name="TY40"/>
              <a:gd fmla="*/ 2643 w 10695" name="TX41"/>
              <a:gd fmla="*/ 337 h 817" name="TY41"/>
              <a:gd fmla="*/ 2696 w 10695" name="TX42"/>
              <a:gd fmla="*/ 337 h 817" name="TY42"/>
              <a:gd fmla="*/ 2749 w 10695" name="TX43"/>
              <a:gd fmla="*/ 337 h 817" name="TY43"/>
              <a:gd fmla="*/ 2962 w 10695" name="TX44"/>
              <a:gd fmla="*/ 337 h 817" name="TY44"/>
              <a:gd fmla="*/ 3246 w 10695" name="TX45"/>
              <a:gd fmla="*/ 355 h 817" name="TY45"/>
              <a:gd fmla="*/ 3423 w 10695" name="TX46"/>
              <a:gd fmla="*/ 373 h 817" name="TY46"/>
              <a:gd fmla="*/ 3547 w 10695" name="TX47"/>
              <a:gd fmla="*/ 373 h 817" name="TY47"/>
              <a:gd fmla="*/ 3636 w 10695" name="TX48"/>
              <a:gd fmla="*/ 373 h 817" name="TY48"/>
              <a:gd fmla="*/ 3707 w 10695" name="TX49"/>
              <a:gd fmla="*/ 391 h 817" name="TY49"/>
              <a:gd fmla="*/ 3760 w 10695" name="TX50"/>
              <a:gd fmla="*/ 391 h 817" name="TY50"/>
              <a:gd fmla="*/ 3831 w 10695" name="TX51"/>
              <a:gd fmla="*/ 391 h 817" name="TY51"/>
              <a:gd fmla="*/ 3937 w 10695" name="TX52"/>
              <a:gd fmla="*/ 391 h 817" name="TY52"/>
              <a:gd fmla="*/ 4008 w 10695" name="TX53"/>
              <a:gd fmla="*/ 408 h 817" name="TY53"/>
              <a:gd fmla="*/ 4044 w 10695" name="TX54"/>
              <a:gd fmla="*/ 408 h 817" name="TY54"/>
              <a:gd fmla="*/ 4079 w 10695" name="TX55"/>
              <a:gd fmla="*/ 426 h 817" name="TY55"/>
              <a:gd fmla="*/ 4239 w 10695" name="TX56"/>
              <a:gd fmla="*/ 426 h 817" name="TY56"/>
              <a:gd fmla="*/ 4434 w 10695" name="TX57"/>
              <a:gd fmla="*/ 444 h 817" name="TY57"/>
              <a:gd fmla="*/ 4540 w 10695" name="TX58"/>
              <a:gd fmla="*/ 462 h 817" name="TY58"/>
              <a:gd fmla="*/ 4629 w 10695" name="TX59"/>
              <a:gd fmla="*/ 462 h 817" name="TY59"/>
              <a:gd fmla="*/ 4700 w 10695" name="TX60"/>
              <a:gd fmla="*/ 479 h 817" name="TY60"/>
              <a:gd fmla="*/ 4771 w 10695" name="TX61"/>
              <a:gd fmla="*/ 497 h 817" name="TY61"/>
              <a:gd fmla="*/ 4824 w 10695" name="TX62"/>
              <a:gd fmla="*/ 497 h 817" name="TY62"/>
              <a:gd fmla="*/ 4860 w 10695" name="TX63"/>
              <a:gd fmla="*/ 497 h 817" name="TY63"/>
              <a:gd fmla="*/ 4895 w 10695" name="TX64"/>
              <a:gd fmla="*/ 497 h 817" name="TY64"/>
              <a:gd fmla="*/ 4948 w 10695" name="TX65"/>
              <a:gd fmla="*/ 515 h 817" name="TY65"/>
              <a:gd fmla="*/ 4966 w 10695" name="TX66"/>
              <a:gd fmla="*/ 550 h 817" name="TY66"/>
              <a:gd fmla="*/ 5002 w 10695" name="TX67"/>
              <a:gd fmla="*/ 621 h 817" name="TY67"/>
              <a:gd fmla="*/ 5055 w 10695" name="TX68"/>
              <a:gd fmla="*/ 674 h 817" name="TY68"/>
              <a:gd fmla="*/ 5090 w 10695" name="TX69"/>
              <a:gd fmla="*/ 728 h 817" name="TY69"/>
              <a:gd fmla="*/ 5126 w 10695" name="TX70"/>
              <a:gd fmla="*/ 763 h 817" name="TY70"/>
              <a:gd fmla="*/ 5161 w 10695" name="TX71"/>
              <a:gd fmla="*/ 799 h 817" name="TY71"/>
              <a:gd fmla="*/ 5197 w 10695" name="TX72"/>
              <a:gd fmla="*/ 816 h 817" name="TY72"/>
              <a:gd fmla="*/ 5214 w 10695" name="TX73"/>
              <a:gd fmla="*/ 799 h 817" name="TY73"/>
              <a:gd fmla="*/ 5250 w 10695" name="TX74"/>
              <a:gd fmla="*/ 763 h 817" name="TY74"/>
              <a:gd fmla="*/ 5268 w 10695" name="TX75"/>
              <a:gd fmla="*/ 710 h 817" name="TY75"/>
              <a:gd fmla="*/ 5285 w 10695" name="TX76"/>
              <a:gd fmla="*/ 674 h 817" name="TY76"/>
              <a:gd fmla="*/ 5303 w 10695" name="TX77"/>
              <a:gd fmla="*/ 639 h 817" name="TY77"/>
              <a:gd fmla="*/ 5338 w 10695" name="TX78"/>
              <a:gd fmla="*/ 603 h 817" name="TY78"/>
              <a:gd fmla="*/ 5374 w 10695" name="TX79"/>
              <a:gd fmla="*/ 550 h 817" name="TY79"/>
              <a:gd fmla="*/ 5392 w 10695" name="TX80"/>
              <a:gd fmla="*/ 515 h 817" name="TY80"/>
              <a:gd fmla="*/ 5445 w 10695" name="TX81"/>
              <a:gd fmla="*/ 497 h 817" name="TY81"/>
              <a:gd fmla="*/ 5534 w 10695" name="TX82"/>
              <a:gd fmla="*/ 479 h 817" name="TY82"/>
              <a:gd fmla="*/ 5640 w 10695" name="TX83"/>
              <a:gd fmla="*/ 444 h 817" name="TY83"/>
              <a:gd fmla="*/ 5746 w 10695" name="TX84"/>
              <a:gd fmla="*/ 408 h 817" name="TY84"/>
              <a:gd fmla="*/ 5800 w 10695" name="TX85"/>
              <a:gd fmla="*/ 391 h 817" name="TY85"/>
              <a:gd fmla="*/ 5853 w 10695" name="TX86"/>
              <a:gd fmla="*/ 391 h 817" name="TY86"/>
              <a:gd fmla="*/ 5888 w 10695" name="TX87"/>
              <a:gd fmla="*/ 391 h 817" name="TY87"/>
              <a:gd fmla="*/ 5941 w 10695" name="TX88"/>
              <a:gd fmla="*/ 391 h 817" name="TY88"/>
              <a:gd fmla="*/ 6172 w 10695" name="TX89"/>
              <a:gd fmla="*/ 373 h 817" name="TY89"/>
              <a:gd fmla="*/ 6474 w 10695" name="TX90"/>
              <a:gd fmla="*/ 373 h 817" name="TY90"/>
              <a:gd fmla="*/ 6633 w 10695" name="TX91"/>
              <a:gd fmla="*/ 373 h 817" name="TY91"/>
              <a:gd fmla="*/ 6775 w 10695" name="TX92"/>
              <a:gd fmla="*/ 373 h 817" name="TY92"/>
              <a:gd fmla="*/ 6881 w 10695" name="TX93"/>
              <a:gd fmla="*/ 373 h 817" name="TY93"/>
              <a:gd fmla="*/ 7041 w 10695" name="TX94"/>
              <a:gd fmla="*/ 373 h 817" name="TY94"/>
              <a:gd fmla="*/ 7289 w 10695" name="TX95"/>
              <a:gd fmla="*/ 373 h 817" name="TY95"/>
              <a:gd fmla="*/ 7591 w 10695" name="TX96"/>
              <a:gd fmla="*/ 373 h 817" name="TY96"/>
              <a:gd fmla="*/ 7804 w 10695" name="TX97"/>
              <a:gd fmla="*/ 391 h 817" name="TY97"/>
              <a:gd fmla="*/ 7875 w 10695" name="TX98"/>
              <a:gd fmla="*/ 391 h 817" name="TY98"/>
              <a:gd fmla="*/ 7910 w 10695" name="TX99"/>
              <a:gd fmla="*/ 391 h 817" name="TY99"/>
              <a:gd fmla="*/ 7963 w 10695" name="TX100"/>
              <a:gd fmla="*/ 391 h 817" name="TY100"/>
              <a:gd fmla="*/ 8176 w 10695" name="TX101"/>
              <a:gd fmla="*/ 391 h 817" name="TY101"/>
              <a:gd fmla="*/ 8548 w 10695" name="TX102"/>
              <a:gd fmla="*/ 391 h 817" name="TY102"/>
              <a:gd fmla="*/ 8903 w 10695" name="TX103"/>
              <a:gd fmla="*/ 391 h 817" name="TY103"/>
              <a:gd fmla="*/ 9293 w 10695" name="TX104"/>
              <a:gd fmla="*/ 391 h 817" name="TY104"/>
              <a:gd fmla="*/ 9666 w 10695" name="TX105"/>
              <a:gd fmla="*/ 391 h 817" name="TY105"/>
              <a:gd fmla="*/ 9985 w 10695" name="TX106"/>
              <a:gd fmla="*/ 373 h 817" name="TY106"/>
              <a:gd fmla="*/ 10198 w 10695" name="TX107"/>
              <a:gd fmla="*/ 355 h 817" name="TY107"/>
              <a:gd fmla="*/ 10269 w 10695" name="TX108"/>
              <a:gd fmla="*/ 337 h 817" name="TY108"/>
              <a:gd fmla="*/ 10322 w 10695" name="TX109"/>
              <a:gd fmla="*/ 302 h 817" name="TY109"/>
              <a:gd fmla="*/ 10375 w 10695" name="TX110"/>
              <a:gd fmla="*/ 249 h 817" name="TY110"/>
              <a:gd fmla="*/ 10411 w 10695" name="TX111"/>
              <a:gd fmla="*/ 213 h 817" name="TY111"/>
              <a:gd fmla="*/ 10482 w 10695" name="TX112"/>
              <a:gd fmla="*/ 142 h 817" name="TY112"/>
              <a:gd fmla="*/ 10588 w 10695" name="TX113"/>
              <a:gd fmla="*/ 54 h 817" name="TY113"/>
              <a:gd fmla="*/ 10641 w 10695" name="TX114"/>
              <a:gd fmla="*/ 18 h 817" name="TY114"/>
              <a:gd fmla="*/ 10677 w 10695" name="TX115"/>
              <a:gd fmla="*/ 0 h 817" name="TY115"/>
              <a:gd fmla="*/ 10694 w 10695" name="TX116"/>
              <a:gd fmla="*/ 0 h 817" name="TY116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</a:cxnLst>
            <a:rect l="l" t="t" r="r" b="b"/>
            <a:pathLst>
              <a:path w="10695" h="817">
                <a:moveTo>
                  <a:pt x="0" y="36"/>
                </a:move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54"/>
                  <a:pt x="0" y="71"/>
                </a:cubicBezTo>
                <a:cubicBezTo>
                  <a:pt x="0" y="71"/>
                  <a:pt x="0" y="89"/>
                  <a:pt x="0" y="107"/>
                </a:cubicBezTo>
                <a:cubicBezTo>
                  <a:pt x="0" y="107"/>
                  <a:pt x="18" y="125"/>
                  <a:pt x="18" y="142"/>
                </a:cubicBezTo>
                <a:cubicBezTo>
                  <a:pt x="18" y="142"/>
                  <a:pt x="18" y="160"/>
                  <a:pt x="18" y="160"/>
                </a:cubicBezTo>
                <a:cubicBezTo>
                  <a:pt x="18" y="160"/>
                  <a:pt x="36" y="178"/>
                  <a:pt x="54" y="178"/>
                </a:cubicBezTo>
                <a:cubicBezTo>
                  <a:pt x="54" y="178"/>
                  <a:pt x="71" y="196"/>
                  <a:pt x="89" y="196"/>
                </a:cubicBezTo>
                <a:cubicBezTo>
                  <a:pt x="89" y="196"/>
                  <a:pt x="107" y="213"/>
                  <a:pt x="124" y="213"/>
                </a:cubicBezTo>
                <a:cubicBezTo>
                  <a:pt x="124" y="213"/>
                  <a:pt x="142" y="231"/>
                  <a:pt x="160" y="231"/>
                </a:cubicBezTo>
                <a:cubicBezTo>
                  <a:pt x="160" y="231"/>
                  <a:pt x="178" y="249"/>
                  <a:pt x="195" y="266"/>
                </a:cubicBezTo>
                <a:cubicBezTo>
                  <a:pt x="195" y="266"/>
                  <a:pt x="213" y="284"/>
                  <a:pt x="231" y="284"/>
                </a:cubicBezTo>
                <a:cubicBezTo>
                  <a:pt x="249" y="284"/>
                  <a:pt x="266" y="302"/>
                  <a:pt x="284" y="302"/>
                </a:cubicBezTo>
                <a:cubicBezTo>
                  <a:pt x="284" y="302"/>
                  <a:pt x="302" y="302"/>
                  <a:pt x="320" y="302"/>
                </a:cubicBezTo>
                <a:cubicBezTo>
                  <a:pt x="337" y="302"/>
                  <a:pt x="355" y="320"/>
                  <a:pt x="373" y="320"/>
                </a:cubicBezTo>
                <a:cubicBezTo>
                  <a:pt x="373" y="320"/>
                  <a:pt x="391" y="337"/>
                  <a:pt x="408" y="337"/>
                </a:cubicBezTo>
                <a:cubicBezTo>
                  <a:pt x="426" y="337"/>
                  <a:pt x="444" y="355"/>
                  <a:pt x="479" y="355"/>
                </a:cubicBezTo>
                <a:cubicBezTo>
                  <a:pt x="497" y="355"/>
                  <a:pt x="515" y="355"/>
                  <a:pt x="532" y="355"/>
                </a:cubicBezTo>
                <a:cubicBezTo>
                  <a:pt x="532" y="355"/>
                  <a:pt x="550" y="373"/>
                  <a:pt x="568" y="373"/>
                </a:cubicBezTo>
                <a:cubicBezTo>
                  <a:pt x="568" y="373"/>
                  <a:pt x="586" y="373"/>
                  <a:pt x="621" y="373"/>
                </a:cubicBezTo>
                <a:cubicBezTo>
                  <a:pt x="639" y="373"/>
                  <a:pt x="657" y="373"/>
                  <a:pt x="674" y="373"/>
                </a:cubicBezTo>
                <a:cubicBezTo>
                  <a:pt x="674" y="373"/>
                  <a:pt x="692" y="391"/>
                  <a:pt x="710" y="391"/>
                </a:cubicBezTo>
                <a:cubicBezTo>
                  <a:pt x="710" y="391"/>
                  <a:pt x="727" y="391"/>
                  <a:pt x="763" y="391"/>
                </a:cubicBezTo>
                <a:cubicBezTo>
                  <a:pt x="781" y="391"/>
                  <a:pt x="798" y="391"/>
                  <a:pt x="834" y="391"/>
                </a:cubicBezTo>
                <a:cubicBezTo>
                  <a:pt x="852" y="391"/>
                  <a:pt x="869" y="391"/>
                  <a:pt x="905" y="391"/>
                </a:cubicBezTo>
                <a:cubicBezTo>
                  <a:pt x="940" y="391"/>
                  <a:pt x="958" y="391"/>
                  <a:pt x="993" y="391"/>
                </a:cubicBezTo>
                <a:cubicBezTo>
                  <a:pt x="1011" y="391"/>
                  <a:pt x="1029" y="391"/>
                  <a:pt x="1082" y="391"/>
                </a:cubicBezTo>
                <a:cubicBezTo>
                  <a:pt x="1118" y="391"/>
                  <a:pt x="1135" y="391"/>
                  <a:pt x="1153" y="391"/>
                </a:cubicBezTo>
                <a:cubicBezTo>
                  <a:pt x="1153" y="391"/>
                  <a:pt x="1171" y="391"/>
                  <a:pt x="1189" y="391"/>
                </a:cubicBezTo>
                <a:cubicBezTo>
                  <a:pt x="1206" y="391"/>
                  <a:pt x="1224" y="391"/>
                  <a:pt x="1242" y="391"/>
                </a:cubicBezTo>
                <a:cubicBezTo>
                  <a:pt x="1242" y="391"/>
                  <a:pt x="1260" y="391"/>
                  <a:pt x="1295" y="391"/>
                </a:cubicBezTo>
                <a:cubicBezTo>
                  <a:pt x="1313" y="391"/>
                  <a:pt x="1330" y="391"/>
                  <a:pt x="1366" y="391"/>
                </a:cubicBezTo>
                <a:cubicBezTo>
                  <a:pt x="1401" y="391"/>
                  <a:pt x="1437" y="373"/>
                  <a:pt x="1508" y="373"/>
                </a:cubicBezTo>
                <a:cubicBezTo>
                  <a:pt x="1579" y="373"/>
                  <a:pt x="1632" y="373"/>
                  <a:pt x="1721" y="373"/>
                </a:cubicBezTo>
                <a:cubicBezTo>
                  <a:pt x="1792" y="373"/>
                  <a:pt x="1862" y="355"/>
                  <a:pt x="1969" y="355"/>
                </a:cubicBezTo>
                <a:cubicBezTo>
                  <a:pt x="2075" y="355"/>
                  <a:pt x="2146" y="337"/>
                  <a:pt x="2199" y="337"/>
                </a:cubicBezTo>
                <a:cubicBezTo>
                  <a:pt x="2253" y="337"/>
                  <a:pt x="2270" y="337"/>
                  <a:pt x="2288" y="337"/>
                </a:cubicBezTo>
                <a:cubicBezTo>
                  <a:pt x="2288" y="337"/>
                  <a:pt x="2306" y="337"/>
                  <a:pt x="2324" y="337"/>
                </a:cubicBezTo>
                <a:cubicBezTo>
                  <a:pt x="2341" y="337"/>
                  <a:pt x="2359" y="337"/>
                  <a:pt x="2412" y="337"/>
                </a:cubicBezTo>
                <a:cubicBezTo>
                  <a:pt x="2448" y="337"/>
                  <a:pt x="2465" y="337"/>
                  <a:pt x="2501" y="337"/>
                </a:cubicBezTo>
                <a:cubicBezTo>
                  <a:pt x="2536" y="337"/>
                  <a:pt x="2554" y="337"/>
                  <a:pt x="2590" y="337"/>
                </a:cubicBezTo>
                <a:cubicBezTo>
                  <a:pt x="2607" y="337"/>
                  <a:pt x="2625" y="337"/>
                  <a:pt x="2643" y="337"/>
                </a:cubicBezTo>
                <a:cubicBezTo>
                  <a:pt x="2661" y="337"/>
                  <a:pt x="2678" y="337"/>
                  <a:pt x="2696" y="337"/>
                </a:cubicBezTo>
                <a:cubicBezTo>
                  <a:pt x="2696" y="337"/>
                  <a:pt x="2714" y="337"/>
                  <a:pt x="2749" y="337"/>
                </a:cubicBezTo>
                <a:cubicBezTo>
                  <a:pt x="2767" y="337"/>
                  <a:pt x="2820" y="337"/>
                  <a:pt x="2962" y="337"/>
                </a:cubicBezTo>
                <a:cubicBezTo>
                  <a:pt x="3086" y="337"/>
                  <a:pt x="3157" y="355"/>
                  <a:pt x="3246" y="355"/>
                </a:cubicBezTo>
                <a:cubicBezTo>
                  <a:pt x="3317" y="355"/>
                  <a:pt x="3370" y="373"/>
                  <a:pt x="3423" y="373"/>
                </a:cubicBezTo>
                <a:cubicBezTo>
                  <a:pt x="3476" y="373"/>
                  <a:pt x="3512" y="373"/>
                  <a:pt x="3547" y="373"/>
                </a:cubicBezTo>
                <a:cubicBezTo>
                  <a:pt x="3565" y="373"/>
                  <a:pt x="3583" y="373"/>
                  <a:pt x="3636" y="373"/>
                </a:cubicBezTo>
                <a:cubicBezTo>
                  <a:pt x="3671" y="373"/>
                  <a:pt x="3689" y="391"/>
                  <a:pt x="3707" y="391"/>
                </a:cubicBezTo>
                <a:cubicBezTo>
                  <a:pt x="3707" y="391"/>
                  <a:pt x="3725" y="391"/>
                  <a:pt x="3760" y="391"/>
                </a:cubicBezTo>
                <a:cubicBezTo>
                  <a:pt x="3778" y="391"/>
                  <a:pt x="3796" y="391"/>
                  <a:pt x="3831" y="391"/>
                </a:cubicBezTo>
                <a:cubicBezTo>
                  <a:pt x="3867" y="391"/>
                  <a:pt x="3884" y="391"/>
                  <a:pt x="3937" y="391"/>
                </a:cubicBezTo>
                <a:cubicBezTo>
                  <a:pt x="3973" y="391"/>
                  <a:pt x="3991" y="408"/>
                  <a:pt x="4008" y="408"/>
                </a:cubicBezTo>
                <a:cubicBezTo>
                  <a:pt x="4008" y="408"/>
                  <a:pt x="4026" y="408"/>
                  <a:pt x="4044" y="408"/>
                </a:cubicBezTo>
                <a:cubicBezTo>
                  <a:pt x="4044" y="408"/>
                  <a:pt x="4062" y="426"/>
                  <a:pt x="4079" y="426"/>
                </a:cubicBezTo>
                <a:cubicBezTo>
                  <a:pt x="4079" y="426"/>
                  <a:pt x="4133" y="426"/>
                  <a:pt x="4239" y="426"/>
                </a:cubicBezTo>
                <a:cubicBezTo>
                  <a:pt x="4345" y="426"/>
                  <a:pt x="4381" y="444"/>
                  <a:pt x="4434" y="444"/>
                </a:cubicBezTo>
                <a:cubicBezTo>
                  <a:pt x="4487" y="444"/>
                  <a:pt x="4505" y="462"/>
                  <a:pt x="4540" y="462"/>
                </a:cubicBezTo>
                <a:cubicBezTo>
                  <a:pt x="4576" y="462"/>
                  <a:pt x="4594" y="462"/>
                  <a:pt x="4629" y="462"/>
                </a:cubicBezTo>
                <a:cubicBezTo>
                  <a:pt x="4665" y="462"/>
                  <a:pt x="4682" y="479"/>
                  <a:pt x="4700" y="479"/>
                </a:cubicBezTo>
                <a:cubicBezTo>
                  <a:pt x="4718" y="479"/>
                  <a:pt x="4736" y="497"/>
                  <a:pt x="4771" y="497"/>
                </a:cubicBezTo>
                <a:cubicBezTo>
                  <a:pt x="4789" y="497"/>
                  <a:pt x="4806" y="497"/>
                  <a:pt x="4824" y="497"/>
                </a:cubicBezTo>
                <a:cubicBezTo>
                  <a:pt x="4824" y="497"/>
                  <a:pt x="4842" y="497"/>
                  <a:pt x="4860" y="497"/>
                </a:cubicBezTo>
                <a:cubicBezTo>
                  <a:pt x="4860" y="497"/>
                  <a:pt x="4877" y="497"/>
                  <a:pt x="4895" y="497"/>
                </a:cubicBezTo>
                <a:cubicBezTo>
                  <a:pt x="4913" y="497"/>
                  <a:pt x="4931" y="515"/>
                  <a:pt x="4948" y="515"/>
                </a:cubicBezTo>
                <a:cubicBezTo>
                  <a:pt x="4948" y="515"/>
                  <a:pt x="4966" y="533"/>
                  <a:pt x="4966" y="550"/>
                </a:cubicBezTo>
                <a:cubicBezTo>
                  <a:pt x="4966" y="568"/>
                  <a:pt x="4984" y="586"/>
                  <a:pt x="5002" y="621"/>
                </a:cubicBezTo>
                <a:cubicBezTo>
                  <a:pt x="5019" y="639"/>
                  <a:pt x="5037" y="657"/>
                  <a:pt x="5055" y="674"/>
                </a:cubicBezTo>
                <a:cubicBezTo>
                  <a:pt x="5072" y="692"/>
                  <a:pt x="5090" y="710"/>
                  <a:pt x="5090" y="728"/>
                </a:cubicBezTo>
                <a:cubicBezTo>
                  <a:pt x="5090" y="728"/>
                  <a:pt x="5108" y="745"/>
                  <a:pt x="5126" y="763"/>
                </a:cubicBezTo>
                <a:cubicBezTo>
                  <a:pt x="5126" y="781"/>
                  <a:pt x="5143" y="799"/>
                  <a:pt x="5161" y="799"/>
                </a:cubicBezTo>
                <a:cubicBezTo>
                  <a:pt x="5161" y="799"/>
                  <a:pt x="5179" y="816"/>
                  <a:pt x="5197" y="816"/>
                </a:cubicBezTo>
                <a:cubicBezTo>
                  <a:pt x="5197" y="816"/>
                  <a:pt x="5214" y="816"/>
                  <a:pt x="5214" y="799"/>
                </a:cubicBezTo>
                <a:cubicBezTo>
                  <a:pt x="5214" y="781"/>
                  <a:pt x="5232" y="763"/>
                  <a:pt x="5250" y="763"/>
                </a:cubicBezTo>
                <a:cubicBezTo>
                  <a:pt x="5250" y="745"/>
                  <a:pt x="5268" y="728"/>
                  <a:pt x="5268" y="710"/>
                </a:cubicBezTo>
                <a:cubicBezTo>
                  <a:pt x="5268" y="692"/>
                  <a:pt x="5285" y="674"/>
                  <a:pt x="5285" y="674"/>
                </a:cubicBezTo>
                <a:cubicBezTo>
                  <a:pt x="5285" y="657"/>
                  <a:pt x="5285" y="639"/>
                  <a:pt x="5303" y="639"/>
                </a:cubicBezTo>
                <a:cubicBezTo>
                  <a:pt x="5303" y="621"/>
                  <a:pt x="5321" y="603"/>
                  <a:pt x="5338" y="603"/>
                </a:cubicBezTo>
                <a:cubicBezTo>
                  <a:pt x="5338" y="586"/>
                  <a:pt x="5356" y="568"/>
                  <a:pt x="5374" y="550"/>
                </a:cubicBezTo>
                <a:cubicBezTo>
                  <a:pt x="5374" y="533"/>
                  <a:pt x="5392" y="515"/>
                  <a:pt x="5392" y="515"/>
                </a:cubicBezTo>
                <a:cubicBezTo>
                  <a:pt x="5392" y="515"/>
                  <a:pt x="5409" y="497"/>
                  <a:pt x="5445" y="497"/>
                </a:cubicBezTo>
                <a:cubicBezTo>
                  <a:pt x="5463" y="497"/>
                  <a:pt x="5480" y="479"/>
                  <a:pt x="5534" y="479"/>
                </a:cubicBezTo>
                <a:cubicBezTo>
                  <a:pt x="5569" y="462"/>
                  <a:pt x="5587" y="444"/>
                  <a:pt x="5640" y="444"/>
                </a:cubicBezTo>
                <a:cubicBezTo>
                  <a:pt x="5693" y="426"/>
                  <a:pt x="5711" y="408"/>
                  <a:pt x="5746" y="408"/>
                </a:cubicBezTo>
                <a:cubicBezTo>
                  <a:pt x="5764" y="408"/>
                  <a:pt x="5782" y="391"/>
                  <a:pt x="5800" y="391"/>
                </a:cubicBezTo>
                <a:cubicBezTo>
                  <a:pt x="5817" y="391"/>
                  <a:pt x="5835" y="391"/>
                  <a:pt x="5853" y="391"/>
                </a:cubicBezTo>
                <a:cubicBezTo>
                  <a:pt x="5853" y="391"/>
                  <a:pt x="5871" y="391"/>
                  <a:pt x="5888" y="391"/>
                </a:cubicBezTo>
                <a:cubicBezTo>
                  <a:pt x="5888" y="391"/>
                  <a:pt x="5906" y="391"/>
                  <a:pt x="5941" y="391"/>
                </a:cubicBezTo>
                <a:cubicBezTo>
                  <a:pt x="5977" y="391"/>
                  <a:pt x="6030" y="373"/>
                  <a:pt x="6172" y="373"/>
                </a:cubicBezTo>
                <a:cubicBezTo>
                  <a:pt x="6314" y="373"/>
                  <a:pt x="6385" y="373"/>
                  <a:pt x="6474" y="373"/>
                </a:cubicBezTo>
                <a:cubicBezTo>
                  <a:pt x="6544" y="373"/>
                  <a:pt x="6580" y="373"/>
                  <a:pt x="6633" y="373"/>
                </a:cubicBezTo>
                <a:cubicBezTo>
                  <a:pt x="6686" y="373"/>
                  <a:pt x="6722" y="373"/>
                  <a:pt x="6775" y="373"/>
                </a:cubicBezTo>
                <a:cubicBezTo>
                  <a:pt x="6828" y="373"/>
                  <a:pt x="6846" y="373"/>
                  <a:pt x="6881" y="373"/>
                </a:cubicBezTo>
                <a:cubicBezTo>
                  <a:pt x="6917" y="373"/>
                  <a:pt x="6952" y="373"/>
                  <a:pt x="7041" y="373"/>
                </a:cubicBezTo>
                <a:cubicBezTo>
                  <a:pt x="7112" y="373"/>
                  <a:pt x="7183" y="373"/>
                  <a:pt x="7289" y="373"/>
                </a:cubicBezTo>
                <a:cubicBezTo>
                  <a:pt x="7396" y="373"/>
                  <a:pt x="7467" y="373"/>
                  <a:pt x="7591" y="373"/>
                </a:cubicBezTo>
                <a:cubicBezTo>
                  <a:pt x="7697" y="373"/>
                  <a:pt x="7750" y="391"/>
                  <a:pt x="7804" y="391"/>
                </a:cubicBezTo>
                <a:cubicBezTo>
                  <a:pt x="7839" y="391"/>
                  <a:pt x="7857" y="391"/>
                  <a:pt x="7875" y="391"/>
                </a:cubicBezTo>
                <a:cubicBezTo>
                  <a:pt x="7875" y="391"/>
                  <a:pt x="7892" y="391"/>
                  <a:pt x="7910" y="391"/>
                </a:cubicBezTo>
                <a:cubicBezTo>
                  <a:pt x="7928" y="391"/>
                  <a:pt x="7945" y="391"/>
                  <a:pt x="7963" y="391"/>
                </a:cubicBezTo>
                <a:cubicBezTo>
                  <a:pt x="7963" y="391"/>
                  <a:pt x="8016" y="391"/>
                  <a:pt x="8176" y="391"/>
                </a:cubicBezTo>
                <a:cubicBezTo>
                  <a:pt x="8336" y="391"/>
                  <a:pt x="8424" y="391"/>
                  <a:pt x="8548" y="391"/>
                </a:cubicBezTo>
                <a:cubicBezTo>
                  <a:pt x="8673" y="391"/>
                  <a:pt x="8761" y="391"/>
                  <a:pt x="8903" y="391"/>
                </a:cubicBezTo>
                <a:cubicBezTo>
                  <a:pt x="9027" y="391"/>
                  <a:pt x="9134" y="391"/>
                  <a:pt x="9293" y="391"/>
                </a:cubicBezTo>
                <a:cubicBezTo>
                  <a:pt x="9453" y="391"/>
                  <a:pt x="9542" y="391"/>
                  <a:pt x="9666" y="391"/>
                </a:cubicBezTo>
                <a:cubicBezTo>
                  <a:pt x="9772" y="391"/>
                  <a:pt x="9861" y="373"/>
                  <a:pt x="9985" y="373"/>
                </a:cubicBezTo>
                <a:cubicBezTo>
                  <a:pt x="10091" y="373"/>
                  <a:pt x="10145" y="355"/>
                  <a:pt x="10198" y="355"/>
                </a:cubicBezTo>
                <a:cubicBezTo>
                  <a:pt x="10233" y="355"/>
                  <a:pt x="10251" y="337"/>
                  <a:pt x="10269" y="337"/>
                </a:cubicBezTo>
                <a:cubicBezTo>
                  <a:pt x="10286" y="320"/>
                  <a:pt x="10304" y="302"/>
                  <a:pt x="10322" y="302"/>
                </a:cubicBezTo>
                <a:cubicBezTo>
                  <a:pt x="10322" y="284"/>
                  <a:pt x="10340" y="266"/>
                  <a:pt x="10375" y="249"/>
                </a:cubicBezTo>
                <a:cubicBezTo>
                  <a:pt x="10393" y="231"/>
                  <a:pt x="10411" y="213"/>
                  <a:pt x="10411" y="213"/>
                </a:cubicBezTo>
                <a:cubicBezTo>
                  <a:pt x="10411" y="213"/>
                  <a:pt x="10428" y="196"/>
                  <a:pt x="10482" y="142"/>
                </a:cubicBezTo>
                <a:cubicBezTo>
                  <a:pt x="10535" y="89"/>
                  <a:pt x="10552" y="71"/>
                  <a:pt x="10588" y="54"/>
                </a:cubicBezTo>
                <a:cubicBezTo>
                  <a:pt x="10606" y="36"/>
                  <a:pt x="10623" y="18"/>
                  <a:pt x="10641" y="18"/>
                </a:cubicBezTo>
                <a:cubicBezTo>
                  <a:pt x="10641" y="18"/>
                  <a:pt x="10659" y="0"/>
                  <a:pt x="10677" y="0"/>
                </a:cubicBezTo>
                <a:cubicBezTo>
                  <a:pt x="10677" y="0"/>
                  <a:pt x="10694" y="0"/>
                  <a:pt x="10694" y="0"/>
                </a:cubicBezTo>
              </a:path>
            </a:pathLst>
          </a:custGeom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  <p:txBody>
          <a:bodyPr wrap="square" lIns="0" tIns="0" rIns="0" bIns="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텍스트 상자 245"/>
          <p:cNvSpPr txBox="1">
            <a:spLocks/>
          </p:cNvSpPr>
          <p:nvPr/>
        </p:nvSpPr>
        <p:spPr>
          <a:xfrm rot="0">
            <a:off x="6745605" y="6126480"/>
            <a:ext cx="1216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160비트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전용 해시함수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05410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각 단계별 처리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graphicFrame>
        <p:nvGraphicFramePr>
          <p:cNvPr id="5" name="표 351"/>
          <p:cNvGraphicFramePr>
            <a:graphicFrameLocks noGrp="1"/>
          </p:cNvGraphicFramePr>
          <p:nvPr/>
        </p:nvGraphicFramePr>
        <p:xfrm>
          <a:off x="489585" y="1849755"/>
          <a:ext cx="566102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2205"/>
                <a:gridCol w="1132205"/>
                <a:gridCol w="1132205"/>
                <a:gridCol w="1132205"/>
                <a:gridCol w="1132205"/>
              </a:tblGrid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6" name="표 353"/>
          <p:cNvGraphicFramePr>
            <a:graphicFrameLocks noGrp="1"/>
          </p:cNvGraphicFramePr>
          <p:nvPr/>
        </p:nvGraphicFramePr>
        <p:xfrm>
          <a:off x="487045" y="5523230"/>
          <a:ext cx="566102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32205"/>
                <a:gridCol w="1132205"/>
                <a:gridCol w="1132205"/>
                <a:gridCol w="1132205"/>
                <a:gridCol w="1132205"/>
              </a:tblGrid>
              <a:tr h="370840"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A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B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C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D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E</a:t>
                      </a:r>
                      <a:r>
                        <a:rPr lang="ko-KR" sz="1800" kern="1200" baseline="-250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i+1</a:t>
                      </a:r>
                      <a:endParaRPr lang="ko-KR" altLang="en-US" sz="1800" kern="1200" baseline="-250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8" name="도형 356"/>
          <p:cNvCxnSpPr/>
          <p:nvPr/>
        </p:nvCxnSpPr>
        <p:spPr>
          <a:xfrm rot="16200000" flipH="1">
            <a:off x="1969135" y="6070600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357"/>
          <p:cNvCxnSpPr/>
          <p:nvPr/>
        </p:nvCxnSpPr>
        <p:spPr>
          <a:xfrm rot="16200000" flipH="1">
            <a:off x="3122930" y="6070600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358"/>
          <p:cNvCxnSpPr/>
          <p:nvPr/>
        </p:nvCxnSpPr>
        <p:spPr>
          <a:xfrm rot="16200000" flipH="1">
            <a:off x="4244340" y="6059805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359"/>
          <p:cNvCxnSpPr/>
          <p:nvPr/>
        </p:nvCxnSpPr>
        <p:spPr>
          <a:xfrm rot="16200000" flipH="1">
            <a:off x="5387340" y="6070600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390"/>
          <p:cNvCxnSpPr/>
          <p:nvPr/>
        </p:nvCxnSpPr>
        <p:spPr>
          <a:xfrm rot="0" flipH="1">
            <a:off x="3326130" y="2199640"/>
            <a:ext cx="5715" cy="28905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393"/>
          <p:cNvCxnSpPr/>
          <p:nvPr/>
        </p:nvCxnSpPr>
        <p:spPr>
          <a:xfrm rot="0" flipH="1">
            <a:off x="1059180" y="2186305"/>
            <a:ext cx="5715" cy="28905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394"/>
          <p:cNvCxnSpPr/>
          <p:nvPr/>
        </p:nvCxnSpPr>
        <p:spPr>
          <a:xfrm rot="0" flipH="1">
            <a:off x="2159635" y="2197100"/>
            <a:ext cx="5715" cy="28905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395"/>
          <p:cNvCxnSpPr/>
          <p:nvPr/>
        </p:nvCxnSpPr>
        <p:spPr>
          <a:xfrm rot="0" flipH="1">
            <a:off x="4455795" y="2186940"/>
            <a:ext cx="5715" cy="28905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396"/>
          <p:cNvCxnSpPr/>
          <p:nvPr/>
        </p:nvCxnSpPr>
        <p:spPr>
          <a:xfrm rot="0" flipH="1">
            <a:off x="5599430" y="2186940"/>
            <a:ext cx="5715" cy="28905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397"/>
          <p:cNvCxnSpPr/>
          <p:nvPr/>
        </p:nvCxnSpPr>
        <p:spPr>
          <a:xfrm rot="0">
            <a:off x="1071245" y="5078730"/>
            <a:ext cx="1102360" cy="20193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398"/>
          <p:cNvCxnSpPr/>
          <p:nvPr/>
        </p:nvCxnSpPr>
        <p:spPr>
          <a:xfrm rot="0" flipH="1">
            <a:off x="2161540" y="5279390"/>
            <a:ext cx="12065" cy="2762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401"/>
          <p:cNvCxnSpPr/>
          <p:nvPr/>
        </p:nvCxnSpPr>
        <p:spPr>
          <a:xfrm rot="0">
            <a:off x="2159000" y="5086985"/>
            <a:ext cx="1102360" cy="20193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402"/>
          <p:cNvCxnSpPr/>
          <p:nvPr/>
        </p:nvCxnSpPr>
        <p:spPr>
          <a:xfrm rot="0" flipH="1">
            <a:off x="3251835" y="5276850"/>
            <a:ext cx="9525" cy="2686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도형 403"/>
          <p:cNvCxnSpPr/>
          <p:nvPr/>
        </p:nvCxnSpPr>
        <p:spPr>
          <a:xfrm rot="0">
            <a:off x="3321050" y="5074285"/>
            <a:ext cx="1102360" cy="20193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404"/>
          <p:cNvCxnSpPr/>
          <p:nvPr/>
        </p:nvCxnSpPr>
        <p:spPr>
          <a:xfrm rot="0" flipH="1">
            <a:off x="4411345" y="5274945"/>
            <a:ext cx="12065" cy="2762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도형 405"/>
          <p:cNvCxnSpPr/>
          <p:nvPr/>
        </p:nvCxnSpPr>
        <p:spPr>
          <a:xfrm rot="0">
            <a:off x="4461510" y="5061585"/>
            <a:ext cx="1102360" cy="20193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도형 406"/>
          <p:cNvCxnSpPr/>
          <p:nvPr/>
        </p:nvCxnSpPr>
        <p:spPr>
          <a:xfrm rot="0" flipH="1">
            <a:off x="5551805" y="5262245"/>
            <a:ext cx="12065" cy="2762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도형 407"/>
          <p:cNvCxnSpPr/>
          <p:nvPr/>
        </p:nvCxnSpPr>
        <p:spPr>
          <a:xfrm rot="0" flipV="1">
            <a:off x="1061085" y="5088890"/>
            <a:ext cx="4562475" cy="22352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도형 409"/>
          <p:cNvCxnSpPr/>
          <p:nvPr/>
        </p:nvCxnSpPr>
        <p:spPr>
          <a:xfrm rot="0">
            <a:off x="1060450" y="5300345"/>
            <a:ext cx="1905" cy="23431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도형 417"/>
          <p:cNvSpPr>
            <a:spLocks/>
          </p:cNvSpPr>
          <p:nvPr/>
        </p:nvSpPr>
        <p:spPr>
          <a:xfrm rot="0">
            <a:off x="1250950" y="2359025"/>
            <a:ext cx="721360" cy="350520"/>
          </a:xfrm>
          <a:prstGeom prst="round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텍스트 상자 420"/>
          <p:cNvSpPr txBox="1">
            <a:spLocks/>
          </p:cNvSpPr>
          <p:nvPr/>
        </p:nvSpPr>
        <p:spPr>
          <a:xfrm rot="0">
            <a:off x="1316355" y="2402205"/>
            <a:ext cx="668020" cy="309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&lt;&lt;5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35" name="도형 421"/>
          <p:cNvSpPr>
            <a:spLocks/>
          </p:cNvSpPr>
          <p:nvPr/>
        </p:nvSpPr>
        <p:spPr>
          <a:xfrm rot="0">
            <a:off x="1809750" y="4017645"/>
            <a:ext cx="721360" cy="291465"/>
          </a:xfrm>
          <a:prstGeom prst="roundRect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422"/>
          <p:cNvSpPr txBox="1">
            <a:spLocks/>
          </p:cNvSpPr>
          <p:nvPr/>
        </p:nvSpPr>
        <p:spPr>
          <a:xfrm rot="0">
            <a:off x="1873885" y="4017645"/>
            <a:ext cx="668020" cy="3086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400">
                <a:latin typeface="맑은 고딕" charset="0"/>
                <a:ea typeface="맑은 고딕" charset="0"/>
              </a:rPr>
              <a:t>&gt;&gt;2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cxnSp>
        <p:nvCxnSpPr>
          <p:cNvPr id="37" name="도형 423"/>
          <p:cNvCxnSpPr/>
          <p:nvPr/>
        </p:nvCxnSpPr>
        <p:spPr>
          <a:xfrm rot="0">
            <a:off x="1061085" y="2517775"/>
            <a:ext cx="191135" cy="1714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424"/>
          <p:cNvCxnSpPr/>
          <p:nvPr/>
        </p:nvCxnSpPr>
        <p:spPr>
          <a:xfrm rot="0" flipV="1">
            <a:off x="1983740" y="2520315"/>
            <a:ext cx="3438525" cy="368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도형 427"/>
          <p:cNvSpPr>
            <a:spLocks/>
          </p:cNvSpPr>
          <p:nvPr/>
        </p:nvSpPr>
        <p:spPr>
          <a:xfrm rot="0">
            <a:off x="4828540" y="3067685"/>
            <a:ext cx="307975" cy="1282065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430"/>
          <p:cNvSpPr txBox="1">
            <a:spLocks/>
          </p:cNvSpPr>
          <p:nvPr/>
        </p:nvSpPr>
        <p:spPr>
          <a:xfrm rot="0">
            <a:off x="4849495" y="3522345"/>
            <a:ext cx="23431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f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1" name="도형 431"/>
          <p:cNvCxnSpPr/>
          <p:nvPr/>
        </p:nvCxnSpPr>
        <p:spPr>
          <a:xfrm rot="0" flipV="1">
            <a:off x="2161540" y="3310890"/>
            <a:ext cx="2659380" cy="127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432"/>
          <p:cNvCxnSpPr/>
          <p:nvPr/>
        </p:nvCxnSpPr>
        <p:spPr>
          <a:xfrm rot="0">
            <a:off x="3336290" y="3670300"/>
            <a:ext cx="1493520" cy="285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433"/>
          <p:cNvCxnSpPr/>
          <p:nvPr/>
        </p:nvCxnSpPr>
        <p:spPr>
          <a:xfrm rot="0">
            <a:off x="4470400" y="4144010"/>
            <a:ext cx="348615" cy="31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도형 437"/>
          <p:cNvCxnSpPr/>
          <p:nvPr/>
        </p:nvCxnSpPr>
        <p:spPr>
          <a:xfrm rot="0">
            <a:off x="5135880" y="3708400"/>
            <a:ext cx="275590" cy="635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도형 9"/>
          <p:cNvSpPr>
            <a:spLocks/>
          </p:cNvSpPr>
          <p:nvPr/>
        </p:nvSpPr>
        <p:spPr>
          <a:xfrm rot="0">
            <a:off x="5407660" y="4258945"/>
            <a:ext cx="318770" cy="212725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0"/>
          <p:cNvSpPr txBox="1">
            <a:spLocks/>
          </p:cNvSpPr>
          <p:nvPr/>
        </p:nvSpPr>
        <p:spPr>
          <a:xfrm rot="0">
            <a:off x="5410835" y="4171315"/>
            <a:ext cx="315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도형 11"/>
          <p:cNvSpPr>
            <a:spLocks/>
          </p:cNvSpPr>
          <p:nvPr/>
        </p:nvSpPr>
        <p:spPr>
          <a:xfrm rot="0">
            <a:off x="5407660" y="3594735"/>
            <a:ext cx="318770" cy="255270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12"/>
          <p:cNvSpPr txBox="1">
            <a:spLocks/>
          </p:cNvSpPr>
          <p:nvPr/>
        </p:nvSpPr>
        <p:spPr>
          <a:xfrm rot="0">
            <a:off x="5410835" y="3529330"/>
            <a:ext cx="315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1" name="도형 13"/>
          <p:cNvSpPr>
            <a:spLocks/>
          </p:cNvSpPr>
          <p:nvPr/>
        </p:nvSpPr>
        <p:spPr>
          <a:xfrm rot="0">
            <a:off x="5418455" y="2412365"/>
            <a:ext cx="318770" cy="255270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2" name="텍스트 상자 14"/>
          <p:cNvSpPr txBox="1">
            <a:spLocks/>
          </p:cNvSpPr>
          <p:nvPr/>
        </p:nvSpPr>
        <p:spPr>
          <a:xfrm rot="0">
            <a:off x="5421630" y="2335530"/>
            <a:ext cx="315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도형 15"/>
          <p:cNvSpPr>
            <a:spLocks/>
          </p:cNvSpPr>
          <p:nvPr/>
        </p:nvSpPr>
        <p:spPr>
          <a:xfrm rot="0">
            <a:off x="5396230" y="2952750"/>
            <a:ext cx="318770" cy="255270"/>
          </a:xfrm>
          <a:prstGeom prst="flowChartAlternateProcess"/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16"/>
          <p:cNvSpPr txBox="1">
            <a:spLocks/>
          </p:cNvSpPr>
          <p:nvPr/>
        </p:nvSpPr>
        <p:spPr>
          <a:xfrm rot="0">
            <a:off x="5399405" y="2887345"/>
            <a:ext cx="3155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5" name="도형 18"/>
          <p:cNvCxnSpPr/>
          <p:nvPr/>
        </p:nvCxnSpPr>
        <p:spPr>
          <a:xfrm rot="0" flipH="1">
            <a:off x="5714365" y="3063240"/>
            <a:ext cx="705485" cy="952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상자 20"/>
          <p:cNvSpPr txBox="1">
            <a:spLocks/>
          </p:cNvSpPr>
          <p:nvPr/>
        </p:nvSpPr>
        <p:spPr>
          <a:xfrm rot="0">
            <a:off x="5889625" y="2714625"/>
            <a:ext cx="5187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 baseline="-25000">
                <a:latin typeface="맑은 고딕" charset="0"/>
                <a:ea typeface="맑은 고딕" charset="0"/>
              </a:rPr>
              <a:t>i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21"/>
          <p:cNvSpPr txBox="1">
            <a:spLocks/>
          </p:cNvSpPr>
          <p:nvPr/>
        </p:nvSpPr>
        <p:spPr>
          <a:xfrm rot="0">
            <a:off x="5957570" y="3750310"/>
            <a:ext cx="563880" cy="3162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8" name="도형 23"/>
          <p:cNvCxnSpPr/>
          <p:nvPr/>
        </p:nvCxnSpPr>
        <p:spPr>
          <a:xfrm rot="0" flipH="1">
            <a:off x="5718175" y="4362450"/>
            <a:ext cx="705485" cy="762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상자 24"/>
          <p:cNvSpPr txBox="1">
            <a:spLocks/>
          </p:cNvSpPr>
          <p:nvPr/>
        </p:nvSpPr>
        <p:spPr>
          <a:xfrm rot="0">
            <a:off x="5868035" y="4009390"/>
            <a:ext cx="5746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 baseline="-25000">
                <a:latin typeface="맑은 고딕" charset="0"/>
                <a:ea typeface="맑은 고딕" charset="0"/>
              </a:rPr>
              <a:t>i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0" name="도형 25"/>
          <p:cNvCxnSpPr/>
          <p:nvPr/>
        </p:nvCxnSpPr>
        <p:spPr>
          <a:xfrm rot="16200000" flipH="1">
            <a:off x="869950" y="6085840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26"/>
          <p:cNvCxnSpPr/>
          <p:nvPr/>
        </p:nvCxnSpPr>
        <p:spPr>
          <a:xfrm rot="16200000" flipH="1">
            <a:off x="1928495" y="1649095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27"/>
          <p:cNvCxnSpPr/>
          <p:nvPr/>
        </p:nvCxnSpPr>
        <p:spPr>
          <a:xfrm rot="16200000" flipH="1">
            <a:off x="3082290" y="1649095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28"/>
          <p:cNvCxnSpPr/>
          <p:nvPr/>
        </p:nvCxnSpPr>
        <p:spPr>
          <a:xfrm rot="16200000" flipH="1">
            <a:off x="4215130" y="1671955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29"/>
          <p:cNvCxnSpPr/>
          <p:nvPr/>
        </p:nvCxnSpPr>
        <p:spPr>
          <a:xfrm rot="16200000" flipH="1">
            <a:off x="5346700" y="1649095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30"/>
          <p:cNvCxnSpPr/>
          <p:nvPr/>
        </p:nvCxnSpPr>
        <p:spPr>
          <a:xfrm rot="16200000" flipH="1">
            <a:off x="829310" y="1664335"/>
            <a:ext cx="403860" cy="3175"/>
          </a:xfrm>
          <a:prstGeom prst="bentConnector3">
            <a:avLst>
              <a:gd name="adj1" fmla="val 49856"/>
            </a:avLst>
          </a:prstGeom>
          <a:ln w="635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텍스트 상자 32"/>
          <p:cNvSpPr txBox="1">
            <a:spLocks/>
          </p:cNvSpPr>
          <p:nvPr/>
        </p:nvSpPr>
        <p:spPr>
          <a:xfrm rot="0">
            <a:off x="7837805" y="1069975"/>
            <a:ext cx="2151380" cy="147764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 baseline="-250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= 67 45 23 01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 baseline="-250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= EF CD AB 89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 baseline="-250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= 98 BA DC FE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 baseline="-250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= 10 32 54 76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 baseline="-250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= C3 D2 E1 F0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8" name="텍스트 상자 33"/>
          <p:cNvSpPr txBox="1">
            <a:spLocks/>
          </p:cNvSpPr>
          <p:nvPr/>
        </p:nvSpPr>
        <p:spPr>
          <a:xfrm rot="0">
            <a:off x="6565265" y="4042410"/>
            <a:ext cx="5214620" cy="120078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 baseline="-250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~ f</a:t>
            </a:r>
            <a:r>
              <a:rPr lang="ko-KR" sz="1800" baseline="-25000">
                <a:latin typeface="맑은 고딕" charset="0"/>
                <a:ea typeface="맑은 고딕" charset="0"/>
              </a:rPr>
              <a:t>19</a:t>
            </a:r>
            <a:r>
              <a:rPr lang="ko-KR" sz="1800">
                <a:latin typeface="맑은 고딕" charset="0"/>
                <a:ea typeface="맑은 고딕" charset="0"/>
              </a:rPr>
              <a:t> = (B and C) or (not B and D)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 baseline="-25000">
                <a:latin typeface="맑은 고딕" charset="0"/>
                <a:ea typeface="맑은 고딕" charset="0"/>
              </a:rPr>
              <a:t>20</a:t>
            </a:r>
            <a:r>
              <a:rPr lang="ko-KR" sz="1800">
                <a:latin typeface="맑은 고딕" charset="0"/>
                <a:ea typeface="맑은 고딕" charset="0"/>
              </a:rPr>
              <a:t> ~ f</a:t>
            </a:r>
            <a:r>
              <a:rPr lang="ko-KR" sz="1800" baseline="-25000">
                <a:latin typeface="맑은 고딕" charset="0"/>
                <a:ea typeface="맑은 고딕" charset="0"/>
              </a:rPr>
              <a:t>39</a:t>
            </a:r>
            <a:r>
              <a:rPr lang="ko-KR" sz="1800">
                <a:latin typeface="맑은 고딕" charset="0"/>
                <a:ea typeface="맑은 고딕" charset="0"/>
              </a:rPr>
              <a:t> = B xor C xor D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 baseline="-25000">
                <a:latin typeface="맑은 고딕" charset="0"/>
                <a:ea typeface="맑은 고딕" charset="0"/>
              </a:rPr>
              <a:t>40</a:t>
            </a:r>
            <a:r>
              <a:rPr lang="ko-KR" sz="1800">
                <a:latin typeface="맑은 고딕" charset="0"/>
                <a:ea typeface="맑은 고딕" charset="0"/>
              </a:rPr>
              <a:t> ~ f</a:t>
            </a:r>
            <a:r>
              <a:rPr lang="ko-KR" sz="1800" baseline="-25000">
                <a:latin typeface="맑은 고딕" charset="0"/>
                <a:ea typeface="맑은 고딕" charset="0"/>
              </a:rPr>
              <a:t>59</a:t>
            </a:r>
            <a:r>
              <a:rPr lang="ko-KR" sz="1800">
                <a:latin typeface="맑은 고딕" charset="0"/>
                <a:ea typeface="맑은 고딕" charset="0"/>
              </a:rPr>
              <a:t> = (B and C) or (C and D) or (D and B)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 baseline="-25000">
                <a:latin typeface="맑은 고딕" charset="0"/>
                <a:ea typeface="맑은 고딕" charset="0"/>
              </a:rPr>
              <a:t>60</a:t>
            </a:r>
            <a:r>
              <a:rPr lang="ko-KR" sz="1800">
                <a:latin typeface="맑은 고딕" charset="0"/>
                <a:ea typeface="맑은 고딕" charset="0"/>
              </a:rPr>
              <a:t> ~ f</a:t>
            </a:r>
            <a:r>
              <a:rPr lang="ko-KR" sz="1800" baseline="-25000">
                <a:latin typeface="맑은 고딕" charset="0"/>
                <a:ea typeface="맑은 고딕" charset="0"/>
              </a:rPr>
              <a:t>79</a:t>
            </a:r>
            <a:r>
              <a:rPr lang="ko-KR" sz="1800">
                <a:latin typeface="맑은 고딕" charset="0"/>
                <a:ea typeface="맑은 고딕" charset="0"/>
              </a:rPr>
              <a:t> = B xor C xor D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35"/>
          <p:cNvSpPr txBox="1">
            <a:spLocks/>
          </p:cNvSpPr>
          <p:nvPr/>
        </p:nvSpPr>
        <p:spPr>
          <a:xfrm rot="0">
            <a:off x="6562090" y="2672715"/>
            <a:ext cx="5214620" cy="120078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 baseline="-25000">
                <a:latin typeface="맑은 고딕" charset="0"/>
                <a:ea typeface="맑은 고딕" charset="0"/>
              </a:rPr>
              <a:t>0</a:t>
            </a:r>
            <a:r>
              <a:rPr lang="ko-KR" sz="1800">
                <a:latin typeface="맑은 고딕" charset="0"/>
                <a:ea typeface="맑은 고딕" charset="0"/>
              </a:rPr>
              <a:t> ~ K</a:t>
            </a:r>
            <a:r>
              <a:rPr lang="ko-KR" sz="1800" baseline="-25000">
                <a:latin typeface="맑은 고딕" charset="0"/>
                <a:ea typeface="맑은 고딕" charset="0"/>
              </a:rPr>
              <a:t>19</a:t>
            </a:r>
            <a:r>
              <a:rPr lang="ko-KR" sz="1800">
                <a:latin typeface="맑은 고딕" charset="0"/>
                <a:ea typeface="맑은 고딕" charset="0"/>
              </a:rPr>
              <a:t> = 5A 82 79 99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 baseline="-25000">
                <a:latin typeface="맑은 고딕" charset="0"/>
                <a:ea typeface="맑은 고딕" charset="0"/>
              </a:rPr>
              <a:t>20</a:t>
            </a:r>
            <a:r>
              <a:rPr lang="ko-KR" sz="1800">
                <a:latin typeface="맑은 고딕" charset="0"/>
                <a:ea typeface="맑은 고딕" charset="0"/>
              </a:rPr>
              <a:t> ~ K</a:t>
            </a:r>
            <a:r>
              <a:rPr lang="ko-KR" sz="1800" baseline="-25000">
                <a:latin typeface="맑은 고딕" charset="0"/>
                <a:ea typeface="맑은 고딕" charset="0"/>
              </a:rPr>
              <a:t>39</a:t>
            </a:r>
            <a:r>
              <a:rPr lang="ko-KR" sz="1800">
                <a:latin typeface="맑은 고딕" charset="0"/>
                <a:ea typeface="맑은 고딕" charset="0"/>
              </a:rPr>
              <a:t> = 6E D9 EB A1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 baseline="-25000">
                <a:latin typeface="맑은 고딕" charset="0"/>
                <a:ea typeface="맑은 고딕" charset="0"/>
              </a:rPr>
              <a:t>40</a:t>
            </a:r>
            <a:r>
              <a:rPr lang="ko-KR" sz="1800">
                <a:latin typeface="맑은 고딕" charset="0"/>
                <a:ea typeface="맑은 고딕" charset="0"/>
              </a:rPr>
              <a:t> ~ K</a:t>
            </a:r>
            <a:r>
              <a:rPr lang="ko-KR" sz="1800" baseline="-25000">
                <a:latin typeface="맑은 고딕" charset="0"/>
                <a:ea typeface="맑은 고딕" charset="0"/>
              </a:rPr>
              <a:t>59</a:t>
            </a:r>
            <a:r>
              <a:rPr lang="ko-KR" sz="1800">
                <a:latin typeface="맑은 고딕" charset="0"/>
                <a:ea typeface="맑은 고딕" charset="0"/>
              </a:rPr>
              <a:t> = 8F 1B BC DC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K</a:t>
            </a:r>
            <a:r>
              <a:rPr lang="ko-KR" sz="1800" baseline="-25000">
                <a:latin typeface="맑은 고딕" charset="0"/>
                <a:ea typeface="맑은 고딕" charset="0"/>
              </a:rPr>
              <a:t>60</a:t>
            </a:r>
            <a:r>
              <a:rPr lang="ko-KR" sz="1800">
                <a:latin typeface="맑은 고딕" charset="0"/>
                <a:ea typeface="맑은 고딕" charset="0"/>
              </a:rPr>
              <a:t> ~ K</a:t>
            </a:r>
            <a:r>
              <a:rPr lang="ko-KR" sz="1800" baseline="-25000">
                <a:latin typeface="맑은 고딕" charset="0"/>
                <a:ea typeface="맑은 고딕" charset="0"/>
              </a:rPr>
              <a:t>79</a:t>
            </a:r>
            <a:r>
              <a:rPr lang="ko-KR" sz="1800">
                <a:latin typeface="맑은 고딕" charset="0"/>
                <a:ea typeface="맑은 고딕" charset="0"/>
              </a:rPr>
              <a:t> = CA 62 C1 D6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sz="quarter" idx="11"/>
          </p:nvPr>
        </p:nvSpPr>
        <p:spPr>
          <a:xfrm rot="0">
            <a:off x="3797935" y="1217295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해시함수란?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935" y="2133600"/>
            <a:ext cx="738124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해시함수 안전성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935" y="3052445"/>
            <a:ext cx="738124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전용 해시함수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935" y="3968115"/>
            <a:ext cx="738124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블록암호 기반 해시함수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>
          <a:xfrm>
            <a:off x="3797935" y="4884420"/>
            <a:ext cx="738124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키 기반 해시함수</a:t>
            </a:r>
            <a:endParaRPr lang="ko-KR" altLang="en-US"/>
          </a:p>
        </p:txBody>
      </p:sp>
      <p:sp>
        <p:nvSpPr>
          <p:cNvPr id="7" name="도형 246"/>
          <p:cNvSpPr>
            <a:spLocks/>
          </p:cNvSpPr>
          <p:nvPr/>
        </p:nvSpPr>
        <p:spPr>
          <a:xfrm rot="0">
            <a:off x="3423285" y="3862705"/>
            <a:ext cx="8165465" cy="2433320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특성 (1) : 일방향성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37"/>
          <p:cNvSpPr>
            <a:spLocks/>
          </p:cNvSpPr>
          <p:nvPr/>
        </p:nvSpPr>
        <p:spPr>
          <a:xfrm rot="0">
            <a:off x="1785620" y="2186305"/>
            <a:ext cx="2861310" cy="100266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latinLnBrk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38"/>
          <p:cNvSpPr>
            <a:spLocks/>
          </p:cNvSpPr>
          <p:nvPr/>
        </p:nvSpPr>
        <p:spPr>
          <a:xfrm rot="10800000">
            <a:off x="1236980" y="3611880"/>
            <a:ext cx="3992880" cy="913130"/>
          </a:xfrm>
          <a:prstGeom prst="trapezoid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latinLnBrk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39"/>
          <p:cNvSpPr txBox="1">
            <a:spLocks/>
          </p:cNvSpPr>
          <p:nvPr/>
        </p:nvSpPr>
        <p:spPr>
          <a:xfrm rot="0">
            <a:off x="1602740" y="3796030"/>
            <a:ext cx="323469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algn="ctr" latinLnBrk="0"/>
            <a:r>
              <a:rPr lang="ko-KR" sz="1400">
                <a:latin typeface="맑은 고딕" charset="0"/>
                <a:ea typeface="맑은 고딕" charset="0"/>
              </a:rPr>
              <a:t>23으로 나누고 몫의 소수점 이하 7자리부터 10자리까지 선택하기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" name="도형 40"/>
          <p:cNvSpPr>
            <a:spLocks/>
          </p:cNvSpPr>
          <p:nvPr/>
        </p:nvSpPr>
        <p:spPr>
          <a:xfrm rot="0">
            <a:off x="2337435" y="5027930"/>
            <a:ext cx="1791335" cy="61595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latinLnBrk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41"/>
          <p:cNvSpPr txBox="1">
            <a:spLocks/>
          </p:cNvSpPr>
          <p:nvPr/>
        </p:nvSpPr>
        <p:spPr>
          <a:xfrm rot="0">
            <a:off x="2608580" y="5125720"/>
            <a:ext cx="1216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algn="ctr" latinLnBrk="0"/>
            <a:r>
              <a:rPr lang="ko-KR" sz="1800">
                <a:latin typeface="맑은 고딕" charset="0"/>
                <a:ea typeface="맑은 고딕" charset="0"/>
              </a:rPr>
              <a:t>7391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42"/>
          <p:cNvSpPr txBox="1">
            <a:spLocks/>
          </p:cNvSpPr>
          <p:nvPr/>
        </p:nvSpPr>
        <p:spPr>
          <a:xfrm rot="0">
            <a:off x="2731770" y="2501900"/>
            <a:ext cx="24326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latinLnBrk="0"/>
            <a:r>
              <a:rPr lang="ko-KR" sz="1800">
                <a:latin typeface="맑은 고딕" charset="0"/>
                <a:ea typeface="맑은 고딕" charset="0"/>
              </a:rPr>
              <a:t>346589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43"/>
          <p:cNvCxnSpPr/>
          <p:nvPr/>
        </p:nvCxnSpPr>
        <p:spPr>
          <a:xfrm rot="0">
            <a:off x="3215640" y="3188335"/>
            <a:ext cx="17780" cy="42481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44"/>
          <p:cNvCxnSpPr/>
          <p:nvPr/>
        </p:nvCxnSpPr>
        <p:spPr>
          <a:xfrm rot="0" flipH="1">
            <a:off x="3232785" y="4495165"/>
            <a:ext cx="2540" cy="5334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53"/>
          <p:cNvSpPr>
            <a:spLocks/>
          </p:cNvSpPr>
          <p:nvPr/>
        </p:nvSpPr>
        <p:spPr>
          <a:xfrm rot="0">
            <a:off x="7663815" y="2152015"/>
            <a:ext cx="2861310" cy="100266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latinLnBrk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54"/>
          <p:cNvSpPr>
            <a:spLocks/>
          </p:cNvSpPr>
          <p:nvPr/>
        </p:nvSpPr>
        <p:spPr>
          <a:xfrm rot="10800000">
            <a:off x="7115175" y="3577590"/>
            <a:ext cx="3992880" cy="913130"/>
          </a:xfrm>
          <a:prstGeom prst="trapezoid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latinLnBrk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55"/>
          <p:cNvSpPr txBox="1">
            <a:spLocks/>
          </p:cNvSpPr>
          <p:nvPr/>
        </p:nvSpPr>
        <p:spPr>
          <a:xfrm rot="0">
            <a:off x="7514590" y="3795395"/>
            <a:ext cx="3234690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algn="ctr" latinLnBrk="0"/>
            <a:r>
              <a:rPr lang="ko-KR" sz="1400">
                <a:latin typeface="맑은 고딕" charset="0"/>
                <a:ea typeface="맑은 고딕" charset="0"/>
              </a:rPr>
              <a:t>23으로 나누고 몫의소수점 이하 7자리부터 10자리까지 선택하기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56"/>
          <p:cNvSpPr>
            <a:spLocks/>
          </p:cNvSpPr>
          <p:nvPr/>
        </p:nvSpPr>
        <p:spPr>
          <a:xfrm rot="0">
            <a:off x="8215630" y="4993640"/>
            <a:ext cx="1791335" cy="61595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latinLnBrk="0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57"/>
          <p:cNvSpPr txBox="1">
            <a:spLocks/>
          </p:cNvSpPr>
          <p:nvPr/>
        </p:nvSpPr>
        <p:spPr>
          <a:xfrm rot="0">
            <a:off x="8486775" y="5091430"/>
            <a:ext cx="1216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algn="ctr" latinLnBrk="0"/>
            <a:r>
              <a:rPr lang="ko-KR" sz="1800">
                <a:latin typeface="맑은 고딕" charset="0"/>
                <a:ea typeface="맑은 고딕" charset="0"/>
              </a:rPr>
              <a:t>7391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58"/>
          <p:cNvSpPr txBox="1">
            <a:spLocks/>
          </p:cNvSpPr>
          <p:nvPr/>
        </p:nvSpPr>
        <p:spPr>
          <a:xfrm rot="0">
            <a:off x="8609965" y="2467610"/>
            <a:ext cx="24326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28600" indent="-228600" latinLnBrk="0"/>
            <a:r>
              <a:rPr lang="ko-KR" sz="1800">
                <a:latin typeface="맑은 고딕" charset="0"/>
                <a:ea typeface="맑은 고딕" charset="0"/>
              </a:rPr>
              <a:t>346589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59"/>
          <p:cNvCxnSpPr>
            <a:stCxn id="13" idx="2"/>
          </p:cNvCxnSpPr>
          <p:nvPr/>
        </p:nvCxnSpPr>
        <p:spPr>
          <a:xfrm rot="0" flipV="1">
            <a:off x="9110980" y="3154045"/>
            <a:ext cx="5715" cy="42481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60"/>
          <p:cNvCxnSpPr>
            <a:stCxn id="15" idx="0"/>
            <a:endCxn id="13" idx="0"/>
          </p:cNvCxnSpPr>
          <p:nvPr/>
        </p:nvCxnSpPr>
        <p:spPr>
          <a:xfrm rot="0" flipV="1">
            <a:off x="9110980" y="4490720"/>
            <a:ext cx="1270" cy="50355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62"/>
          <p:cNvCxnSpPr/>
          <p:nvPr/>
        </p:nvCxnSpPr>
        <p:spPr>
          <a:xfrm rot="0" flipV="1">
            <a:off x="8964295" y="3344545"/>
            <a:ext cx="304165" cy="11366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64"/>
          <p:cNvCxnSpPr/>
          <p:nvPr/>
        </p:nvCxnSpPr>
        <p:spPr>
          <a:xfrm rot="0" flipV="1">
            <a:off x="8945880" y="4711065"/>
            <a:ext cx="304165" cy="113665"/>
          </a:xfrm>
          <a:prstGeom prst="line"/>
          <a:ln w="6350" cap="flat" cmpd="sng">
            <a:solidFill>
              <a:srgbClr val="FF0000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특성 (2) : 쇄도 효과(Avalanche Effect) -&gt; 무결성 검증, 전자서명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65" descr="C:/Users/dnjsd/AppData/Roaming/PolarisOffice/ETemp/9196_13238424/fImage20896121505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608580" y="1932305"/>
            <a:ext cx="6975475" cy="41738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86815"/>
            <a:ext cx="11370310" cy="5058410"/>
          </a:xfrm>
          <a:prstGeom prst="rect"/>
          <a:noFill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응용 (1) : 무결성 검증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74"/>
          <p:cNvSpPr>
            <a:spLocks/>
          </p:cNvSpPr>
          <p:nvPr/>
        </p:nvSpPr>
        <p:spPr>
          <a:xfrm rot="0">
            <a:off x="2364740" y="2669540"/>
            <a:ext cx="1780540" cy="77851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도형 75"/>
          <p:cNvSpPr>
            <a:spLocks/>
          </p:cNvSpPr>
          <p:nvPr/>
        </p:nvSpPr>
        <p:spPr>
          <a:xfrm rot="10800000">
            <a:off x="2665730" y="3841750"/>
            <a:ext cx="1183640" cy="845185"/>
          </a:xfrm>
          <a:prstGeom prst="trapezoid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76"/>
          <p:cNvSpPr txBox="1">
            <a:spLocks/>
          </p:cNvSpPr>
          <p:nvPr/>
        </p:nvSpPr>
        <p:spPr>
          <a:xfrm rot="0">
            <a:off x="2733675" y="3999230"/>
            <a:ext cx="101409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Hash function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7" name="도형 77"/>
          <p:cNvSpPr>
            <a:spLocks/>
          </p:cNvSpPr>
          <p:nvPr/>
        </p:nvSpPr>
        <p:spPr>
          <a:xfrm rot="0">
            <a:off x="2383155" y="5129530"/>
            <a:ext cx="1791335" cy="61595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8"/>
          <p:cNvSpPr txBox="1">
            <a:spLocks/>
          </p:cNvSpPr>
          <p:nvPr/>
        </p:nvSpPr>
        <p:spPr>
          <a:xfrm rot="0">
            <a:off x="2823210" y="5248910"/>
            <a:ext cx="1216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해시값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79"/>
          <p:cNvSpPr txBox="1">
            <a:spLocks/>
          </p:cNvSpPr>
          <p:nvPr/>
        </p:nvSpPr>
        <p:spPr>
          <a:xfrm rot="0">
            <a:off x="2057400" y="2884805"/>
            <a:ext cx="24326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메시지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80"/>
          <p:cNvCxnSpPr/>
          <p:nvPr/>
        </p:nvCxnSpPr>
        <p:spPr>
          <a:xfrm rot="0">
            <a:off x="3250565" y="3447415"/>
            <a:ext cx="7620" cy="3956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81"/>
          <p:cNvCxnSpPr/>
          <p:nvPr/>
        </p:nvCxnSpPr>
        <p:spPr>
          <a:xfrm rot="0">
            <a:off x="3258185" y="4686935"/>
            <a:ext cx="20955" cy="4318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82"/>
          <p:cNvSpPr>
            <a:spLocks/>
          </p:cNvSpPr>
          <p:nvPr/>
        </p:nvSpPr>
        <p:spPr>
          <a:xfrm rot="0">
            <a:off x="7245350" y="2662555"/>
            <a:ext cx="1780540" cy="77851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83"/>
          <p:cNvSpPr>
            <a:spLocks/>
          </p:cNvSpPr>
          <p:nvPr/>
        </p:nvSpPr>
        <p:spPr>
          <a:xfrm rot="10800000">
            <a:off x="7546340" y="3834765"/>
            <a:ext cx="1183640" cy="845185"/>
          </a:xfrm>
          <a:prstGeom prst="trapezoid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84"/>
          <p:cNvSpPr txBox="1">
            <a:spLocks/>
          </p:cNvSpPr>
          <p:nvPr/>
        </p:nvSpPr>
        <p:spPr>
          <a:xfrm rot="0">
            <a:off x="7614285" y="3992245"/>
            <a:ext cx="101409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Hash function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15" name="도형 85"/>
          <p:cNvSpPr>
            <a:spLocks/>
          </p:cNvSpPr>
          <p:nvPr/>
        </p:nvSpPr>
        <p:spPr>
          <a:xfrm rot="0">
            <a:off x="7263765" y="5122545"/>
            <a:ext cx="1791335" cy="61595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86"/>
          <p:cNvSpPr txBox="1">
            <a:spLocks/>
          </p:cNvSpPr>
          <p:nvPr/>
        </p:nvSpPr>
        <p:spPr>
          <a:xfrm rot="0">
            <a:off x="7703820" y="5241925"/>
            <a:ext cx="1216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해시값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87"/>
          <p:cNvSpPr txBox="1">
            <a:spLocks/>
          </p:cNvSpPr>
          <p:nvPr/>
        </p:nvSpPr>
        <p:spPr>
          <a:xfrm rot="0">
            <a:off x="6949440" y="2877820"/>
            <a:ext cx="24326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메시지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88"/>
          <p:cNvCxnSpPr/>
          <p:nvPr/>
        </p:nvCxnSpPr>
        <p:spPr>
          <a:xfrm rot="0">
            <a:off x="8131175" y="3440430"/>
            <a:ext cx="7620" cy="3956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89"/>
          <p:cNvCxnSpPr/>
          <p:nvPr/>
        </p:nvCxnSpPr>
        <p:spPr>
          <a:xfrm rot="0">
            <a:off x="8138795" y="4679950"/>
            <a:ext cx="20955" cy="43180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도형 91"/>
          <p:cNvSpPr>
            <a:spLocks/>
          </p:cNvSpPr>
          <p:nvPr/>
        </p:nvSpPr>
        <p:spPr>
          <a:xfrm rot="0">
            <a:off x="4999990" y="1193800"/>
            <a:ext cx="1329690" cy="811530"/>
          </a:xfrm>
          <a:prstGeom prst="smileyFace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92"/>
          <p:cNvSpPr txBox="1">
            <a:spLocks/>
          </p:cNvSpPr>
          <p:nvPr/>
        </p:nvSpPr>
        <p:spPr>
          <a:xfrm rot="0">
            <a:off x="5224780" y="2037715"/>
            <a:ext cx="10369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멜로리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3" name="도형 95"/>
          <p:cNvCxnSpPr/>
          <p:nvPr/>
        </p:nvCxnSpPr>
        <p:spPr>
          <a:xfrm rot="0">
            <a:off x="4132580" y="3063240"/>
            <a:ext cx="3120390" cy="6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도형 97"/>
          <p:cNvCxnSpPr>
            <a:stCxn id="22" idx="2"/>
          </p:cNvCxnSpPr>
          <p:nvPr/>
        </p:nvCxnSpPr>
        <p:spPr>
          <a:xfrm rot="0">
            <a:off x="5742940" y="2407285"/>
            <a:ext cx="12065" cy="65659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도형 99"/>
          <p:cNvSpPr>
            <a:spLocks/>
          </p:cNvSpPr>
          <p:nvPr/>
        </p:nvSpPr>
        <p:spPr>
          <a:xfrm rot="0">
            <a:off x="5067935" y="5123815"/>
            <a:ext cx="1452880" cy="654050"/>
          </a:xfrm>
          <a:prstGeom prst="mathNotEqual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08521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응용 (2) : 전자서명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102"/>
          <p:cNvSpPr>
            <a:spLocks/>
          </p:cNvSpPr>
          <p:nvPr/>
        </p:nvSpPr>
        <p:spPr>
          <a:xfrm rot="0">
            <a:off x="1598930" y="1903095"/>
            <a:ext cx="1656080" cy="82296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1"/>
          <p:cNvSpPr txBox="1">
            <a:spLocks/>
          </p:cNvSpPr>
          <p:nvPr/>
        </p:nvSpPr>
        <p:spPr>
          <a:xfrm rot="0">
            <a:off x="2004695" y="2128520"/>
            <a:ext cx="9918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메시지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113"/>
          <p:cNvSpPr>
            <a:spLocks/>
          </p:cNvSpPr>
          <p:nvPr/>
        </p:nvSpPr>
        <p:spPr>
          <a:xfrm rot="0">
            <a:off x="1603375" y="3933825"/>
            <a:ext cx="1656080" cy="822960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14"/>
          <p:cNvSpPr txBox="1">
            <a:spLocks/>
          </p:cNvSpPr>
          <p:nvPr/>
        </p:nvSpPr>
        <p:spPr>
          <a:xfrm rot="0">
            <a:off x="1918970" y="4148455"/>
            <a:ext cx="9759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메시지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115"/>
          <p:cNvSpPr txBox="1">
            <a:spLocks/>
          </p:cNvSpPr>
          <p:nvPr/>
        </p:nvSpPr>
        <p:spPr>
          <a:xfrm rot="0">
            <a:off x="929640" y="1767840"/>
            <a:ext cx="456565" cy="14757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전자서명생성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116"/>
          <p:cNvSpPr txBox="1">
            <a:spLocks/>
          </p:cNvSpPr>
          <p:nvPr/>
        </p:nvSpPr>
        <p:spPr>
          <a:xfrm rot="0">
            <a:off x="929640" y="3592195"/>
            <a:ext cx="456565" cy="155511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eaVert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전자서명검증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117"/>
          <p:cNvCxnSpPr/>
          <p:nvPr/>
        </p:nvCxnSpPr>
        <p:spPr>
          <a:xfrm rot="0" flipV="1">
            <a:off x="585470" y="3355975"/>
            <a:ext cx="10833735" cy="1206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119"/>
          <p:cNvSpPr>
            <a:spLocks/>
          </p:cNvSpPr>
          <p:nvPr/>
        </p:nvSpPr>
        <p:spPr>
          <a:xfrm rot="5400000">
            <a:off x="3952875" y="1824355"/>
            <a:ext cx="1081405" cy="1036955"/>
          </a:xfrm>
          <a:prstGeom prst="trapezoid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22"/>
          <p:cNvSpPr txBox="1">
            <a:spLocks/>
          </p:cNvSpPr>
          <p:nvPr/>
        </p:nvSpPr>
        <p:spPr>
          <a:xfrm rot="0">
            <a:off x="3963670" y="1993265"/>
            <a:ext cx="10477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Hash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123"/>
          <p:cNvSpPr>
            <a:spLocks/>
          </p:cNvSpPr>
          <p:nvPr/>
        </p:nvSpPr>
        <p:spPr>
          <a:xfrm rot="0">
            <a:off x="5923280" y="2049780"/>
            <a:ext cx="676275" cy="51879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26"/>
          <p:cNvSpPr txBox="1">
            <a:spLocks/>
          </p:cNvSpPr>
          <p:nvPr/>
        </p:nvSpPr>
        <p:spPr>
          <a:xfrm rot="0">
            <a:off x="6092190" y="2128520"/>
            <a:ext cx="361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7" name="그림 133" descr="C:/Users/dnjsd/AppData/Roaming/PolarisOffice/ETemp/9196_13238424/fImage13517179949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532370" y="1080770"/>
            <a:ext cx="497840" cy="485140"/>
          </a:xfrm>
          <a:prstGeom prst="rect"/>
          <a:noFill/>
        </p:spPr>
      </p:pic>
      <p:pic>
        <p:nvPicPr>
          <p:cNvPr id="18" name="그림 134" descr="C:/Users/dnjsd/AppData/Roaming/PolarisOffice/ETemp/9196_13238424/fImage102651806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762875" y="4060190"/>
            <a:ext cx="480695" cy="513080"/>
          </a:xfrm>
          <a:prstGeom prst="rect"/>
          <a:noFill/>
        </p:spPr>
      </p:pic>
      <p:sp>
        <p:nvSpPr>
          <p:cNvPr id="19" name="도형 135"/>
          <p:cNvSpPr>
            <a:spLocks/>
          </p:cNvSpPr>
          <p:nvPr/>
        </p:nvSpPr>
        <p:spPr>
          <a:xfrm rot="5400000">
            <a:off x="3945890" y="3799205"/>
            <a:ext cx="1081405" cy="1036955"/>
          </a:xfrm>
          <a:prstGeom prst="trapezoid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36"/>
          <p:cNvSpPr txBox="1">
            <a:spLocks/>
          </p:cNvSpPr>
          <p:nvPr/>
        </p:nvSpPr>
        <p:spPr>
          <a:xfrm rot="0">
            <a:off x="3945890" y="4013200"/>
            <a:ext cx="108902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Hash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function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137"/>
          <p:cNvSpPr>
            <a:spLocks/>
          </p:cNvSpPr>
          <p:nvPr/>
        </p:nvSpPr>
        <p:spPr>
          <a:xfrm rot="0">
            <a:off x="5916295" y="4024630"/>
            <a:ext cx="676275" cy="51879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138"/>
          <p:cNvSpPr txBox="1">
            <a:spLocks/>
          </p:cNvSpPr>
          <p:nvPr/>
        </p:nvSpPr>
        <p:spPr>
          <a:xfrm rot="0">
            <a:off x="6085205" y="4103370"/>
            <a:ext cx="361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139"/>
          <p:cNvSpPr>
            <a:spLocks/>
          </p:cNvSpPr>
          <p:nvPr/>
        </p:nvSpPr>
        <p:spPr>
          <a:xfrm rot="0">
            <a:off x="9178290" y="1971040"/>
            <a:ext cx="1250315" cy="75501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144"/>
          <p:cNvSpPr>
            <a:spLocks/>
          </p:cNvSpPr>
          <p:nvPr/>
        </p:nvSpPr>
        <p:spPr>
          <a:xfrm rot="0">
            <a:off x="9193530" y="5173345"/>
            <a:ext cx="1250315" cy="75501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146"/>
          <p:cNvSpPr txBox="1">
            <a:spLocks/>
          </p:cNvSpPr>
          <p:nvPr/>
        </p:nvSpPr>
        <p:spPr>
          <a:xfrm rot="0">
            <a:off x="9380220" y="2162175"/>
            <a:ext cx="9017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서명값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147"/>
          <p:cNvSpPr txBox="1">
            <a:spLocks/>
          </p:cNvSpPr>
          <p:nvPr/>
        </p:nvSpPr>
        <p:spPr>
          <a:xfrm rot="0">
            <a:off x="9380855" y="5349240"/>
            <a:ext cx="10477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서명값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149"/>
          <p:cNvSpPr>
            <a:spLocks/>
          </p:cNvSpPr>
          <p:nvPr/>
        </p:nvSpPr>
        <p:spPr>
          <a:xfrm rot="0">
            <a:off x="5920105" y="5357495"/>
            <a:ext cx="676275" cy="518795"/>
          </a:xfrm>
          <a:prstGeom prst="roundRect"/>
          <a:noFill/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150"/>
          <p:cNvSpPr txBox="1">
            <a:spLocks/>
          </p:cNvSpPr>
          <p:nvPr/>
        </p:nvSpPr>
        <p:spPr>
          <a:xfrm rot="0">
            <a:off x="6089015" y="5436235"/>
            <a:ext cx="361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h’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151"/>
          <p:cNvCxnSpPr>
            <a:stCxn id="4" idx="3"/>
            <a:endCxn id="11" idx="2"/>
          </p:cNvCxnSpPr>
          <p:nvPr/>
        </p:nvCxnSpPr>
        <p:spPr>
          <a:xfrm rot="0">
            <a:off x="3254375" y="2313940"/>
            <a:ext cx="721995" cy="2984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도형 152"/>
          <p:cNvCxnSpPr/>
          <p:nvPr/>
        </p:nvCxnSpPr>
        <p:spPr>
          <a:xfrm rot="0" flipV="1">
            <a:off x="5012055" y="2308860"/>
            <a:ext cx="911860" cy="3429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도형 153"/>
          <p:cNvCxnSpPr/>
          <p:nvPr/>
        </p:nvCxnSpPr>
        <p:spPr>
          <a:xfrm rot="0">
            <a:off x="6598920" y="2308860"/>
            <a:ext cx="2580005" cy="400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154"/>
          <p:cNvCxnSpPr>
            <a:stCxn id="6" idx="3"/>
          </p:cNvCxnSpPr>
          <p:nvPr/>
        </p:nvCxnSpPr>
        <p:spPr>
          <a:xfrm rot="0" flipV="1">
            <a:off x="3258820" y="4318000"/>
            <a:ext cx="710565" cy="2730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도형 176"/>
          <p:cNvCxnSpPr/>
          <p:nvPr/>
        </p:nvCxnSpPr>
        <p:spPr>
          <a:xfrm rot="0" flipV="1">
            <a:off x="5005070" y="4283710"/>
            <a:ext cx="911860" cy="3429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도형 177"/>
          <p:cNvCxnSpPr>
            <a:stCxn id="21" idx="2"/>
            <a:endCxn id="28" idx="0"/>
          </p:cNvCxnSpPr>
          <p:nvPr/>
        </p:nvCxnSpPr>
        <p:spPr>
          <a:xfrm rot="0">
            <a:off x="6254115" y="4542790"/>
            <a:ext cx="4445" cy="8153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도형 178"/>
          <p:cNvCxnSpPr>
            <a:stCxn id="24" idx="1"/>
            <a:endCxn id="28" idx="3"/>
          </p:cNvCxnSpPr>
          <p:nvPr/>
        </p:nvCxnSpPr>
        <p:spPr>
          <a:xfrm rot="0" flipH="1">
            <a:off x="6595745" y="5550535"/>
            <a:ext cx="2598420" cy="666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207"/>
          <p:cNvCxnSpPr>
            <a:stCxn id="17" idx="2"/>
          </p:cNvCxnSpPr>
          <p:nvPr/>
        </p:nvCxnSpPr>
        <p:spPr>
          <a:xfrm rot="0">
            <a:off x="7780655" y="1565275"/>
            <a:ext cx="1270" cy="77787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209"/>
          <p:cNvCxnSpPr>
            <a:stCxn id="18" idx="2"/>
          </p:cNvCxnSpPr>
          <p:nvPr/>
        </p:nvCxnSpPr>
        <p:spPr>
          <a:xfrm rot="0">
            <a:off x="8002905" y="4572635"/>
            <a:ext cx="15875" cy="101346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상자 211"/>
          <p:cNvSpPr txBox="1">
            <a:spLocks/>
          </p:cNvSpPr>
          <p:nvPr/>
        </p:nvSpPr>
        <p:spPr>
          <a:xfrm rot="0">
            <a:off x="7792720" y="1903095"/>
            <a:ext cx="116078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암호화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12"/>
          <p:cNvSpPr txBox="1">
            <a:spLocks/>
          </p:cNvSpPr>
          <p:nvPr/>
        </p:nvSpPr>
        <p:spPr>
          <a:xfrm rot="0">
            <a:off x="8051800" y="4887595"/>
            <a:ext cx="9804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복호화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214"/>
          <p:cNvSpPr>
            <a:spLocks/>
          </p:cNvSpPr>
          <p:nvPr/>
        </p:nvSpPr>
        <p:spPr>
          <a:xfrm rot="0">
            <a:off x="10427970" y="2348230"/>
            <a:ext cx="1353820" cy="1266190"/>
          </a:xfrm>
          <a:prstGeom prst="curved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215"/>
          <p:cNvSpPr>
            <a:spLocks/>
          </p:cNvSpPr>
          <p:nvPr/>
        </p:nvSpPr>
        <p:spPr>
          <a:xfrm rot="5400000">
            <a:off x="10144125" y="3897630"/>
            <a:ext cx="1920875" cy="1353820"/>
          </a:xfrm>
          <a:prstGeom prst="curvedConnector2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227"/>
          <p:cNvSpPr txBox="1">
            <a:spLocks/>
          </p:cNvSpPr>
          <p:nvPr/>
        </p:nvSpPr>
        <p:spPr>
          <a:xfrm rot="0">
            <a:off x="8051800" y="1081405"/>
            <a:ext cx="8909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개인키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228"/>
          <p:cNvSpPr txBox="1">
            <a:spLocks/>
          </p:cNvSpPr>
          <p:nvPr/>
        </p:nvSpPr>
        <p:spPr>
          <a:xfrm rot="0">
            <a:off x="8243570" y="4065270"/>
            <a:ext cx="9575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공개키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 안전성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84275"/>
            <a:ext cx="11370945" cy="5059045"/>
          </a:xfrm>
          <a:prstGeom prst="rect"/>
          <a:ln w="9525" cap="flat" cmpd="sng">
            <a:noFill/>
            <a:prstDash/>
            <a:round/>
          </a:ln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역상 저항성 (Preimage resistance)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/>
            </a:r>
            <a:b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</a:b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-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어떤 해시 값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이 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주어졌을 때 </a:t>
            </a:r>
            <a:r>
              <a:rPr lang="ko-KR" sz="2000" i="0" b="0">
                <a:solidFill>
                  <a:srgbClr val="000000"/>
                </a:solidFill>
                <a:latin typeface="MathJax_Math-italic" charset="0"/>
                <a:ea typeface="MathJax_Math-italic" charset="0"/>
              </a:rPr>
              <a:t>h</a:t>
            </a:r>
            <a:r>
              <a:rPr sz="2000" i="0" b="0">
                <a:solidFill>
                  <a:srgbClr val="000000"/>
                </a:solidFill>
                <a:latin typeface="MathJax_Main" charset="0"/>
                <a:ea typeface="MathJax_Main" charset="0"/>
              </a:rPr>
              <a:t>=</a:t>
            </a:r>
            <a:r>
              <a:rPr sz="2000" i="0" b="0">
                <a:solidFill>
                  <a:srgbClr val="000000"/>
                </a:solidFill>
                <a:latin typeface="MathJax_Math-italic" charset="0"/>
                <a:ea typeface="MathJax_Math-italic" charset="0"/>
              </a:rPr>
              <a:t>H</a:t>
            </a:r>
            <a:r>
              <a:rPr sz="2000" i="0" b="0">
                <a:solidFill>
                  <a:srgbClr val="000000"/>
                </a:solidFill>
                <a:latin typeface="MathJax_Main" charset="0"/>
                <a:ea typeface="MathJax_Main" charset="0"/>
              </a:rPr>
              <a:t>(</a:t>
            </a:r>
            <a:r>
              <a:rPr lang="ko-KR" sz="2000" i="0" b="0">
                <a:solidFill>
                  <a:srgbClr val="000000"/>
                </a:solidFill>
                <a:latin typeface="MathJax_Math-italic" charset="0"/>
                <a:ea typeface="MathJax_Math-ital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thJax_Main" charset="0"/>
                <a:ea typeface="MathJax_Main" charset="0"/>
              </a:rPr>
              <a:t>)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를 만족하는 그 입력값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m을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 찾는 것이 어렵다는 성질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228600" indent="-228600" latinLnBrk="0">
              <a:buFontTx/>
              <a:buNone/>
            </a:pP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	- 2</a:t>
            </a:r>
            <a:r>
              <a:rPr lang="ko-KR" sz="2000" baseline="30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n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보다 적은 복잡도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228600" indent="-228600" latinLnBrk="0">
              <a:buFontTx/>
              <a:buNone/>
            </a:pP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	Ex) SHA-1은 160bit의 해시값, 즉 2</a:t>
            </a:r>
            <a:r>
              <a:rPr lang="ko-KR" sz="2000" baseline="30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160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개의 메시지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5" name="도형 304"/>
          <p:cNvSpPr>
            <a:spLocks/>
          </p:cNvSpPr>
          <p:nvPr/>
        </p:nvSpPr>
        <p:spPr>
          <a:xfrm rot="0">
            <a:off x="3989705" y="3778250"/>
            <a:ext cx="805180" cy="614680"/>
          </a:xfrm>
          <a:prstGeom prst="round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308"/>
          <p:cNvSpPr>
            <a:spLocks/>
          </p:cNvSpPr>
          <p:nvPr/>
        </p:nvSpPr>
        <p:spPr>
          <a:xfrm rot="5400000">
            <a:off x="5493385" y="3736340"/>
            <a:ext cx="1111885" cy="699135"/>
          </a:xfrm>
          <a:prstGeom prst="trapezoid"/>
          <a:solidFill>
            <a:srgbClr val="003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309"/>
          <p:cNvSpPr txBox="1">
            <a:spLocks/>
          </p:cNvSpPr>
          <p:nvPr/>
        </p:nvSpPr>
        <p:spPr>
          <a:xfrm rot="0">
            <a:off x="5725795" y="3905250"/>
            <a:ext cx="677545" cy="370205"/>
          </a:xfrm>
          <a:prstGeom prst="rect"/>
          <a:solidFill>
            <a:srgbClr val="003A9A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hash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10"/>
          <p:cNvSpPr>
            <a:spLocks/>
          </p:cNvSpPr>
          <p:nvPr/>
        </p:nvSpPr>
        <p:spPr>
          <a:xfrm rot="0">
            <a:off x="7376160" y="3778250"/>
            <a:ext cx="805180" cy="614680"/>
          </a:xfrm>
          <a:prstGeom prst="roundRect"/>
          <a:solidFill>
            <a:srgbClr val="003A9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314"/>
          <p:cNvCxnSpPr/>
          <p:nvPr/>
        </p:nvCxnSpPr>
        <p:spPr>
          <a:xfrm rot="0" flipV="1">
            <a:off x="4794250" y="4074795"/>
            <a:ext cx="932180" cy="114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315"/>
          <p:cNvCxnSpPr/>
          <p:nvPr/>
        </p:nvCxnSpPr>
        <p:spPr>
          <a:xfrm rot="0">
            <a:off x="6424295" y="4100830"/>
            <a:ext cx="1016635" cy="1714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 안전성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4173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제</a:t>
            </a:r>
            <a:r>
              <a:rPr lang="ko-KR"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2 역상 저항성 (Second preimage resistance)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/>
            </a:r>
            <a:b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</a:b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- 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어떤 입력값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m이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 주어졌을 때, 동일한 해시 값 </a:t>
            </a:r>
            <a:r>
              <a:rPr lang="ko-KR" sz="2000" i="0" b="0">
                <a:solidFill>
                  <a:srgbClr val="000000"/>
                </a:solidFill>
                <a:latin typeface="MathJax_Math-italic" charset="0"/>
                <a:ea typeface="MathJax_Math-italic" charset="0"/>
              </a:rPr>
              <a:t>h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가 나오는 다른 입력값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′ 을 찾는 것이 어렵다는 성질 (즉,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h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=H(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) 일 때,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h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=H(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′) 인 </a:t>
            </a:r>
            <a:r>
              <a:rPr lang="ko-KR" sz="2000" i="0" b="0">
                <a:solidFill>
                  <a:srgbClr val="000000"/>
                </a:solidFill>
                <a:latin typeface="MathJax_Math-italic" charset="0"/>
                <a:ea typeface="MathJax_Math-ital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′을 찾는 것이 어렵다는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 성질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)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228600" indent="-228600" latinLnBrk="0">
              <a:buFontTx/>
              <a:buNone/>
            </a:pP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	- 2</a:t>
            </a:r>
            <a:r>
              <a:rPr lang="ko-KR" sz="2000" baseline="30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n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보다 적은 복잡도 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228600" indent="-228600" latinLnBrk="0">
              <a:buFontTx/>
              <a:buNone/>
            </a:pP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	Ex) SHA-1은 160bit의 해시값, 즉 2</a:t>
            </a:r>
            <a:r>
              <a:rPr lang="ko-KR" sz="2000" baseline="30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160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개의 메시지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	- 무결성 검증, 전자서명에 중요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6" name="도형 318"/>
          <p:cNvSpPr>
            <a:spLocks/>
          </p:cNvSpPr>
          <p:nvPr/>
        </p:nvSpPr>
        <p:spPr>
          <a:xfrm rot="0">
            <a:off x="3418205" y="3629660"/>
            <a:ext cx="805180" cy="614680"/>
          </a:xfrm>
          <a:prstGeom prst="roundRect"/>
          <a:solidFill>
            <a:srgbClr val="003A9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319"/>
          <p:cNvSpPr>
            <a:spLocks/>
          </p:cNvSpPr>
          <p:nvPr/>
        </p:nvSpPr>
        <p:spPr>
          <a:xfrm rot="5400000">
            <a:off x="4921885" y="3587750"/>
            <a:ext cx="1111885" cy="699135"/>
          </a:xfrm>
          <a:prstGeom prst="trapezoid"/>
          <a:solidFill>
            <a:srgbClr val="003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320"/>
          <p:cNvSpPr txBox="1">
            <a:spLocks/>
          </p:cNvSpPr>
          <p:nvPr/>
        </p:nvSpPr>
        <p:spPr>
          <a:xfrm rot="0">
            <a:off x="5154295" y="3756660"/>
            <a:ext cx="677545" cy="370205"/>
          </a:xfrm>
          <a:prstGeom prst="rect"/>
          <a:solidFill>
            <a:srgbClr val="003A9A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hash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321"/>
          <p:cNvSpPr>
            <a:spLocks/>
          </p:cNvSpPr>
          <p:nvPr/>
        </p:nvSpPr>
        <p:spPr>
          <a:xfrm rot="0">
            <a:off x="6910705" y="4243705"/>
            <a:ext cx="805180" cy="614680"/>
          </a:xfrm>
          <a:prstGeom prst="roundRect"/>
          <a:solidFill>
            <a:srgbClr val="003A9A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322"/>
          <p:cNvCxnSpPr/>
          <p:nvPr/>
        </p:nvCxnSpPr>
        <p:spPr>
          <a:xfrm rot="0" flipV="1">
            <a:off x="4222750" y="3926205"/>
            <a:ext cx="932180" cy="114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323"/>
          <p:cNvCxnSpPr/>
          <p:nvPr/>
        </p:nvCxnSpPr>
        <p:spPr>
          <a:xfrm rot="0">
            <a:off x="5831205" y="3941445"/>
            <a:ext cx="1080135" cy="6102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도형 324"/>
          <p:cNvSpPr>
            <a:spLocks/>
          </p:cNvSpPr>
          <p:nvPr/>
        </p:nvSpPr>
        <p:spPr>
          <a:xfrm>
            <a:off x="3426460" y="4928870"/>
            <a:ext cx="805815" cy="615315"/>
          </a:xfrm>
          <a:prstGeom prst="round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m’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325"/>
          <p:cNvSpPr>
            <a:spLocks/>
          </p:cNvSpPr>
          <p:nvPr/>
        </p:nvSpPr>
        <p:spPr>
          <a:xfrm rot="5400000">
            <a:off x="4930140" y="4886960"/>
            <a:ext cx="1111885" cy="699135"/>
          </a:xfrm>
          <a:prstGeom prst="trapezoid"/>
          <a:solidFill>
            <a:srgbClr val="003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326"/>
          <p:cNvSpPr txBox="1">
            <a:spLocks/>
          </p:cNvSpPr>
          <p:nvPr/>
        </p:nvSpPr>
        <p:spPr>
          <a:xfrm rot="0">
            <a:off x="5162550" y="5055870"/>
            <a:ext cx="677545" cy="370205"/>
          </a:xfrm>
          <a:prstGeom prst="rect"/>
          <a:solidFill>
            <a:srgbClr val="003A9A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hash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도형 327"/>
          <p:cNvCxnSpPr/>
          <p:nvPr/>
        </p:nvCxnSpPr>
        <p:spPr>
          <a:xfrm rot="0" flipV="1">
            <a:off x="4231005" y="5225415"/>
            <a:ext cx="932180" cy="114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328"/>
          <p:cNvCxnSpPr/>
          <p:nvPr/>
        </p:nvCxnSpPr>
        <p:spPr>
          <a:xfrm rot="0" flipV="1">
            <a:off x="5861050" y="4551045"/>
            <a:ext cx="1050290" cy="7010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해시함수 안전성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sz="2000" i="0" b="1">
                <a:solidFill>
                  <a:srgbClr val="000000"/>
                </a:solidFill>
                <a:latin typeface="Malgun Gothic" charset="0"/>
                <a:ea typeface="Malgun Gothic" charset="0"/>
              </a:rPr>
              <a:t>충돌 저항성 (Collision resistance)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/>
            </a:r>
            <a:b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</a:b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- 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같은 해시값을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갖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는 서로 다른 입력값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m, 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′을 찾는 것이 어렵다는 성질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 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(즉, H(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)=H(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′) 을 만족하면서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≠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 인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,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 m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′을 찾는 것이 어렵다는 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성질</a:t>
            </a:r>
            <a:r>
              <a:rPr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)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228600" indent="-228600" latinLnBrk="0">
              <a:buFontTx/>
              <a:buNone/>
            </a:pP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	- 2</a:t>
            </a:r>
            <a:r>
              <a:rPr lang="ko-KR" sz="2000" baseline="30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n/2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보다 적은 복잡도 (생일 역설)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228600" indent="-228600" latinLnBrk="0">
              <a:buFontTx/>
              <a:buNone/>
            </a:pP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	Ex) SHA-1은 160bit의 해시값, 즉 2</a:t>
            </a:r>
            <a:r>
              <a:rPr lang="ko-KR" sz="2000" baseline="30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80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개의 메시지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228600" indent="-228600" latinLnBrk="0">
              <a:buFontTx/>
              <a:buNone/>
            </a:pP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	=&gt; SHA-1 은 약 2</a:t>
            </a:r>
            <a:r>
              <a:rPr lang="ko-KR" sz="2000" baseline="30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60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~2</a:t>
            </a:r>
            <a:r>
              <a:rPr lang="ko-KR" sz="2000" baseline="30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63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의 복잡도</a:t>
            </a:r>
            <a:r>
              <a:rPr lang="ko-KR" sz="2000" i="0" b="0">
                <a:solidFill>
                  <a:srgbClr val="000000"/>
                </a:solidFill>
                <a:latin typeface="Malgun Gothic" charset="0"/>
                <a:ea typeface="Malgun Gothic" charset="0"/>
              </a:rPr>
              <a:t>로 충돌쌍 공격이 가능!</a:t>
            </a:r>
            <a:endParaRPr lang="ko-KR" altLang="en-US" sz="200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</p:txBody>
      </p:sp>
      <p:sp>
        <p:nvSpPr>
          <p:cNvPr id="5" name="도형 330"/>
          <p:cNvSpPr>
            <a:spLocks/>
          </p:cNvSpPr>
          <p:nvPr/>
        </p:nvSpPr>
        <p:spPr>
          <a:xfrm rot="0">
            <a:off x="3756660" y="3693160"/>
            <a:ext cx="805180" cy="614680"/>
          </a:xfrm>
          <a:prstGeom prst="round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m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331"/>
          <p:cNvSpPr>
            <a:spLocks/>
          </p:cNvSpPr>
          <p:nvPr/>
        </p:nvSpPr>
        <p:spPr>
          <a:xfrm rot="5400000">
            <a:off x="5260340" y="3651250"/>
            <a:ext cx="1111885" cy="699135"/>
          </a:xfrm>
          <a:prstGeom prst="trapezoid"/>
          <a:solidFill>
            <a:srgbClr val="003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332"/>
          <p:cNvSpPr txBox="1">
            <a:spLocks/>
          </p:cNvSpPr>
          <p:nvPr/>
        </p:nvSpPr>
        <p:spPr>
          <a:xfrm rot="0">
            <a:off x="5492750" y="3820160"/>
            <a:ext cx="677545" cy="370205"/>
          </a:xfrm>
          <a:prstGeom prst="rect"/>
          <a:solidFill>
            <a:srgbClr val="003A9A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hash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333"/>
          <p:cNvSpPr>
            <a:spLocks/>
          </p:cNvSpPr>
          <p:nvPr/>
        </p:nvSpPr>
        <p:spPr>
          <a:xfrm rot="0">
            <a:off x="7249160" y="4307205"/>
            <a:ext cx="805180" cy="614680"/>
          </a:xfrm>
          <a:prstGeom prst="round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334"/>
          <p:cNvCxnSpPr/>
          <p:nvPr/>
        </p:nvCxnSpPr>
        <p:spPr>
          <a:xfrm rot="0" flipV="1">
            <a:off x="4561205" y="3989705"/>
            <a:ext cx="932180" cy="114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335"/>
          <p:cNvCxnSpPr/>
          <p:nvPr/>
        </p:nvCxnSpPr>
        <p:spPr>
          <a:xfrm rot="0">
            <a:off x="6169660" y="4004945"/>
            <a:ext cx="1080135" cy="610235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도형 336"/>
          <p:cNvSpPr>
            <a:spLocks/>
          </p:cNvSpPr>
          <p:nvPr/>
        </p:nvSpPr>
        <p:spPr>
          <a:xfrm>
            <a:off x="3764915" y="4992370"/>
            <a:ext cx="805815" cy="615315"/>
          </a:xfrm>
          <a:prstGeom prst="roundRect"/>
          <a:solidFill>
            <a:srgbClr val="FF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m’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337"/>
          <p:cNvSpPr>
            <a:spLocks/>
          </p:cNvSpPr>
          <p:nvPr/>
        </p:nvSpPr>
        <p:spPr>
          <a:xfrm rot="5400000">
            <a:off x="5268595" y="4950460"/>
            <a:ext cx="1111885" cy="699135"/>
          </a:xfrm>
          <a:prstGeom prst="trapezoid"/>
          <a:solidFill>
            <a:srgbClr val="003A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338"/>
          <p:cNvSpPr txBox="1">
            <a:spLocks/>
          </p:cNvSpPr>
          <p:nvPr/>
        </p:nvSpPr>
        <p:spPr>
          <a:xfrm rot="0">
            <a:off x="5501005" y="5119370"/>
            <a:ext cx="677545" cy="370205"/>
          </a:xfrm>
          <a:prstGeom prst="rect"/>
          <a:solidFill>
            <a:srgbClr val="003A9A"/>
          </a:solidFill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solidFill>
                  <a:schemeClr val="bg1"/>
                </a:solidFill>
                <a:latin typeface="맑은 고딕" charset="0"/>
                <a:ea typeface="맑은 고딕" charset="0"/>
              </a:rPr>
              <a:t>hash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4" name="도형 339"/>
          <p:cNvCxnSpPr/>
          <p:nvPr/>
        </p:nvCxnSpPr>
        <p:spPr>
          <a:xfrm rot="0" flipV="1">
            <a:off x="4569460" y="5288915"/>
            <a:ext cx="932180" cy="1143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도형 340"/>
          <p:cNvCxnSpPr/>
          <p:nvPr/>
        </p:nvCxnSpPr>
        <p:spPr>
          <a:xfrm rot="0" flipV="1">
            <a:off x="6199505" y="4614545"/>
            <a:ext cx="1050290" cy="70104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20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9.102.66.42778</cp:version>
  <dcterms:modified xsi:type="dcterms:W3CDTF">2019-04-19T02:07:41Z</dcterms:modified>
</cp:coreProperties>
</file>