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40" r:id="rId11"/>
    <p:sldId id="438" r:id="rId12"/>
    <p:sldId id="441" r:id="rId13"/>
    <p:sldId id="442" r:id="rId14"/>
    <p:sldId id="443" r:id="rId15"/>
    <p:sldId id="444" r:id="rId16"/>
    <p:sldId id="445" r:id="rId17"/>
    <p:sldId id="446" r:id="rId18"/>
    <p:sldId id="44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38" autoAdjust="0"/>
    <p:restoredTop sz="94724"/>
  </p:normalViewPr>
  <p:slideViewPr>
    <p:cSldViewPr snapToGrid="0">
      <p:cViewPr varScale="1">
        <p:scale>
          <a:sx n="132" d="100"/>
          <a:sy n="132" d="100"/>
        </p:scale>
        <p:origin x="84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2021. 2. 27.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2021. 2. 27.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PCkqxn_L5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zetawiki.com/wiki/%ED%81%AC%EB%A6%AC%EB%8D%B4%EC%85%9C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/6PCkqxn_L5A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err="1"/>
              <a:t>영지식</a:t>
            </a:r>
            <a:r>
              <a:rPr lang="ko-KR" altLang="en-US" sz="4400" dirty="0"/>
              <a:t> 증명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C31223-5D87-FC4C-84AD-0741E0E1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알리바바와</a:t>
            </a:r>
            <a:r>
              <a:rPr kumimoji="1" lang="ko-KR" altLang="en-US" dirty="0"/>
              <a:t> 동굴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B327E1-2A77-DA4D-B37F-E5AFA3082D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R" altLang="en-US" dirty="0" err="1"/>
              <a:t>알리바바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증명자</a:t>
            </a:r>
            <a:r>
              <a:rPr kumimoji="1" lang="en-US" altLang="ko-KR" dirty="0"/>
              <a:t>,</a:t>
            </a:r>
            <a:r>
              <a:rPr kumimoji="1" lang="ko-KR" altLang="en-US" dirty="0"/>
              <a:t> 기자는 </a:t>
            </a:r>
            <a:r>
              <a:rPr kumimoji="1" lang="ko-KR" altLang="en-US" dirty="0" err="1"/>
              <a:t>검증자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알리바바는</a:t>
            </a:r>
            <a:r>
              <a:rPr kumimoji="1" lang="ko-KR" altLang="en-US" dirty="0"/>
              <a:t> 자신이 문의 비밀번호를 알고 있음을 증명하고 싶지만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비밀번호는 알리고 싶지 않음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알리바바는</a:t>
            </a:r>
            <a:r>
              <a:rPr kumimoji="1" lang="ko-KR" altLang="en-US" dirty="0"/>
              <a:t> </a:t>
            </a:r>
            <a:r>
              <a:rPr kumimoji="1" lang="en-US" altLang="ko-KR" dirty="0"/>
              <a:t>A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B </a:t>
            </a:r>
            <a:r>
              <a:rPr kumimoji="1" lang="ko-KR" altLang="en-US" dirty="0"/>
              <a:t>둘 중 하나로 들어간 다음 기자를 부름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기자는 갈림길까지 간 다음 </a:t>
            </a:r>
            <a:r>
              <a:rPr kumimoji="1" lang="ko-KR" altLang="en-US" dirty="0" err="1"/>
              <a:t>알리바바를</a:t>
            </a:r>
            <a:r>
              <a:rPr kumimoji="1" lang="ko-KR" altLang="en-US" dirty="0"/>
              <a:t> 특정 방향으로 나오라고 지시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알리바바가</a:t>
            </a:r>
            <a:r>
              <a:rPr kumimoji="1" lang="ko-KR" altLang="en-US" dirty="0"/>
              <a:t> 그 방향으로 나옴</a:t>
            </a:r>
            <a:endParaRPr kumimoji="1" lang="ko-Kore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4B953F-4A36-C841-9A9C-B9305D9B9350}"/>
              </a:ext>
            </a:extLst>
          </p:cNvPr>
          <p:cNvGrpSpPr/>
          <p:nvPr/>
        </p:nvGrpSpPr>
        <p:grpSpPr>
          <a:xfrm>
            <a:off x="5051985" y="4496573"/>
            <a:ext cx="6614903" cy="1798349"/>
            <a:chOff x="5051985" y="4496573"/>
            <a:chExt cx="6614903" cy="1798349"/>
          </a:xfrm>
        </p:grpSpPr>
        <p:pic>
          <p:nvPicPr>
            <p:cNvPr id="1028" name="Picture 4" descr="What is Zero Knowledge Protocol (ZKP)? | Bit2Me Academy">
              <a:extLst>
                <a:ext uri="{FF2B5EF4-FFF2-40B4-BE49-F238E27FC236}">
                  <a16:creationId xmlns:a16="http://schemas.microsoft.com/office/drawing/2014/main" id="{11CC74C7-7FC5-B64C-8BB4-604AC333D7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7435" y="4496573"/>
              <a:ext cx="6539453" cy="1798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EBC70A-695F-E143-81C0-2769A08836C7}"/>
                </a:ext>
              </a:extLst>
            </p:cNvPr>
            <p:cNvSpPr txBox="1"/>
            <p:nvPr/>
          </p:nvSpPr>
          <p:spPr>
            <a:xfrm>
              <a:off x="5051985" y="5182262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50" dirty="0"/>
                <a:t>기자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217497-DC4D-DA48-8208-810C6B79D866}"/>
                </a:ext>
              </a:extLst>
            </p:cNvPr>
            <p:cNvSpPr txBox="1"/>
            <p:nvPr/>
          </p:nvSpPr>
          <p:spPr>
            <a:xfrm>
              <a:off x="5233264" y="5748553"/>
              <a:ext cx="72327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050" dirty="0"/>
                <a:t>알리바바</a:t>
              </a:r>
            </a:p>
          </p:txBody>
        </p: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D7059BD8-6286-0B48-8008-0EC51AFAB9CA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5594902" y="5313067"/>
              <a:ext cx="276509" cy="4354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8205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8AD8FF-6DF8-D94F-A273-15FDBEE6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알리바바와 동굴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45AC84-03A3-4045-BA68-E370C1E43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확률이 </a:t>
            </a:r>
            <a:r>
              <a:rPr kumimoji="1" lang="en-US" altLang="ko-Kore-KR" dirty="0"/>
              <a:t>1/2</a:t>
            </a:r>
            <a:r>
              <a:rPr kumimoji="1" lang="ko-KR" altLang="en-US" dirty="0"/>
              <a:t>밖에 되지 않음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이 예시의 경우만 </a:t>
            </a:r>
            <a:r>
              <a:rPr kumimoji="1" lang="ko-Kore-KR" altLang="en-US" dirty="0"/>
              <a:t>그럼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알리바바가 갈림길에서 </a:t>
            </a:r>
            <a:r>
              <a:rPr kumimoji="1" lang="en-US" altLang="ko-KR" dirty="0"/>
              <a:t>A</a:t>
            </a:r>
            <a:r>
              <a:rPr kumimoji="1" lang="ko-KR" altLang="en-US" dirty="0"/>
              <a:t>로 갔는데 기자가 </a:t>
            </a:r>
            <a:r>
              <a:rPr kumimoji="1" lang="en-US" altLang="ko-KR" dirty="0"/>
              <a:t>A</a:t>
            </a:r>
            <a:r>
              <a:rPr kumimoji="1" lang="ko-KR" altLang="en-US" dirty="0"/>
              <a:t>로 나오라고 할 수도 있음</a:t>
            </a:r>
            <a:endParaRPr kumimoji="1" lang="en-US" altLang="ko-Kore-KR" dirty="0"/>
          </a:p>
          <a:p>
            <a:pPr lvl="1"/>
            <a:r>
              <a:rPr kumimoji="1" lang="ko-KR" altLang="en-US" dirty="0"/>
              <a:t>검증을 여러 번 반복함으로써 확률을 높임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검증을 </a:t>
            </a:r>
            <a:r>
              <a:rPr kumimoji="1" lang="en-US" altLang="ko-KR" dirty="0"/>
              <a:t>40</a:t>
            </a:r>
            <a:r>
              <a:rPr kumimoji="1" lang="ko-KR" altLang="en-US" dirty="0"/>
              <a:t>번만 하여도 틀릴 확률은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조 분의 </a:t>
            </a:r>
            <a:r>
              <a:rPr kumimoji="1" lang="en-US" altLang="ko-KR" dirty="0"/>
              <a:t>1 </a:t>
            </a:r>
            <a:r>
              <a:rPr kumimoji="1" lang="ko-KR" altLang="en-US" dirty="0"/>
              <a:t>이하가 됨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130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E6240-C6B4-5143-9827-E7C83413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알리바바와 동굴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28E946-544D-8749-9ECC-F71E816AD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완전성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모든 검증을 통과하면 기자는 알리바바가 비밀번호를 안다고 생각할 수밖에 없음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건전성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알리바바가 비밀번호를 모를 경우</a:t>
            </a:r>
            <a:r>
              <a:rPr kumimoji="1" lang="en-US" altLang="ko-Kore-KR" dirty="0"/>
              <a:t>, </a:t>
            </a:r>
            <a:r>
              <a:rPr kumimoji="1" lang="ko-Kore-KR" altLang="en-US" dirty="0"/>
              <a:t>언젠가는 틀리기 때문에 비밀번호를 안다는 것을 증명할 수 없음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영지식성</a:t>
            </a:r>
            <a:endParaRPr kumimoji="1" lang="en-US" altLang="ko-Kore-KR" dirty="0"/>
          </a:p>
          <a:p>
            <a:pPr lvl="1"/>
            <a:r>
              <a:rPr kumimoji="1" lang="ko-Kore-KR" altLang="en-US" dirty="0"/>
              <a:t>기자는 알리바바가 비밀번호를 안다는 사실을 알더라도 비밀번호에 대한 정보는 얻지 못함</a:t>
            </a:r>
          </a:p>
        </p:txBody>
      </p:sp>
    </p:spTree>
    <p:extLst>
      <p:ext uri="{BB962C8B-B14F-4D97-AF65-F5344CB8AC3E}">
        <p14:creationId xmlns:p14="http://schemas.microsoft.com/office/powerpoint/2010/main" val="370331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0B865-413F-4C42-A813-8E4F2CB6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하이퍼레저 패브릭과 영지식 증명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092E72-61C7-1142-841B-2917883A0B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하이퍼레저 패브릭 </a:t>
            </a:r>
            <a:r>
              <a:rPr kumimoji="1" lang="en-US" altLang="ko-Kore-KR" dirty="0"/>
              <a:t>1</a:t>
            </a:r>
            <a:r>
              <a:rPr kumimoji="1" lang="en-US" altLang="ko-KR" dirty="0"/>
              <a:t>.x </a:t>
            </a:r>
            <a:r>
              <a:rPr kumimoji="1" lang="ko-KR" altLang="en-US" dirty="0"/>
              <a:t>버전에서는 </a:t>
            </a:r>
            <a:r>
              <a:rPr kumimoji="1" lang="en-US" altLang="ko-KR" dirty="0" err="1"/>
              <a:t>ECerts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TCerts</a:t>
            </a:r>
            <a:r>
              <a:rPr kumimoji="1" lang="en-US" altLang="ko-KR" dirty="0"/>
              <a:t>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9872CE-584D-9E40-AEBF-0B661C630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966" y="1782678"/>
            <a:ext cx="7563319" cy="42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65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5418D-CFE5-8F4F-B6BE-B399C922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하이퍼레저 패브릭과 영지식 증명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492A24-5F38-EC4F-935C-9D21C48076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Enrollment CA</a:t>
            </a:r>
            <a:r>
              <a:rPr kumimoji="1" lang="ko-Kore-KR" altLang="en-US" dirty="0"/>
              <a:t>를 통해 네트워크에 사용자를 등록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Transaction CA</a:t>
            </a:r>
            <a:r>
              <a:rPr kumimoji="1" lang="ko-Kore-KR" altLang="en-US" dirty="0"/>
              <a:t>를 통해 사용자가 트랜잭션을 요청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ECerts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CA</a:t>
            </a:r>
            <a:r>
              <a:rPr kumimoji="1" lang="ko-Kore-KR" altLang="en-US" dirty="0"/>
              <a:t>가 각각의 멤버 컴포넌트에게 등록에 사용하게끔 발행하는 인증서 자체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 err="1"/>
              <a:t>TCerts</a:t>
            </a:r>
            <a:r>
              <a:rPr kumimoji="1" lang="ko-Kore-KR" altLang="en-US" dirty="0"/>
              <a:t>는 </a:t>
            </a:r>
            <a:r>
              <a:rPr kumimoji="1" lang="en-US" altLang="ko-Kore-KR" dirty="0"/>
              <a:t>CA</a:t>
            </a:r>
            <a:r>
              <a:rPr kumimoji="1" lang="ko-Kore-KR" altLang="en-US" dirty="0"/>
              <a:t>가 사용자들이 트랜잭션 요청에 사용하게끔 발행하는 인증서 자체</a:t>
            </a:r>
          </a:p>
        </p:txBody>
      </p:sp>
    </p:spTree>
    <p:extLst>
      <p:ext uri="{BB962C8B-B14F-4D97-AF65-F5344CB8AC3E}">
        <p14:creationId xmlns:p14="http://schemas.microsoft.com/office/powerpoint/2010/main" val="716677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3F04-1F22-534A-A69E-E74D4655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Identity Mixer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EB328A-77CB-464C-8903-10C344AF4D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ko-Kore-KR" altLang="en-US" dirty="0"/>
              <a:t>하이퍼레저 패브릭 </a:t>
            </a:r>
            <a:r>
              <a:rPr kumimoji="1" lang="en-US" altLang="ko-Kore-KR" dirty="0"/>
              <a:t>1.x</a:t>
            </a:r>
            <a:r>
              <a:rPr kumimoji="1" lang="ko-Kore-KR" altLang="en-US" dirty="0"/>
              <a:t>에서 사용되는 </a:t>
            </a:r>
            <a:r>
              <a:rPr kumimoji="1" lang="en-US" altLang="ko-Kore-KR" dirty="0" err="1"/>
              <a:t>ECert</a:t>
            </a:r>
            <a:r>
              <a:rPr kumimoji="1" lang="ko-Kore-KR" altLang="en-US" dirty="0"/>
              <a:t>의</a:t>
            </a:r>
            <a:r>
              <a:rPr kumimoji="1" lang="en-US" altLang="ko-Kore-KR" dirty="0"/>
              <a:t> </a:t>
            </a:r>
            <a:r>
              <a:rPr kumimoji="1" lang="ko-Kore-KR" altLang="en-US" dirty="0"/>
              <a:t>사용자에 대한 신원증명서는 </a:t>
            </a:r>
            <a:r>
              <a:rPr kumimoji="1" lang="en-US" altLang="ko-Kore-KR" dirty="0"/>
              <a:t>X.509 </a:t>
            </a:r>
            <a:r>
              <a:rPr kumimoji="1" lang="ko-Kore-KR" altLang="en-US" dirty="0"/>
              <a:t>형식으로 구성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해당 정보를 </a:t>
            </a:r>
            <a:r>
              <a:rPr kumimoji="1" lang="en-US" altLang="ko-Kore-KR" dirty="0"/>
              <a:t>CA</a:t>
            </a:r>
            <a:r>
              <a:rPr kumimoji="1" lang="ko-Kore-KR" altLang="en-US" dirty="0"/>
              <a:t>로부터 발급받는데 세부정보가 전부 노출되어 있음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해당 신원증명서를 통해 트랜잭션을 호출하면 자신의 정보가 모두 노출될 가능성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신원증명의 일부를 제거하고 보내면 </a:t>
            </a:r>
            <a:r>
              <a:rPr kumimoji="1" lang="en-US" altLang="ko-Kore-KR" dirty="0"/>
              <a:t>CA</a:t>
            </a:r>
            <a:r>
              <a:rPr kumimoji="1" lang="ko-Kore-KR" altLang="en-US" dirty="0"/>
              <a:t>의 서명이 의미가 없어짐</a:t>
            </a:r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-&gt;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Identity Mixer</a:t>
            </a:r>
            <a:r>
              <a:rPr kumimoji="1" lang="ko-Kore-KR" altLang="en-US" dirty="0"/>
              <a:t>를 통해 이러한 문제 해결</a:t>
            </a:r>
          </a:p>
        </p:txBody>
      </p:sp>
    </p:spTree>
    <p:extLst>
      <p:ext uri="{BB962C8B-B14F-4D97-AF65-F5344CB8AC3E}">
        <p14:creationId xmlns:p14="http://schemas.microsoft.com/office/powerpoint/2010/main" val="3118043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F387-5F9C-994E-BCDF-FCED0AD72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Identity Mixer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9FC567-1B00-004A-BE4D-D97D41E4D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974" y="1219902"/>
            <a:ext cx="7598052" cy="48247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404C324-0B26-B64C-9537-0410E1F22329}"/>
              </a:ext>
            </a:extLst>
          </p:cNvPr>
          <p:cNvSpPr/>
          <p:nvPr/>
        </p:nvSpPr>
        <p:spPr>
          <a:xfrm>
            <a:off x="266299" y="5471636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050" dirty="0" err="1"/>
              <a:t>크리덴셜</a:t>
            </a:r>
            <a:r>
              <a:rPr lang="ko-KR" altLang="en-US" sz="1050" dirty="0"/>
              <a:t> </a:t>
            </a:r>
            <a:r>
              <a:rPr lang="en-US" altLang="ko-KR" sz="1050" dirty="0"/>
              <a:t>[</a:t>
            </a:r>
            <a:r>
              <a:rPr lang="en" altLang="ko-Kore-KR" sz="1050" dirty="0" err="1"/>
              <a:t>kridénʃəl</a:t>
            </a:r>
            <a:r>
              <a:rPr lang="en" altLang="ko-Kore-KR" sz="1050" dirty="0"/>
              <a:t>]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대략 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아이디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(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사용자명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/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계정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) + 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패스워드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"</a:t>
            </a:r>
          </a:p>
          <a:p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애플리케이션 등에서 사용하는 </a:t>
            </a:r>
            <a:r>
              <a:rPr lang="ko-KR" altLang="en-US" sz="1050" dirty="0" err="1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암호학적</a:t>
            </a:r>
            <a:r>
              <a:rPr lang="ko-KR" altLang="en-US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</a:rPr>
              <a:t> 개인 정보</a:t>
            </a:r>
            <a:endParaRPr lang="en-US" altLang="ko-KR" sz="1050" dirty="0">
              <a:solidFill>
                <a:srgbClr val="000000"/>
              </a:solidFill>
              <a:latin typeface="나눔고딕" panose="020D0604000000000000" pitchFamily="34" charset="-127"/>
              <a:ea typeface="나눔고딕" panose="020D0604000000000000" pitchFamily="34" charset="-127"/>
            </a:endParaRPr>
          </a:p>
          <a:p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  <a:hlinkClick r:id="rId3"/>
              </a:rPr>
              <a:t>https://</a:t>
            </a:r>
            <a:r>
              <a:rPr lang="en-US" altLang="ko-KR" sz="1050" dirty="0" err="1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  <a:hlinkClick r:id="rId3"/>
              </a:rPr>
              <a:t>zetawiki.com</a:t>
            </a:r>
            <a:r>
              <a:rPr lang="en-US" altLang="ko-KR" sz="1050" dirty="0">
                <a:solidFill>
                  <a:srgbClr val="000000"/>
                </a:solidFill>
                <a:latin typeface="나눔고딕" panose="020D0604000000000000" pitchFamily="34" charset="-127"/>
                <a:ea typeface="나눔고딕" panose="020D0604000000000000" pitchFamily="34" charset="-127"/>
                <a:hlinkClick r:id="rId3"/>
              </a:rPr>
              <a:t>/wiki/%ED%81%AC%EB%A6%AC%EB%8D%B4%EC%85%9C</a:t>
            </a:r>
            <a:endParaRPr lang="ko-KR" altLang="en-US" sz="1050" b="0" i="0" dirty="0">
              <a:solidFill>
                <a:srgbClr val="000000"/>
              </a:solidFill>
              <a:effectLst/>
              <a:latin typeface="나눔고딕" panose="020D0604000000000000" pitchFamily="34" charset="-127"/>
              <a:ea typeface="나눔고딕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009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E29FD-7E13-824F-A94A-F5039DAA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Identity Mixer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3F63F-5BBD-544F-BD5B-E6A42F44A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85" y="1258402"/>
            <a:ext cx="8138160" cy="4577715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855F92-2E45-6F48-8570-393CFD378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3487070" cy="5057775"/>
          </a:xfrm>
        </p:spPr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X.509</a:t>
            </a:r>
            <a:r>
              <a:rPr kumimoji="1" lang="ko-Kore-KR" altLang="en-US" dirty="0"/>
              <a:t> 인증서는 매 트랜잭션마다 필요</a:t>
            </a:r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Identity Mixer</a:t>
            </a:r>
            <a:r>
              <a:rPr kumimoji="1" lang="ko-Kore-KR" altLang="en-US" dirty="0"/>
              <a:t>는 한 번 받은 크리덴셜로부터 트랜잭션 실행</a:t>
            </a:r>
          </a:p>
        </p:txBody>
      </p:sp>
    </p:spTree>
    <p:extLst>
      <p:ext uri="{BB962C8B-B14F-4D97-AF65-F5344CB8AC3E}">
        <p14:creationId xmlns:p14="http://schemas.microsoft.com/office/powerpoint/2010/main" val="81765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F81EA-206E-0142-9239-0BDBC128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영지식</a:t>
            </a:r>
            <a:r>
              <a:rPr kumimoji="1" lang="ko-KR" altLang="en-US" dirty="0"/>
              <a:t> 증명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13CAC-A248-0148-B873-E2268FFAEF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Zero-Knowledge Proof, ZKP</a:t>
            </a:r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주로 암호화폐에서 개인정보를 보호하는데 사용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증명자</a:t>
            </a:r>
            <a:r>
              <a:rPr kumimoji="1" lang="en-US" altLang="ko-Kore-KR" dirty="0"/>
              <a:t>(Prover</a:t>
            </a:r>
            <a:r>
              <a:rPr kumimoji="1" lang="en-US" altLang="ko-KR" dirty="0"/>
              <a:t>)</a:t>
            </a:r>
            <a:r>
              <a:rPr kumimoji="1" lang="ko-Kore-KR" altLang="en-US" dirty="0"/>
              <a:t>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</a:t>
            </a:r>
            <a:r>
              <a:rPr kumimoji="1" lang="en-US" altLang="ko-KR" dirty="0"/>
              <a:t>(Verifier)</a:t>
            </a:r>
            <a:r>
              <a:rPr kumimoji="1" lang="ko-KR" altLang="en-US" dirty="0"/>
              <a:t>에게 </a:t>
            </a:r>
            <a:r>
              <a:rPr kumimoji="1" lang="en-US" altLang="ko-KR" b="1" dirty="0"/>
              <a:t>‘</a:t>
            </a:r>
            <a:r>
              <a:rPr kumimoji="1" lang="ko-KR" altLang="en-US" b="1" dirty="0"/>
              <a:t>자신이 정보를 알고 있다</a:t>
            </a:r>
            <a:r>
              <a:rPr kumimoji="1" lang="en-US" altLang="ko-KR" b="1" dirty="0"/>
              <a:t>’</a:t>
            </a:r>
            <a:r>
              <a:rPr kumimoji="1" lang="ko-KR" altLang="en-US" dirty="0"/>
              <a:t>라는 사실만을 검증 받음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대화형 증명 시스템에 기반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2133627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A63E55-651F-954D-A1E1-EAC8BB6A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대화형</a:t>
            </a:r>
            <a:r>
              <a:rPr kumimoji="1" lang="ko-KR" altLang="en-US" dirty="0"/>
              <a:t> 증명 시스템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CBF939-FBB7-A545-BBCE-8965DE1B43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r>
              <a:rPr kumimoji="1" lang="en-US" altLang="ko-Kore-KR" dirty="0"/>
              <a:t>Interactive Proof System</a:t>
            </a:r>
          </a:p>
          <a:p>
            <a:endParaRPr kumimoji="1" lang="en-US" altLang="ko-Kore-KR" dirty="0"/>
          </a:p>
          <a:p>
            <a:r>
              <a:rPr kumimoji="1" lang="ko-KR" altLang="en-US" dirty="0" err="1"/>
              <a:t>증명자와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검증자로</a:t>
            </a:r>
            <a:r>
              <a:rPr kumimoji="1" lang="ko-KR" altLang="en-US" dirty="0"/>
              <a:t> 구성됨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증명자는</a:t>
            </a:r>
            <a:r>
              <a:rPr kumimoji="1" lang="ko-KR" altLang="en-US" dirty="0"/>
              <a:t> 특정 명제를 자신이 증명할 수 있다고 주장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검증자는</a:t>
            </a:r>
            <a:r>
              <a:rPr kumimoji="1" lang="ko-KR" altLang="en-US" dirty="0"/>
              <a:t> 이에 대해 </a:t>
            </a:r>
            <a:r>
              <a:rPr kumimoji="1" lang="en-US" altLang="ko-KR" dirty="0"/>
              <a:t>yes or no</a:t>
            </a:r>
            <a:r>
              <a:rPr kumimoji="1" lang="ko-KR" altLang="en-US" dirty="0"/>
              <a:t>의 답변을 </a:t>
            </a:r>
            <a:r>
              <a:rPr kumimoji="1" lang="ko-KR" altLang="en-US" dirty="0" err="1"/>
              <a:t>받아냄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증명자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계산량에는</a:t>
            </a:r>
            <a:r>
              <a:rPr kumimoji="1" lang="ko-KR" altLang="en-US" dirty="0"/>
              <a:t> 제한이 없으나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계산량에는</a:t>
            </a:r>
            <a:r>
              <a:rPr kumimoji="1" lang="ko-KR" altLang="en-US" dirty="0"/>
              <a:t> 제한이 존재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0576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827E6-FEC7-6B43-BE53-8E4B008BE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대화형 증명 시스템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0540644-36E0-D04C-AC31-A6EC6D89C8C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kumimoji="1" lang="en-US" altLang="ko-KR" dirty="0"/>
              </a:p>
              <a:p>
                <a:r>
                  <a:rPr kumimoji="1" lang="ko-KR" altLang="en-US" dirty="0" err="1"/>
                  <a:t>증명자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</a:t>
                </a:r>
                <a:r>
                  <a:rPr kumimoji="1" lang="ko-KR" altLang="en-US" dirty="0"/>
                  <a:t>는 명제 </a:t>
                </a:r>
                <a:r>
                  <a:rPr kumimoji="1" lang="en-US" altLang="ko-KR" dirty="0"/>
                  <a:t>x</a:t>
                </a:r>
                <a:r>
                  <a:rPr kumimoji="1" lang="ko-KR" altLang="en-US" dirty="0"/>
                  <a:t>에 대해 </a:t>
                </a:r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ore-KR" dirty="0"/>
                  <a:t> L </a:t>
                </a:r>
                <a:r>
                  <a:rPr kumimoji="1" lang="ko-KR" altLang="en-US" dirty="0"/>
                  <a:t>임을 증명</a:t>
                </a:r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P</a:t>
                </a:r>
                <a:r>
                  <a:rPr kumimoji="1" lang="ko-KR" altLang="en-US" dirty="0"/>
                  <a:t>와 </a:t>
                </a:r>
                <a:r>
                  <a:rPr kumimoji="1" lang="en-US" altLang="ko-KR" dirty="0"/>
                  <a:t>V</a:t>
                </a:r>
                <a:r>
                  <a:rPr kumimoji="1" lang="ko-KR" altLang="en-US" dirty="0"/>
                  <a:t>가 명제 </a:t>
                </a:r>
                <a:r>
                  <a:rPr kumimoji="1" lang="en-US" altLang="ko-KR" dirty="0"/>
                  <a:t>x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받음</a:t>
                </a:r>
                <a:endParaRPr kumimoji="1" lang="en-US" altLang="ko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P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x</a:t>
                </a:r>
                <a:r>
                  <a:rPr kumimoji="1" lang="ko-KR" altLang="en-US" dirty="0"/>
                  <a:t>에 대해 계산 후 결과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ko-Kore-KR" altLang="en-US" dirty="0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V</a:t>
                </a:r>
                <a:r>
                  <a:rPr kumimoji="1" lang="ko-KR" altLang="en-US" dirty="0"/>
                  <a:t>에 보냄</a:t>
                </a:r>
                <a:endParaRPr kumimoji="1" lang="en-US" altLang="ko-KR" dirty="0"/>
              </a:p>
              <a:p>
                <a:endParaRPr kumimoji="1" lang="en-US" altLang="ko-Kore-KR" dirty="0"/>
              </a:p>
              <a:p>
                <a:r>
                  <a:rPr kumimoji="1" lang="en-US" altLang="ko-Kore-KR" dirty="0"/>
                  <a:t>V</a:t>
                </a:r>
                <a:r>
                  <a:rPr kumimoji="1" lang="ko-KR" altLang="en-US" dirty="0"/>
                  <a:t>는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ko-Kore-KR" altLang="en-US" dirty="0"/>
                  <a:t>를</a:t>
                </a:r>
                <a:r>
                  <a:rPr kumimoji="1" lang="ko-KR" altLang="en-US" dirty="0"/>
                  <a:t> 보고 </a:t>
                </a:r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ore-KR" dirty="0"/>
                  <a:t> L</a:t>
                </a:r>
                <a:r>
                  <a:rPr kumimoji="1" lang="ko-KR" altLang="en-US" dirty="0"/>
                  <a:t> 이라고 생각되면 </a:t>
                </a:r>
                <a:r>
                  <a:rPr kumimoji="1" lang="en-US" altLang="ko-KR" dirty="0"/>
                  <a:t>yes,</a:t>
                </a:r>
                <a:r>
                  <a:rPr kumimoji="1" lang="ko-KR" altLang="en-US" dirty="0"/>
                  <a:t> 아니면 </a:t>
                </a:r>
                <a:r>
                  <a:rPr kumimoji="1" lang="en-US" altLang="ko-KR" dirty="0"/>
                  <a:t>no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말함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0540644-36E0-D04C-AC31-A6EC6D89C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923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AD0C-C2D6-B349-80B2-D5F2FA56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대화형</a:t>
            </a:r>
            <a:r>
              <a:rPr kumimoji="1" lang="ko-KR" altLang="en-US" dirty="0"/>
              <a:t> 증명 시스템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B88F5D0-6292-0948-BD94-7CC6C9277E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kumimoji="1" lang="en-US" altLang="ko-Kore-KR" dirty="0"/>
              </a:p>
              <a:p>
                <a:r>
                  <a:rPr kumimoji="1" lang="ko-Kore-KR" altLang="en-US" dirty="0"/>
                  <a:t>대화형</a:t>
                </a:r>
                <a:r>
                  <a:rPr kumimoji="1" lang="ko-KR" altLang="en-US" dirty="0"/>
                  <a:t> 증명 시스템은 </a:t>
                </a:r>
                <a:r>
                  <a:rPr kumimoji="1" lang="en-US" altLang="ko-KR" dirty="0"/>
                  <a:t>‘</a:t>
                </a:r>
                <a:r>
                  <a:rPr kumimoji="1" lang="ko-KR" altLang="en-US" dirty="0"/>
                  <a:t>완전성</a:t>
                </a:r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과 </a:t>
                </a:r>
                <a:r>
                  <a:rPr kumimoji="1" lang="en-US" altLang="ko-KR" dirty="0"/>
                  <a:t>‘</a:t>
                </a:r>
                <a:r>
                  <a:rPr kumimoji="1" lang="ko-KR" altLang="en-US" dirty="0"/>
                  <a:t>건전성</a:t>
                </a:r>
                <a:r>
                  <a:rPr kumimoji="1" lang="en-US" altLang="ko-KR" dirty="0"/>
                  <a:t>’</a:t>
                </a:r>
                <a:r>
                  <a:rPr kumimoji="1" lang="ko-KR" altLang="en-US" dirty="0"/>
                  <a:t>을 만족하여야 함</a:t>
                </a:r>
                <a:endParaRPr kumimoji="1" lang="en-US" altLang="ko-KR" dirty="0"/>
              </a:p>
              <a:p>
                <a:endParaRPr kumimoji="1" lang="en-US" altLang="ko-Kore-KR" dirty="0"/>
              </a:p>
              <a:p>
                <a:endParaRPr kumimoji="1" lang="en-US" altLang="ko-Kore-KR" dirty="0"/>
              </a:p>
              <a:p>
                <a:r>
                  <a:rPr kumimoji="1" lang="ko-KR" altLang="en-US" dirty="0"/>
                  <a:t>완전성 </a:t>
                </a:r>
                <a:r>
                  <a:rPr kumimoji="1" lang="en-US" altLang="ko-KR" dirty="0"/>
                  <a:t>(Completeness)</a:t>
                </a:r>
              </a:p>
              <a:p>
                <a:pPr lvl="1"/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ore-KR" dirty="0"/>
                  <a:t> L</a:t>
                </a:r>
                <a:r>
                  <a:rPr kumimoji="1" lang="ko-KR" altLang="en-US" dirty="0"/>
                  <a:t>일 경우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</a:t>
                </a:r>
                <a:r>
                  <a:rPr kumimoji="1" lang="ko-KR" altLang="en-US" dirty="0"/>
                  <a:t>가 보낸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kumimoji="1" lang="ko-KR" altLang="en-US" dirty="0"/>
                  <a:t>를 보고 </a:t>
                </a:r>
                <a:r>
                  <a:rPr kumimoji="1" lang="en-US" altLang="ko-KR" dirty="0"/>
                  <a:t>V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ko-KR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kumimoji="1" lang="en-US" altLang="ko-Kore-KR" dirty="0"/>
                  <a:t> L</a:t>
                </a:r>
                <a:r>
                  <a:rPr kumimoji="1" lang="ko-KR" altLang="en-US" dirty="0"/>
                  <a:t>이라고 판단해야 함</a:t>
                </a:r>
                <a:endParaRPr kumimoji="1" lang="en-US" altLang="ko-KR" dirty="0"/>
              </a:p>
              <a:p>
                <a:endParaRPr kumimoji="1" lang="en-US" altLang="ko-Kore-KR" dirty="0"/>
              </a:p>
              <a:p>
                <a:r>
                  <a:rPr kumimoji="1" lang="ko-KR" altLang="en-US" dirty="0"/>
                  <a:t>건전성 </a:t>
                </a:r>
                <a:r>
                  <a:rPr kumimoji="1" lang="en-US" altLang="ko-KR" dirty="0"/>
                  <a:t>(Soundness)</a:t>
                </a:r>
              </a:p>
              <a:p>
                <a:pPr lvl="1"/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ore-KR" dirty="0"/>
                  <a:t>L</a:t>
                </a:r>
                <a:r>
                  <a:rPr kumimoji="1" lang="ko-KR" altLang="en-US" dirty="0"/>
                  <a:t>일 경우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</a:t>
                </a:r>
                <a:r>
                  <a:rPr kumimoji="1" lang="ko-KR" altLang="en-US" dirty="0"/>
                  <a:t>가 무슨 시도를 해도 </a:t>
                </a:r>
                <a:r>
                  <a:rPr kumimoji="1" lang="en-US" altLang="ko-KR" dirty="0"/>
                  <a:t>V</a:t>
                </a:r>
                <a:r>
                  <a:rPr kumimoji="1" lang="ko-KR" altLang="en-US" dirty="0"/>
                  <a:t>는 </a:t>
                </a:r>
                <a:r>
                  <a:rPr kumimoji="1" lang="en-US" altLang="ko-KR" dirty="0"/>
                  <a:t>x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ore-KR" dirty="0"/>
                  <a:t>L</a:t>
                </a:r>
                <a:r>
                  <a:rPr kumimoji="1" lang="ko-KR" altLang="en-US" dirty="0"/>
                  <a:t>이라고 판단해야 함</a:t>
                </a:r>
                <a:endParaRPr kumimoji="1" lang="en-US" altLang="ko-KR" dirty="0"/>
              </a:p>
              <a:p>
                <a:endParaRPr kumimoji="1" lang="ko-Kore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B88F5D0-6292-0948-BD94-7CC6C9277E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0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48D0F-6300-2C4B-BB6D-3F177802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대화형</a:t>
            </a:r>
            <a:r>
              <a:rPr kumimoji="1" lang="ko-KR" altLang="en-US" dirty="0"/>
              <a:t> 증명 시스템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42D36-066B-484F-AB81-83F4678E3B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en-US" altLang="ko-Kore-KR" dirty="0"/>
              <a:t>‘</a:t>
            </a:r>
            <a:r>
              <a:rPr kumimoji="1" lang="ko-Kore-KR" altLang="en-US" dirty="0"/>
              <a:t>증명자와</a:t>
            </a:r>
            <a:r>
              <a:rPr kumimoji="1" lang="ko-KR" altLang="en-US" dirty="0"/>
              <a:t> 검증자가 서로 메시지를 교환하는 계산</a:t>
            </a:r>
            <a:r>
              <a:rPr kumimoji="1" lang="en-US" altLang="ko-KR" dirty="0"/>
              <a:t>’</a:t>
            </a:r>
            <a:r>
              <a:rPr kumimoji="1" lang="ko-KR" altLang="en-US" dirty="0"/>
              <a:t>을 모델링한 추상적 컴퓨터 모델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증명자는</a:t>
            </a:r>
            <a:r>
              <a:rPr kumimoji="1" lang="ko-KR" altLang="en-US" dirty="0"/>
              <a:t> 전능하며 무제한의 계산 자원을 가지고 있으나 신뢰할 수 없음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검증자는</a:t>
            </a:r>
            <a:r>
              <a:rPr kumimoji="1" lang="ko-KR" altLang="en-US" dirty="0"/>
              <a:t> 제한된 자원을 가지고 있으나 신뢰할 수 있음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86782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A3FDFF-91E7-9342-BDB3-5DBCD56F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대화형 증명 시스템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A50CF-D70F-154A-A28D-A0EF0D00CC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대화형</a:t>
            </a:r>
            <a:r>
              <a:rPr kumimoji="1" lang="ko-KR" altLang="en-US" dirty="0"/>
              <a:t> 증명 시스템에서는 주로 </a:t>
            </a:r>
            <a:r>
              <a:rPr kumimoji="1" lang="ko-KR" altLang="en-US" dirty="0" err="1"/>
              <a:t>증명자가</a:t>
            </a:r>
            <a:r>
              <a:rPr kumimoji="1" lang="ko-KR" altLang="en-US" dirty="0"/>
              <a:t> 악역을 담당한다고 가정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만약 검증자가 악역이라면</a:t>
            </a:r>
            <a:r>
              <a:rPr kumimoji="1" lang="en-US" altLang="ko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5499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DA422-80CD-EE41-BA46-204CCE28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영지식</a:t>
            </a:r>
            <a:r>
              <a:rPr kumimoji="1" lang="ko-KR" altLang="en-US" dirty="0"/>
              <a:t> 증명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EFB70F-8D0B-CB4C-BB22-456A4121EA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누구나 검증자가 정보를 누설하지 않는다는 것을 확인할 수 있는가</a:t>
            </a:r>
            <a:r>
              <a:rPr kumimoji="1" lang="en-US" altLang="ko-KR" dirty="0"/>
              <a:t>?</a:t>
            </a:r>
          </a:p>
          <a:p>
            <a:endParaRPr kumimoji="1" lang="en-US" altLang="ko-Kore-KR" dirty="0"/>
          </a:p>
          <a:p>
            <a:r>
              <a:rPr kumimoji="1" lang="ko-KR" altLang="en-US" dirty="0"/>
              <a:t>검증자가 검증하는 과정에서 알고 있어야 하는 정보의 비중은 어느 정도인가</a:t>
            </a:r>
            <a:r>
              <a:rPr kumimoji="1" lang="en-US" altLang="ko-KR" dirty="0"/>
              <a:t>?</a:t>
            </a:r>
          </a:p>
          <a:p>
            <a:endParaRPr kumimoji="1" lang="en-US" altLang="ko-KR" dirty="0"/>
          </a:p>
          <a:p>
            <a:r>
              <a:rPr kumimoji="1" lang="ko-KR" altLang="en-US" u="sng" dirty="0" err="1"/>
              <a:t>증명자가</a:t>
            </a:r>
            <a:r>
              <a:rPr kumimoji="1" lang="ko-KR" altLang="en-US" u="sng" dirty="0"/>
              <a:t> 제공한 정보를 통해 검증은 가능하지만 정보 자체의 유추는 불가능해야 함</a:t>
            </a:r>
            <a:endParaRPr kumimoji="1" lang="en-US" altLang="ko-KR" u="sng" dirty="0"/>
          </a:p>
          <a:p>
            <a:endParaRPr kumimoji="1" lang="en-US" altLang="ko-Kore-KR" dirty="0"/>
          </a:p>
          <a:p>
            <a:endParaRPr kumimoji="1" lang="en-US" altLang="ko-Kore-KR" dirty="0"/>
          </a:p>
          <a:p>
            <a:pPr marL="0" indent="0">
              <a:buNone/>
            </a:pPr>
            <a:r>
              <a:rPr kumimoji="1" lang="en-US" altLang="ko-Kore-KR" dirty="0"/>
              <a:t>-&gt;</a:t>
            </a:r>
            <a:r>
              <a:rPr kumimoji="1" lang="ko-Kore-KR" altLang="en-US" dirty="0"/>
              <a:t> 이것에</a:t>
            </a:r>
            <a:r>
              <a:rPr kumimoji="1" lang="ko-KR" altLang="en-US" dirty="0"/>
              <a:t> 대한 해결책으로 </a:t>
            </a:r>
            <a:r>
              <a:rPr kumimoji="1" lang="ko-KR" altLang="en-US" dirty="0" err="1"/>
              <a:t>영지식</a:t>
            </a:r>
            <a:r>
              <a:rPr kumimoji="1" lang="ko-KR" altLang="en-US" dirty="0"/>
              <a:t> 증명 등장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5292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A30DF-041D-244D-A4E6-7B4FD7498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영지식</a:t>
            </a:r>
            <a:r>
              <a:rPr kumimoji="1" lang="ko-KR" altLang="en-US" dirty="0"/>
              <a:t> 증명의 조건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EE6CA-770F-264A-8F57-7682AEAE2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ore-KR" altLang="en-US" dirty="0"/>
              <a:t>완전성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(Completeness)</a:t>
            </a:r>
          </a:p>
          <a:p>
            <a:pPr lvl="1"/>
            <a:r>
              <a:rPr kumimoji="1" lang="ko-KR" altLang="en-US" dirty="0"/>
              <a:t>조건이 참일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증명자의</a:t>
            </a:r>
            <a:r>
              <a:rPr kumimoji="1" lang="ko-KR" altLang="en-US" dirty="0"/>
              <a:t> 증명을 납득할 수 있어야 함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건전성 </a:t>
            </a:r>
            <a:r>
              <a:rPr kumimoji="1" lang="en-US" altLang="ko-KR" dirty="0"/>
              <a:t>(Soundness)</a:t>
            </a:r>
          </a:p>
          <a:p>
            <a:pPr lvl="1"/>
            <a:r>
              <a:rPr kumimoji="1" lang="ko-KR" altLang="en-US" dirty="0"/>
              <a:t>조건이 거짓일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증명자는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검증자를</a:t>
            </a:r>
            <a:r>
              <a:rPr kumimoji="1" lang="ko-KR" altLang="en-US" dirty="0"/>
              <a:t> 절대 납득시킬 수 없음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 err="1"/>
              <a:t>영지식성</a:t>
            </a:r>
            <a:r>
              <a:rPr kumimoji="1" lang="ko-KR" altLang="en-US" dirty="0"/>
              <a:t> </a:t>
            </a:r>
            <a:r>
              <a:rPr kumimoji="1" lang="en-US" altLang="ko-KR" dirty="0"/>
              <a:t>(Zero-Knowledge)</a:t>
            </a:r>
          </a:p>
          <a:p>
            <a:pPr lvl="1"/>
            <a:r>
              <a:rPr kumimoji="1" lang="ko-KR" altLang="en-US" dirty="0"/>
              <a:t>조건이 참일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검증자는</a:t>
            </a:r>
            <a:r>
              <a:rPr kumimoji="1" lang="ko-KR" altLang="en-US" dirty="0"/>
              <a:t> 그 조건이 참이라는 것 외의 아무 정보도 알 수 없음</a:t>
            </a:r>
            <a:endParaRPr kumimoji="1" lang="en-US" altLang="ko-Kore-KR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6608798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21511</TotalTime>
  <Words>644</Words>
  <Application>Microsoft Macintosh PowerPoint</Application>
  <PresentationFormat>와이드스크린</PresentationFormat>
  <Paragraphs>153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나눔고딕</vt:lpstr>
      <vt:lpstr>Arial</vt:lpstr>
      <vt:lpstr>Cambria Math</vt:lpstr>
      <vt:lpstr>CryptoCraft 테마</vt:lpstr>
      <vt:lpstr>제목 테마</vt:lpstr>
      <vt:lpstr>영지식 증명</vt:lpstr>
      <vt:lpstr>영지식 증명</vt:lpstr>
      <vt:lpstr>대화형 증명 시스템</vt:lpstr>
      <vt:lpstr>대화형 증명 시스템</vt:lpstr>
      <vt:lpstr>대화형 증명 시스템</vt:lpstr>
      <vt:lpstr>대화형 증명 시스템</vt:lpstr>
      <vt:lpstr>대화형 증명 시스템</vt:lpstr>
      <vt:lpstr>영지식 증명</vt:lpstr>
      <vt:lpstr>영지식 증명의 조건</vt:lpstr>
      <vt:lpstr>알리바바와 동굴</vt:lpstr>
      <vt:lpstr>알리바바와 동굴</vt:lpstr>
      <vt:lpstr>알리바바와 동굴</vt:lpstr>
      <vt:lpstr>하이퍼레저 패브릭과 영지식 증명</vt:lpstr>
      <vt:lpstr>하이퍼레저 패브릭과 영지식 증명</vt:lpstr>
      <vt:lpstr>Identity Mixer</vt:lpstr>
      <vt:lpstr>Identity Mixer</vt:lpstr>
      <vt:lpstr>Identity Mixer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Jaehoon Park</cp:lastModifiedBy>
  <cp:revision>430</cp:revision>
  <dcterms:created xsi:type="dcterms:W3CDTF">2019-03-05T04:29:07Z</dcterms:created>
  <dcterms:modified xsi:type="dcterms:W3CDTF">2021-03-01T07:29:00Z</dcterms:modified>
</cp:coreProperties>
</file>