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  <p:sldMasterId id="2147483671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94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920" y="56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slideMaster" Target="slideMasters/slideMaster2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2021-03-01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2021-03-01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hyperlink" Target="https://crypto.modoo.at/" TargetMode="External"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2M-8cWiRRJs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Relationship Id="rId3" Type="http://schemas.openxmlformats.org/officeDocument/2006/relationships/hyperlink" Target="https://www.kci.go.kr/kciportal/po/search/poSereArtiList.kci?sereId=A00564&amp;volIsseId=VOL000049749" TargetMode="External"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Relationship Id="rId8" Type="http://schemas.openxmlformats.org/officeDocument/2006/relationships/image" Target="../media/image19.png"  /><Relationship Id="rId9" Type="http://schemas.openxmlformats.org/officeDocument/2006/relationships/hyperlink" Target="https://www.kci.go.kr/kciportal/po/search/poSereArtiList.kci?sereId=A00564&amp;volIsseId=VOL000049749" TargetMode="External"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Masked AES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>
                <a:hlinkClick r:id="rId2"/>
              </a:rPr>
              <a:t>https://youtu.be/2M-8cWiRRJs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 err="1"/>
              <a:t>마스킹</a:t>
            </a:r>
            <a:r>
              <a:rPr lang="ko-KR" altLang="en-US" dirty="0"/>
              <a:t> 기법 취약점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sz="2400" dirty="0"/>
              <a:t>Masked AES</a:t>
            </a:r>
            <a:r>
              <a:rPr lang="ko-KR" altLang="en-US" sz="2400" dirty="0"/>
              <a:t>의 </a:t>
            </a:r>
            <a:r>
              <a:rPr lang="en-US" altLang="ko-KR" sz="2400" dirty="0"/>
              <a:t>1</a:t>
            </a:r>
            <a:r>
              <a:rPr lang="ko-KR" altLang="en-US" sz="2400" dirty="0"/>
              <a:t>라운드 </a:t>
            </a:r>
            <a:r>
              <a:rPr lang="en-US" altLang="ko-KR" sz="2400" dirty="0"/>
              <a:t>Masked s-box</a:t>
            </a:r>
            <a:r>
              <a:rPr lang="ko-KR" altLang="en-US" sz="2400" dirty="0"/>
              <a:t>연산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마스킹</a:t>
            </a:r>
            <a:r>
              <a:rPr lang="ko-KR" altLang="en-US" sz="2000" dirty="0"/>
              <a:t> </a:t>
            </a:r>
            <a:r>
              <a:rPr lang="en-US" altLang="ko-KR" sz="2000" dirty="0"/>
              <a:t>s-box</a:t>
            </a:r>
            <a:r>
              <a:rPr lang="ko-KR" altLang="en-US" sz="2000" dirty="0"/>
              <a:t>를 하나만 만들었기 때문에 매 라운드에 동일한 </a:t>
            </a:r>
            <a:r>
              <a:rPr lang="en-US" altLang="ko-KR" sz="2000" dirty="0"/>
              <a:t>x’(</a:t>
            </a:r>
            <a:r>
              <a:rPr lang="ko-KR" altLang="en-US" sz="2000" dirty="0"/>
              <a:t>난수</a:t>
            </a:r>
            <a:r>
              <a:rPr lang="en-US" altLang="ko-KR" sz="2000" dirty="0"/>
              <a:t>)</a:t>
            </a:r>
            <a:r>
              <a:rPr lang="ko-KR" altLang="en-US" sz="2000" dirty="0"/>
              <a:t>값을 사용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dirty="0"/>
              <a:t>N</a:t>
            </a:r>
            <a:r>
              <a:rPr lang="ko-KR" altLang="en-US" sz="2000" dirty="0"/>
              <a:t>차 전력분석</a:t>
            </a:r>
            <a:r>
              <a:rPr lang="en-US" altLang="ko-KR" sz="2000" dirty="0"/>
              <a:t>(N</a:t>
            </a:r>
            <a:r>
              <a:rPr lang="ko-KR" altLang="en-US" sz="2000" dirty="0"/>
              <a:t>개의 시점을 조합하여 전력분석 하는 것</a:t>
            </a:r>
            <a:r>
              <a:rPr lang="en-US" altLang="ko-KR" sz="2000" dirty="0"/>
              <a:t>)</a:t>
            </a:r>
            <a:r>
              <a:rPr lang="ko-KR" altLang="en-US" sz="2000" dirty="0"/>
              <a:t>에 취약</a:t>
            </a:r>
          </a:p>
        </p:txBody>
      </p:sp>
    </p:spTree>
    <p:extLst>
      <p:ext uri="{BB962C8B-B14F-4D97-AF65-F5344CB8AC3E}">
        <p14:creationId xmlns:p14="http://schemas.microsoft.com/office/powerpoint/2010/main" val="400813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마스킹</a:t>
            </a:r>
            <a:r>
              <a:rPr lang="ko-KR" altLang="en-US" dirty="0"/>
              <a:t> 기법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텍스트 개체 틀 2">
                <a:extLst>
                  <a:ext uri="{FF2B5EF4-FFF2-40B4-BE49-F238E27FC236}">
                    <a16:creationId xmlns:a16="http://schemas.microsoft.com/office/drawing/2014/main" id="{E7896B7E-D8F5-4B3E-81DF-F2049A4C1ED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</p:spPr>
            <p:txBody>
              <a:bodyPr/>
              <a:lstStyle/>
              <a:p>
                <a:endParaRPr lang="en-US" altLang="ko-KR" dirty="0"/>
              </a:p>
              <a:p>
                <a:r>
                  <a:rPr lang="ko-KR" altLang="en-US" sz="2400" dirty="0"/>
                  <a:t>암호 연산 내부의 중간 값을 마스크 난수로 덧씌워 공격자가 획득한 부가 정보가 암호 알고리즘의 중간 중보와 연관을 갖지 않도록 하는 대응 기술</a:t>
                </a:r>
              </a:p>
              <a:p>
                <a:pPr marL="457200" lvl="1" indent="0">
                  <a:buNone/>
                </a:pPr>
                <a:endParaRPr lang="en-US" altLang="ko-KR" sz="24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sz="2000" dirty="0"/>
                  <a:t>m → Original cipher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US" altLang="ko-KR" sz="20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altLang="ko-KR" sz="2000" dirty="0"/>
                  <a:t>m → Masked cipher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sz="2000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6" name="텍스트 개체 틀 2">
                <a:extLst>
                  <a:ext uri="{FF2B5EF4-FFF2-40B4-BE49-F238E27FC236}">
                    <a16:creationId xmlns:a16="http://schemas.microsoft.com/office/drawing/2014/main" id="{E7896B7E-D8F5-4B3E-81DF-F2049A4C1E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  <a:blipFill>
                <a:blip r:embed="rId2"/>
                <a:stretch>
                  <a:fillRect l="-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7DBC75D-A9A2-4802-A0C0-C186B2A31AC8}"/>
              </a:ext>
            </a:extLst>
          </p:cNvPr>
          <p:cNvCxnSpPr>
            <a:cxnSpLocks/>
          </p:cNvCxnSpPr>
          <p:nvPr/>
        </p:nvCxnSpPr>
        <p:spPr>
          <a:xfrm>
            <a:off x="1574800" y="3765614"/>
            <a:ext cx="0" cy="11336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4AA6C5-C615-405F-848E-13584F5A13CF}"/>
              </a:ext>
            </a:extLst>
          </p:cNvPr>
          <p:cNvSpPr txBox="1"/>
          <p:nvPr/>
        </p:nvSpPr>
        <p:spPr>
          <a:xfrm>
            <a:off x="1149150" y="4899249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2E75B6"/>
                </a:solidFill>
              </a:rPr>
              <a:t>불</a:t>
            </a:r>
            <a:r>
              <a:rPr lang="en-US" altLang="ko-KR" b="1" dirty="0">
                <a:solidFill>
                  <a:srgbClr val="2E75B6"/>
                </a:solidFill>
              </a:rPr>
              <a:t>(Boolean) &amp; </a:t>
            </a:r>
            <a:r>
              <a:rPr lang="ko-KR" altLang="en-US" b="1" dirty="0">
                <a:solidFill>
                  <a:srgbClr val="2E75B6"/>
                </a:solidFill>
              </a:rPr>
              <a:t>산술</a:t>
            </a:r>
            <a:r>
              <a:rPr lang="en-US" altLang="ko-KR" b="1" dirty="0">
                <a:solidFill>
                  <a:srgbClr val="2E75B6"/>
                </a:solidFill>
              </a:rPr>
              <a:t>(Arithmetic) Masking</a:t>
            </a:r>
            <a:endParaRPr lang="ko-KR" altLang="en-US" b="1" dirty="0">
              <a:solidFill>
                <a:srgbClr val="2E75B6"/>
              </a:solidFill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9DD08C8-CFE5-440E-BC58-FDDFD69EDE87}"/>
              </a:ext>
            </a:extLst>
          </p:cNvPr>
          <p:cNvCxnSpPr>
            <a:cxnSpLocks/>
          </p:cNvCxnSpPr>
          <p:nvPr/>
        </p:nvCxnSpPr>
        <p:spPr>
          <a:xfrm>
            <a:off x="3627120" y="3768973"/>
            <a:ext cx="2032000" cy="687786"/>
          </a:xfrm>
          <a:prstGeom prst="bentConnector3">
            <a:avLst>
              <a:gd name="adj1" fmla="val 5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CF0EBBF-6560-43E7-8440-6743A86C8620}"/>
              </a:ext>
            </a:extLst>
          </p:cNvPr>
          <p:cNvSpPr txBox="1"/>
          <p:nvPr/>
        </p:nvSpPr>
        <p:spPr>
          <a:xfrm>
            <a:off x="5580086" y="4272093"/>
            <a:ext cx="4839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2E75B6"/>
                </a:solidFill>
              </a:rPr>
              <a:t>불</a:t>
            </a:r>
            <a:r>
              <a:rPr lang="en-US" altLang="ko-KR" b="1" dirty="0">
                <a:solidFill>
                  <a:srgbClr val="2E75B6"/>
                </a:solidFill>
              </a:rPr>
              <a:t>(Boolean) &amp; </a:t>
            </a:r>
            <a:r>
              <a:rPr lang="ko-KR" altLang="en-US" b="1" dirty="0">
                <a:solidFill>
                  <a:srgbClr val="2E75B6"/>
                </a:solidFill>
              </a:rPr>
              <a:t>산술</a:t>
            </a:r>
            <a:r>
              <a:rPr lang="en-US" altLang="ko-KR" b="1" dirty="0">
                <a:solidFill>
                  <a:srgbClr val="2E75B6"/>
                </a:solidFill>
              </a:rPr>
              <a:t>(Arithmetic) Unmasking</a:t>
            </a:r>
            <a:endParaRPr lang="ko-KR" altLang="en-US" b="1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마스킹</a:t>
            </a:r>
            <a:r>
              <a:rPr lang="ko-KR" altLang="en-US" dirty="0"/>
              <a:t> 기법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ko-KR" sz="2400" dirty="0"/>
              </a:p>
              <a:p>
                <a:r>
                  <a:rPr lang="ko-KR" altLang="en-US" sz="2400" dirty="0"/>
                  <a:t>불</a:t>
                </a:r>
                <a:r>
                  <a:rPr lang="en-US" altLang="ko-KR" sz="2400" dirty="0"/>
                  <a:t>(Boolean)-masking 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1" i="1" u="none" strike="noStrike" smtClean="0">
                            <a:latin typeface="Cambria Math" panose="02040503050406030204" pitchFamily="18" charset="0"/>
                            <a:ea typeface="HyhwpEQ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 u="none" strike="noStrike" smtClean="0">
                            <a:latin typeface="Cambria Math" panose="02040503050406030204" pitchFamily="18" charset="0"/>
                            <a:ea typeface="HyhwpEQ" panose="02030600000101010101" pitchFamily="18" charset="-127"/>
                          </a:rPr>
                          <m:t>𝒙</m:t>
                        </m:r>
                      </m:e>
                      <m:sup>
                        <m:r>
                          <a:rPr lang="en-US" altLang="ko-KR" sz="2000" b="1" i="1" u="none" strike="noStrike" smtClean="0">
                            <a:latin typeface="Cambria Math" panose="02040503050406030204" pitchFamily="18" charset="0"/>
                            <a:ea typeface="HyhwpEQ" panose="02030600000101010101" pitchFamily="18" charset="-127"/>
                          </a:rPr>
                          <m:t>′</m:t>
                        </m:r>
                      </m:sup>
                    </m:sSup>
                    <m:r>
                      <a:rPr lang="en-US" altLang="ko-KR" sz="2000" b="1" i="1" u="none" strike="noStrike" smtClean="0">
                        <a:latin typeface="Cambria Math" panose="02040503050406030204" pitchFamily="18" charset="0"/>
                        <a:ea typeface="HyhwpEQ" panose="02030600000101010101" pitchFamily="18" charset="-127"/>
                      </a:rPr>
                      <m:t>=</m:t>
                    </m:r>
                    <m:r>
                      <a:rPr lang="en-US" altLang="ko-KR" sz="2000" b="1" i="1" u="none" strike="noStrike" smtClean="0">
                        <a:latin typeface="Cambria Math" panose="02040503050406030204" pitchFamily="18" charset="0"/>
                        <a:ea typeface="HyhwpEQ" panose="02030600000101010101" pitchFamily="18" charset="-127"/>
                      </a:rPr>
                      <m:t>𝒙</m:t>
                    </m:r>
                    <m:r>
                      <a:rPr lang="en-US" altLang="ko-KR" sz="2000" b="1" i="1" u="none" strike="noStrike" smtClean="0">
                        <a:latin typeface="Cambria Math" panose="02040503050406030204" pitchFamily="18" charset="0"/>
                        <a:ea typeface="HyhwpEQ" panose="02030600000101010101" pitchFamily="18" charset="-127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altLang="ko-KR" sz="2000" b="1" i="1" u="none" strike="noStrike" smtClean="0">
                            <a:latin typeface="Cambria Math" panose="02040503050406030204" pitchFamily="18" charset="0"/>
                            <a:ea typeface="HyhwpEQ" panose="02030600000101010101" pitchFamily="18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b="1" i="1" u="none" strike="noStrike" smtClean="0">
                            <a:latin typeface="Cambria Math" panose="02040503050406030204" pitchFamily="18" charset="0"/>
                            <a:ea typeface="HyhwpEQ" panose="02030600000101010101" pitchFamily="18" charset="-127"/>
                          </a:rPr>
                          <m:t>𝒓</m:t>
                        </m:r>
                      </m:e>
                    </m:nary>
                  </m:oMath>
                </a14:m>
                <a:endParaRPr lang="en-US" altLang="ko-KR" sz="2000" b="1" dirty="0">
                  <a:latin typeface="HGMaruGothicMPRO" panose="020B0400000000000000" pitchFamily="34" charset="-128"/>
                  <a:ea typeface="HGMaruGothicMPRO" panose="020B0400000000000000" pitchFamily="34" charset="-128"/>
                </a:endParaRPr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산술</a:t>
                </a:r>
                <a:r>
                  <a:rPr lang="en-US" altLang="ko-KR" sz="2400" dirty="0"/>
                  <a:t>(Arithmetic)-masking : </a:t>
                </a:r>
                <a14:m>
                  <m:oMath xmlns:m="http://schemas.openxmlformats.org/officeDocument/2006/math">
                    <m:r>
                      <a:rPr lang="en-US" altLang="ko-KR" sz="2000" b="1" i="1" u="none" strike="noStrike" baseline="0" dirty="0" smtClean="0">
                        <a:latin typeface="Cambria Math" panose="02040503050406030204" pitchFamily="18" charset="0"/>
                        <a:ea typeface="HyhwpEQ" panose="02030600000101010101" pitchFamily="18" charset="-127"/>
                      </a:rPr>
                      <m:t>𝑨</m:t>
                    </m:r>
                    <m:r>
                      <a:rPr lang="en-US" altLang="ko-KR" sz="2000" b="1" i="1" u="none" strike="noStrike" baseline="0" dirty="0" smtClean="0">
                        <a:latin typeface="Cambria Math" panose="02040503050406030204" pitchFamily="18" charset="0"/>
                        <a:ea typeface="HyhwpEQ" panose="02030600000101010101" pitchFamily="18" charset="-127"/>
                      </a:rPr>
                      <m:t>=</m:t>
                    </m:r>
                    <m:r>
                      <a:rPr lang="en-US" altLang="ko-KR" sz="2000" b="1" i="1" u="none" strike="noStrike" baseline="0" dirty="0" smtClean="0">
                        <a:latin typeface="Cambria Math" panose="02040503050406030204" pitchFamily="18" charset="0"/>
                        <a:ea typeface="HyhwpEQ" panose="02030600000101010101" pitchFamily="18" charset="-127"/>
                      </a:rPr>
                      <m:t>𝒙</m:t>
                    </m:r>
                    <m:r>
                      <a:rPr lang="en-US" altLang="ko-KR" sz="2000" b="1" i="1" u="none" strike="noStrike" baseline="0" dirty="0" smtClean="0">
                        <a:latin typeface="Cambria Math" panose="02040503050406030204" pitchFamily="18" charset="0"/>
                        <a:ea typeface="HyhwpEQ" panose="02030600000101010101" pitchFamily="18" charset="-127"/>
                      </a:rPr>
                      <m:t> −</m:t>
                    </m:r>
                    <m:r>
                      <a:rPr lang="en-US" altLang="ko-KR" sz="2000" b="1" i="1" u="none" strike="noStrike" baseline="0" dirty="0" smtClean="0">
                        <a:latin typeface="Cambria Math" panose="02040503050406030204" pitchFamily="18" charset="0"/>
                        <a:ea typeface="HyhwpEQ" panose="02030600000101010101" pitchFamily="18" charset="-127"/>
                      </a:rPr>
                      <m:t>𝒓</m:t>
                    </m:r>
                    <m:r>
                      <a:rPr lang="en-US" altLang="ko-KR" sz="2000" b="1" i="1" u="none" strike="noStrike" baseline="0" dirty="0" smtClean="0">
                        <a:latin typeface="Cambria Math" panose="02040503050406030204" pitchFamily="18" charset="0"/>
                        <a:ea typeface="HyhwpEQ" panose="02030600000101010101" pitchFamily="18" charset="-127"/>
                      </a:rPr>
                      <m:t> </m:t>
                    </m:r>
                    <m:r>
                      <a:rPr lang="en-US" altLang="ko-KR" sz="2000" b="1" i="1" u="none" strike="noStrike" baseline="0" dirty="0" smtClean="0">
                        <a:latin typeface="Cambria Math" panose="02040503050406030204" pitchFamily="18" charset="0"/>
                        <a:ea typeface="HyhwpEQ" panose="02030600000101010101" pitchFamily="18" charset="-127"/>
                      </a:rPr>
                      <m:t>𝒎𝒐𝒅</m:t>
                    </m:r>
                    <m:sSup>
                      <m:sSupPr>
                        <m:ctrlPr>
                          <a:rPr lang="en-US" altLang="ko-KR" sz="2000" b="1" i="1" u="none" strike="noStrike" baseline="0" dirty="0" smtClean="0">
                            <a:latin typeface="Cambria Math" panose="02040503050406030204" pitchFamily="18" charset="0"/>
                            <a:ea typeface="HyhwpEQ" panose="02030600000101010101" pitchFamily="18" charset="-127"/>
                          </a:rPr>
                        </m:ctrlPr>
                      </m:sSupPr>
                      <m:e>
                        <m:r>
                          <a:rPr lang="en-US" altLang="ko-KR" sz="2000" b="1" i="1" u="none" strike="noStrike" baseline="0" dirty="0" smtClean="0">
                            <a:latin typeface="Cambria Math" panose="02040503050406030204" pitchFamily="18" charset="0"/>
                            <a:ea typeface="HyhwpEQ" panose="02030600000101010101" pitchFamily="18" charset="-127"/>
                          </a:rPr>
                          <m:t> </m:t>
                        </m:r>
                        <m:r>
                          <a:rPr lang="en-US" altLang="ko-KR" sz="2000" b="1" i="1" u="none" strike="noStrike" baseline="0" dirty="0" smtClean="0">
                            <a:latin typeface="Cambria Math" panose="02040503050406030204" pitchFamily="18" charset="0"/>
                            <a:ea typeface="HyhwpEQ" panose="02030600000101010101" pitchFamily="18" charset="-127"/>
                          </a:rPr>
                          <m:t>𝟐</m:t>
                        </m:r>
                      </m:e>
                      <m:sup>
                        <m:r>
                          <a:rPr lang="en-US" altLang="ko-KR" sz="2000" b="1" i="1" u="none" strike="noStrike" baseline="0" dirty="0" smtClean="0">
                            <a:latin typeface="Cambria Math" panose="02040503050406030204" pitchFamily="18" charset="0"/>
                            <a:ea typeface="HyhwpEQ" panose="02030600000101010101" pitchFamily="18" charset="-127"/>
                          </a:rPr>
                          <m:t>𝒌</m:t>
                        </m:r>
                      </m:sup>
                    </m:sSup>
                  </m:oMath>
                </a14:m>
                <a:endParaRPr lang="en-US" altLang="ko-KR" sz="2000" b="1" u="none" strike="noStrike" baseline="0" dirty="0">
                  <a:ea typeface="HyhwpEQ" panose="02030600000101010101" pitchFamily="18" charset="-127"/>
                </a:endParaRPr>
              </a:p>
              <a:p>
                <a:endParaRPr lang="en-US" altLang="ko-KR" sz="2000" b="1" dirty="0">
                  <a:ea typeface="HyhwpEQ" panose="02030600000101010101" pitchFamily="18" charset="-127"/>
                </a:endParaRPr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BB3967A-374F-433A-84CF-0D84095117A3}"/>
              </a:ext>
            </a:extLst>
          </p:cNvPr>
          <p:cNvSpPr txBox="1"/>
          <p:nvPr/>
        </p:nvSpPr>
        <p:spPr>
          <a:xfrm>
            <a:off x="4597771" y="3818304"/>
            <a:ext cx="329102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x : </a:t>
            </a:r>
            <a:r>
              <a:rPr lang="ko-KR" altLang="en-US" sz="1600" dirty="0" err="1"/>
              <a:t>마스킹이</a:t>
            </a:r>
            <a:r>
              <a:rPr lang="ko-KR" altLang="en-US" sz="1600" dirty="0"/>
              <a:t> 적용될 원래 값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r: : </a:t>
            </a:r>
            <a:r>
              <a:rPr lang="ko-KR" altLang="en-US" sz="1600" dirty="0"/>
              <a:t>난수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x’, A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난수 </a:t>
            </a:r>
            <a:r>
              <a:rPr lang="en-US" altLang="ko-KR" sz="1600" dirty="0"/>
              <a:t>r</a:t>
            </a:r>
            <a:r>
              <a:rPr lang="ko-KR" altLang="en-US" sz="1600" dirty="0"/>
              <a:t>로 </a:t>
            </a:r>
            <a:r>
              <a:rPr lang="ko-KR" altLang="en-US" sz="1600" dirty="0" err="1"/>
              <a:t>마스킹이</a:t>
            </a:r>
            <a:r>
              <a:rPr lang="ko-KR" altLang="en-US" sz="1600" dirty="0"/>
              <a:t> 적용된 값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k : </a:t>
            </a:r>
            <a:r>
              <a:rPr lang="ko-KR" altLang="en-US" sz="1600" dirty="0"/>
              <a:t>처리되는 데이터의 크기</a:t>
            </a:r>
            <a:r>
              <a:rPr lang="en-US" altLang="ko-KR" sz="1600" dirty="0"/>
              <a:t>  </a:t>
            </a:r>
            <a:r>
              <a:rPr lang="ko-KR" altLang="en-US" sz="1600" dirty="0"/>
              <a:t> 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40633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마스킹 기법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ko-KR" altLang="en-US" sz="2400" dirty="0"/>
              <a:t>암호 알고리즘에 사용되는 연산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부울</a:t>
            </a:r>
            <a:r>
              <a:rPr lang="en-US" altLang="ko-KR" sz="2400" dirty="0"/>
              <a:t>(Boolean)</a:t>
            </a:r>
            <a:r>
              <a:rPr lang="ko-KR" altLang="en-US" sz="2400" dirty="0"/>
              <a:t> 연산과 산술</a:t>
            </a:r>
            <a:r>
              <a:rPr lang="en-US" altLang="ko-KR" sz="2400" dirty="0"/>
              <a:t>(Arithmetic)</a:t>
            </a:r>
            <a:r>
              <a:rPr lang="ko-KR" altLang="en-US" sz="2400" dirty="0"/>
              <a:t>연산을 번갈아 사용하는 경우 많음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산술</a:t>
            </a:r>
            <a:r>
              <a:rPr lang="en-US" altLang="ko-KR" sz="2400" dirty="0"/>
              <a:t>-</a:t>
            </a:r>
            <a:r>
              <a:rPr lang="ko-KR" altLang="en-US" sz="2400" dirty="0" err="1"/>
              <a:t>부울</a:t>
            </a:r>
            <a:r>
              <a:rPr lang="ko-KR" altLang="en-US" sz="2400" dirty="0"/>
              <a:t>  </a:t>
            </a:r>
            <a:r>
              <a:rPr lang="en-US" altLang="ko-KR" sz="2400" dirty="0"/>
              <a:t>&amp; </a:t>
            </a:r>
            <a:r>
              <a:rPr lang="ko-KR" altLang="en-US" sz="2400" dirty="0" err="1"/>
              <a:t>부울</a:t>
            </a:r>
            <a:r>
              <a:rPr lang="en-US" altLang="ko-KR" sz="2400" dirty="0"/>
              <a:t>-</a:t>
            </a:r>
            <a:r>
              <a:rPr lang="ko-KR" altLang="en-US" sz="2400" dirty="0"/>
              <a:t>산술 변환 알고리즘을 통해 중간 값들의 </a:t>
            </a:r>
            <a:r>
              <a:rPr lang="ko-KR" altLang="en-US" sz="2400" dirty="0" err="1"/>
              <a:t>마스킹</a:t>
            </a:r>
            <a:r>
              <a:rPr lang="ko-KR" altLang="en-US" sz="2400" dirty="0"/>
              <a:t> 변환 필요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마스킹</a:t>
            </a:r>
            <a:r>
              <a:rPr lang="ko-KR" altLang="en-US" sz="2400" dirty="0"/>
              <a:t> 변환 과정에서 원래 데이터 값인 </a:t>
            </a:r>
            <a:r>
              <a:rPr lang="en-US" altLang="ko-KR" sz="2400" dirty="0"/>
              <a:t>x</a:t>
            </a:r>
            <a:r>
              <a:rPr lang="ko-KR" altLang="en-US" sz="2400" dirty="0"/>
              <a:t>가 노출 </a:t>
            </a:r>
            <a:r>
              <a:rPr lang="en-US" altLang="ko-KR" sz="2400" dirty="0"/>
              <a:t>X</a:t>
            </a:r>
          </a:p>
          <a:p>
            <a:pPr lvl="1"/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x-r → (x-r) + (r </a:t>
            </a:r>
            <a:r>
              <a:rPr lang="en-US" altLang="ko-KR" sz="2000" dirty="0" err="1"/>
              <a:t>xor</a:t>
            </a:r>
            <a:r>
              <a:rPr lang="en-US" altLang="ko-KR" sz="2000" dirty="0"/>
              <a:t> r) →  x </a:t>
            </a:r>
            <a:r>
              <a:rPr lang="en-US" altLang="ko-KR" sz="2000" dirty="0" err="1"/>
              <a:t>xor</a:t>
            </a:r>
            <a:r>
              <a:rPr lang="en-US" altLang="ko-KR" sz="2000" dirty="0"/>
              <a:t> r  	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111 – 100 = 3 / (111 – 100) + (100 </a:t>
            </a:r>
            <a:r>
              <a:rPr lang="en-US" altLang="ko-KR" sz="2000" dirty="0" err="1"/>
              <a:t>xor</a:t>
            </a:r>
            <a:r>
              <a:rPr lang="en-US" altLang="ko-KR" sz="2000" dirty="0"/>
              <a:t> 100) = 3 + 0 / 111 </a:t>
            </a:r>
            <a:r>
              <a:rPr lang="en-US" altLang="ko-KR" sz="2000" dirty="0" err="1"/>
              <a:t>xor</a:t>
            </a:r>
            <a:r>
              <a:rPr lang="en-US" altLang="ko-KR" sz="2000" dirty="0"/>
              <a:t> 100 = 3	</a:t>
            </a:r>
          </a:p>
          <a:p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BB780-FD8C-4497-8A6D-BAE0F8E992F8}"/>
              </a:ext>
            </a:extLst>
          </p:cNvPr>
          <p:cNvSpPr txBox="1"/>
          <p:nvPr/>
        </p:nvSpPr>
        <p:spPr>
          <a:xfrm>
            <a:off x="4183247" y="6527142"/>
            <a:ext cx="72772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i="0" u="none" strike="noStrike" baseline="0" dirty="0">
                <a:solidFill>
                  <a:schemeClr val="bg1"/>
                </a:solidFill>
                <a:latin typeface="NotoKR-Regular"/>
              </a:rPr>
              <a:t>박은수</a:t>
            </a:r>
            <a:r>
              <a:rPr lang="en-US" altLang="ko-KR" sz="1000" b="0" i="0" u="none" strike="noStrike" baseline="0" dirty="0">
                <a:solidFill>
                  <a:schemeClr val="bg1"/>
                </a:solidFill>
                <a:latin typeface="NotoKR-Regular"/>
              </a:rPr>
              <a:t>, </a:t>
            </a:r>
            <a:r>
              <a:rPr lang="ko-KR" altLang="en-US" sz="1000" b="0" i="0" u="none" strike="noStrike" baseline="0" dirty="0">
                <a:solidFill>
                  <a:schemeClr val="bg1"/>
                </a:solidFill>
                <a:latin typeface="NotoKR-Regular"/>
              </a:rPr>
              <a:t>오수현</a:t>
            </a:r>
            <a:r>
              <a:rPr lang="en-US" altLang="ko-KR" sz="1000" b="0" i="0" u="none" strike="noStrike" baseline="0" dirty="0">
                <a:solidFill>
                  <a:schemeClr val="bg1"/>
                </a:solidFill>
                <a:latin typeface="NotoKR-Regular"/>
              </a:rPr>
              <a:t>, </a:t>
            </a:r>
            <a:r>
              <a:rPr lang="ko-KR" altLang="en-US" sz="1000" b="0" i="0" u="none" strike="noStrike" baseline="0" dirty="0">
                <a:solidFill>
                  <a:schemeClr val="bg1"/>
                </a:solidFill>
                <a:latin typeface="NotoKR-Regular"/>
              </a:rPr>
              <a:t>하재철 </a:t>
            </a:r>
            <a:r>
              <a:rPr lang="en-US" altLang="ko-KR" sz="1000" b="0" i="0" u="none" strike="noStrike" baseline="0" dirty="0">
                <a:solidFill>
                  <a:schemeClr val="bg1"/>
                </a:solidFill>
                <a:latin typeface="NotoKR-Regular"/>
              </a:rPr>
              <a:t>(2017). </a:t>
            </a:r>
            <a:r>
              <a:rPr lang="ko-KR" altLang="en-US" sz="1000" b="0" i="0" u="none" strike="noStrike" baseline="0" dirty="0" err="1">
                <a:solidFill>
                  <a:schemeClr val="bg1"/>
                </a:solidFill>
                <a:latin typeface="NotoKR-Regular"/>
              </a:rPr>
              <a:t>부채널</a:t>
            </a:r>
            <a:r>
              <a:rPr lang="ko-KR" altLang="en-US" sz="1000" b="0" i="0" u="none" strike="noStrike" baseline="0" dirty="0">
                <a:solidFill>
                  <a:schemeClr val="bg1"/>
                </a:solidFill>
                <a:latin typeface="NotoKR-Regular"/>
              </a:rPr>
              <a:t> 공격에 대응하는 </a:t>
            </a:r>
            <a:r>
              <a:rPr lang="ko-KR" altLang="en-US" sz="1000" b="0" i="0" u="none" strike="noStrike" baseline="0" dirty="0" err="1">
                <a:solidFill>
                  <a:schemeClr val="bg1"/>
                </a:solidFill>
                <a:latin typeface="NotoKR-Regular"/>
              </a:rPr>
              <a:t>마스킹</a:t>
            </a:r>
            <a:r>
              <a:rPr lang="ko-KR" altLang="en-US" sz="1000" b="0" i="0" u="none" strike="noStrike" baseline="0" dirty="0">
                <a:solidFill>
                  <a:schemeClr val="bg1"/>
                </a:solidFill>
                <a:latin typeface="NotoKR-Regular"/>
              </a:rPr>
              <a:t> 기반의 블록 암호</a:t>
            </a:r>
            <a:r>
              <a:rPr lang="en-US" altLang="ko-KR" sz="1000" b="0" i="0" u="none" strike="noStrike" baseline="0" dirty="0">
                <a:solidFill>
                  <a:schemeClr val="bg1"/>
                </a:solidFill>
                <a:latin typeface="NotoKR-Regular"/>
              </a:rPr>
              <a:t>LEA. </a:t>
            </a:r>
            <a:r>
              <a:rPr lang="ko-KR" altLang="en-US" sz="1000" b="0" i="0" u="none" strike="noStrike" baseline="0" dirty="0" err="1">
                <a:solidFill>
                  <a:schemeClr val="bg1"/>
                </a:solidFill>
                <a:latin typeface="NotoKR-Regular"/>
              </a:rPr>
              <a:t>정보보호학회논문지</a:t>
            </a:r>
            <a:r>
              <a:rPr lang="en-US" altLang="ko-KR" sz="1000" b="0" i="0" u="none" strike="noStrike" baseline="0" dirty="0">
                <a:solidFill>
                  <a:schemeClr val="bg1"/>
                </a:solidFill>
                <a:latin typeface="NotoKR-Regular"/>
              </a:rPr>
              <a:t>, 27(5),1023-1032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22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마스킹 기법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en-US" altLang="ko-KR" sz="2400" dirty="0" err="1"/>
              <a:t>Goubin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부울</a:t>
            </a:r>
            <a:r>
              <a:rPr lang="en-US" altLang="ko-KR" sz="2400" dirty="0"/>
              <a:t>-</a:t>
            </a:r>
            <a:r>
              <a:rPr lang="ko-KR" altLang="en-US" sz="2400" dirty="0"/>
              <a:t>산술 </a:t>
            </a:r>
            <a:r>
              <a:rPr lang="ko-KR" altLang="en-US" sz="2400" dirty="0" err="1"/>
              <a:t>마스킹</a:t>
            </a:r>
            <a:r>
              <a:rPr lang="ko-KR" altLang="en-US" sz="2400" dirty="0"/>
              <a:t> 변환 기법</a:t>
            </a:r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부울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마스킹</a:t>
            </a:r>
            <a:r>
              <a:rPr lang="ko-KR" altLang="en-US" sz="2000" dirty="0"/>
              <a:t> 된 중간 값을 산술 연산을 위해 산술 </a:t>
            </a:r>
            <a:r>
              <a:rPr lang="ko-KR" altLang="en-US" sz="2000" dirty="0" err="1"/>
              <a:t>마스킹</a:t>
            </a:r>
            <a:r>
              <a:rPr lang="ko-KR" altLang="en-US" sz="2000" dirty="0"/>
              <a:t> 된 </a:t>
            </a:r>
            <a:r>
              <a:rPr lang="ko-KR" altLang="en-US" sz="2000" dirty="0" err="1"/>
              <a:t>중간값으로</a:t>
            </a:r>
            <a:r>
              <a:rPr lang="ko-KR" altLang="en-US" sz="2000" dirty="0"/>
              <a:t> 변환하는 기법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b="1" dirty="0" err="1"/>
              <a:t>연산량이</a:t>
            </a:r>
            <a:r>
              <a:rPr lang="ko-KR" altLang="en-US" sz="2000" b="1" dirty="0"/>
              <a:t> 매우 적고 </a:t>
            </a:r>
            <a:r>
              <a:rPr lang="ko-KR" altLang="en-US" sz="2000" dirty="0"/>
              <a:t>효율적이기 때문에 많은 알고리즘에서 사용</a:t>
            </a:r>
            <a:endParaRPr lang="en-US" altLang="ko-KR" sz="2000" dirty="0"/>
          </a:p>
          <a:p>
            <a:pPr lvl="2"/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 dirty="0"/>
              <a:t>5</a:t>
            </a:r>
            <a:r>
              <a:rPr lang="ko-KR" altLang="en-US" sz="1600" dirty="0"/>
              <a:t>번의 </a:t>
            </a:r>
            <a:r>
              <a:rPr lang="en-US" altLang="ko-KR" sz="1600" dirty="0"/>
              <a:t>XOR</a:t>
            </a:r>
          </a:p>
          <a:p>
            <a:pPr lvl="2"/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 dirty="0"/>
              <a:t>2</a:t>
            </a:r>
            <a:r>
              <a:rPr lang="ko-KR" altLang="en-US" sz="1600" dirty="0"/>
              <a:t>번의 뺄셈</a:t>
            </a:r>
            <a:endParaRPr lang="en-US" altLang="ko-KR" sz="1600" dirty="0"/>
          </a:p>
          <a:p>
            <a:pPr lvl="2"/>
            <a:endParaRPr lang="en-US" altLang="ko-KR" sz="1600" b="1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총 </a:t>
            </a:r>
            <a:r>
              <a:rPr lang="en-US" altLang="ko-KR" sz="1600" b="1" dirty="0"/>
              <a:t>7</a:t>
            </a:r>
            <a:r>
              <a:rPr lang="ko-KR" altLang="en-US" sz="1600" b="1" dirty="0"/>
              <a:t>번 기본 연산</a:t>
            </a:r>
            <a:r>
              <a:rPr lang="en-US" altLang="ko-KR" sz="1600" dirty="0"/>
              <a:t>(XOR, AND, OR, </a:t>
            </a:r>
            <a:r>
              <a:rPr lang="ko-KR" altLang="en-US" sz="1600" dirty="0" err="1"/>
              <a:t>뺼셈</a:t>
            </a:r>
            <a:r>
              <a:rPr lang="en-US" altLang="ko-KR" sz="1600" dirty="0"/>
              <a:t>, </a:t>
            </a:r>
            <a:r>
              <a:rPr lang="ko-KR" altLang="en-US" sz="1600" dirty="0"/>
              <a:t>덧셈</a:t>
            </a:r>
            <a:r>
              <a:rPr lang="en-US" altLang="ko-KR" sz="1600" dirty="0"/>
              <a:t>, shift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</a:p>
          <a:p>
            <a:pPr lvl="1"/>
            <a:endParaRPr lang="en-US" altLang="ko-KR" sz="3200" dirty="0"/>
          </a:p>
          <a:p>
            <a:pPr lvl="1"/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F8AA44-4DCB-4A6F-872C-E46512209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434" y="3681412"/>
            <a:ext cx="4711886" cy="2390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1BB780-FD8C-4497-8A6D-BAE0F8E992F8}"/>
              </a:ext>
            </a:extLst>
          </p:cNvPr>
          <p:cNvSpPr txBox="1"/>
          <p:nvPr/>
        </p:nvSpPr>
        <p:spPr>
          <a:xfrm>
            <a:off x="3305862" y="6488668"/>
            <a:ext cx="839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i="0" u="none" strike="noStrike" baseline="0" dirty="0" err="1">
                <a:solidFill>
                  <a:schemeClr val="bg1"/>
                </a:solidFill>
                <a:latin typeface="NotoKR-Regular"/>
              </a:rPr>
              <a:t>김창균</a:t>
            </a:r>
            <a:r>
              <a:rPr lang="en-US" altLang="ko-KR" sz="1000" b="0" i="0" u="none" strike="noStrike" baseline="0" dirty="0">
                <a:solidFill>
                  <a:schemeClr val="bg1"/>
                </a:solidFill>
                <a:latin typeface="NotoKR-Regular"/>
              </a:rPr>
              <a:t>, </a:t>
            </a:r>
            <a:r>
              <a:rPr lang="ko-KR" altLang="en-US" sz="1000" b="0" i="0" u="none" strike="noStrike" baseline="0" dirty="0" err="1">
                <a:solidFill>
                  <a:schemeClr val="bg1"/>
                </a:solidFill>
                <a:latin typeface="NotoKR-Regular"/>
              </a:rPr>
              <a:t>박제훈</a:t>
            </a:r>
            <a:r>
              <a:rPr lang="en-US" altLang="ko-KR" sz="1000" b="0" i="0" u="none" strike="noStrike" baseline="0" dirty="0">
                <a:solidFill>
                  <a:schemeClr val="bg1"/>
                </a:solidFill>
                <a:latin typeface="NotoKR-Regular"/>
              </a:rPr>
              <a:t>, </a:t>
            </a:r>
            <a:r>
              <a:rPr lang="ko-KR" altLang="en-US" sz="1000" b="0" i="0" u="none" strike="noStrike" baseline="0" dirty="0" err="1">
                <a:solidFill>
                  <a:schemeClr val="bg1"/>
                </a:solidFill>
                <a:latin typeface="NotoKR-Regular"/>
              </a:rPr>
              <a:t>한대완</a:t>
            </a:r>
            <a:r>
              <a:rPr lang="en-US" altLang="ko-KR" sz="1000" b="0" i="0" u="none" strike="noStrike" baseline="0" dirty="0">
                <a:solidFill>
                  <a:schemeClr val="bg1"/>
                </a:solidFill>
                <a:latin typeface="NotoKR-Regular"/>
              </a:rPr>
              <a:t>, </a:t>
            </a:r>
            <a:r>
              <a:rPr lang="ko-KR" altLang="en-US" sz="1000" b="0" i="0" u="none" strike="noStrike" baseline="0" dirty="0">
                <a:solidFill>
                  <a:schemeClr val="bg1"/>
                </a:solidFill>
                <a:latin typeface="NotoKR-Regular"/>
              </a:rPr>
              <a:t>이동훈 </a:t>
            </a:r>
            <a:r>
              <a:rPr lang="en-US" altLang="ko-KR" sz="1000" b="0" i="0" u="none" strike="noStrike" baseline="0" dirty="0">
                <a:solidFill>
                  <a:schemeClr val="bg1"/>
                </a:solidFill>
                <a:latin typeface="NotoKR-Regular"/>
              </a:rPr>
              <a:t>(2016). LEA</a:t>
            </a:r>
            <a:r>
              <a:rPr lang="ko-KR" altLang="en-US" sz="1000" b="0" i="0" u="none" strike="noStrike" baseline="0" dirty="0">
                <a:solidFill>
                  <a:schemeClr val="bg1"/>
                </a:solidFill>
                <a:latin typeface="NotoKR-Regular"/>
              </a:rPr>
              <a:t>에 대한 </a:t>
            </a:r>
            <a:r>
              <a:rPr lang="ko-KR" altLang="en-US" sz="1000" b="0" i="0" u="none" strike="noStrike" baseline="0" dirty="0" err="1">
                <a:solidFill>
                  <a:schemeClr val="bg1"/>
                </a:solidFill>
                <a:latin typeface="NotoKR-Regular"/>
              </a:rPr>
              <a:t>마스킹</a:t>
            </a:r>
            <a:r>
              <a:rPr lang="ko-KR" altLang="en-US" sz="1000" b="0" i="0" u="none" strike="noStrike" baseline="0" dirty="0">
                <a:solidFill>
                  <a:schemeClr val="bg1"/>
                </a:solidFill>
                <a:latin typeface="NotoKR-Regular"/>
              </a:rPr>
              <a:t> 기반 부채널분석 대응기법에 관한 분석</a:t>
            </a:r>
            <a:r>
              <a:rPr lang="en-US" altLang="ko-KR" sz="1000" b="0" i="0" u="none" strike="noStrike" baseline="0" dirty="0">
                <a:solidFill>
                  <a:schemeClr val="bg1"/>
                </a:solidFill>
                <a:latin typeface="NotoKR-Regular"/>
              </a:rPr>
              <a:t>. </a:t>
            </a:r>
            <a:r>
              <a:rPr lang="ko-KR" altLang="en-US" sz="1000" b="0" i="0" u="none" strike="noStrike" baseline="0" dirty="0" err="1">
                <a:solidFill>
                  <a:schemeClr val="bg1"/>
                </a:solidFill>
                <a:latin typeface="NotoKR-Regular"/>
              </a:rPr>
              <a:t>정보보호학회논문지</a:t>
            </a:r>
            <a:r>
              <a:rPr lang="en-US" altLang="ko-KR" sz="1000" b="0" i="0" u="none" strike="noStrike" baseline="0" dirty="0">
                <a:solidFill>
                  <a:schemeClr val="bg1"/>
                </a:solidFill>
                <a:latin typeface="NotoKR-Regular"/>
              </a:rPr>
              <a:t>, 26(6), 1431-1441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51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마스킹</a:t>
            </a:r>
            <a:r>
              <a:rPr lang="ko-KR" altLang="en-US" dirty="0"/>
              <a:t>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en-US" altLang="ko-KR" sz="2400" dirty="0" err="1"/>
              <a:t>Goubin</a:t>
            </a:r>
            <a:r>
              <a:rPr lang="ko-KR" altLang="en-US" sz="2400" dirty="0"/>
              <a:t>의 산술</a:t>
            </a:r>
            <a:r>
              <a:rPr lang="en-US" altLang="ko-KR" sz="2400" dirty="0"/>
              <a:t>-</a:t>
            </a:r>
            <a:r>
              <a:rPr lang="ko-KR" altLang="en-US" sz="2400" dirty="0"/>
              <a:t>불 </a:t>
            </a:r>
            <a:r>
              <a:rPr lang="ko-KR" altLang="en-US" sz="2400" dirty="0" err="1"/>
              <a:t>마스킹</a:t>
            </a:r>
            <a:r>
              <a:rPr lang="ko-KR" altLang="en-US" sz="2400" dirty="0"/>
              <a:t> 변환 기법</a:t>
            </a:r>
            <a:endParaRPr lang="en-US" altLang="ko-KR" sz="2400" dirty="0"/>
          </a:p>
          <a:p>
            <a:endParaRPr lang="en-US" altLang="ko-K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sz="2000" dirty="0"/>
              <a:t>산술 </a:t>
            </a:r>
            <a:r>
              <a:rPr lang="ko-KR" altLang="en-US" sz="2000" dirty="0" err="1"/>
              <a:t>마스킹</a:t>
            </a:r>
            <a:r>
              <a:rPr lang="ko-KR" altLang="en-US" sz="2000" dirty="0"/>
              <a:t> 된 </a:t>
            </a:r>
            <a:r>
              <a:rPr lang="ko-KR" altLang="en-US" sz="2000" dirty="0" err="1"/>
              <a:t>중간값을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부울</a:t>
            </a:r>
            <a:r>
              <a:rPr lang="ko-KR" altLang="en-US" sz="2000" dirty="0"/>
              <a:t> 연산을 위해 </a:t>
            </a:r>
            <a:r>
              <a:rPr lang="ko-KR" altLang="en-US" sz="2000" dirty="0" err="1"/>
              <a:t>부울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마스킹</a:t>
            </a:r>
            <a:r>
              <a:rPr lang="ko-KR" altLang="en-US" sz="2000" dirty="0"/>
              <a:t> 된 </a:t>
            </a:r>
            <a:r>
              <a:rPr lang="ko-KR" altLang="en-US" sz="2000" dirty="0" err="1"/>
              <a:t>중간값으로</a:t>
            </a:r>
            <a:r>
              <a:rPr lang="ko-KR" altLang="en-US" sz="2000" dirty="0"/>
              <a:t> 변환하는 기법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000" b="1" dirty="0"/>
              <a:t>m</a:t>
            </a:r>
            <a:r>
              <a:rPr lang="ko-KR" altLang="en-US" sz="2000" b="1" dirty="0"/>
              <a:t>비트 연산을 처리 하는 경우 </a:t>
            </a:r>
            <a:endParaRPr lang="en-US" altLang="ko-KR" sz="2000" b="1" dirty="0"/>
          </a:p>
          <a:p>
            <a:pPr lvl="2"/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 dirty="0"/>
              <a:t>(2m+4)</a:t>
            </a:r>
            <a:r>
              <a:rPr lang="ko-KR" altLang="en-US" sz="1600" dirty="0"/>
              <a:t>번의 </a:t>
            </a:r>
            <a:r>
              <a:rPr lang="en-US" altLang="ko-KR" sz="1600" dirty="0"/>
              <a:t>XOR</a:t>
            </a:r>
            <a:r>
              <a:rPr lang="ko-KR" altLang="en-US" sz="1600" dirty="0"/>
              <a:t>연산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 dirty="0"/>
              <a:t>(2m+1)</a:t>
            </a:r>
            <a:r>
              <a:rPr lang="ko-KR" altLang="en-US" sz="1600" dirty="0"/>
              <a:t>번의 </a:t>
            </a:r>
            <a:r>
              <a:rPr lang="en-US" altLang="ko-KR" sz="1600" dirty="0"/>
              <a:t>AND</a:t>
            </a:r>
            <a:r>
              <a:rPr lang="ko-KR" altLang="en-US" sz="1600" dirty="0"/>
              <a:t>연산</a:t>
            </a: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endParaRPr lang="en-US" altLang="ko-KR" sz="16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ko-KR" sz="1600" dirty="0"/>
              <a:t>m</a:t>
            </a:r>
            <a:r>
              <a:rPr lang="ko-KR" altLang="en-US" sz="1600" dirty="0"/>
              <a:t>번의 </a:t>
            </a:r>
            <a:r>
              <a:rPr lang="en-US" altLang="ko-KR" sz="1600" dirty="0"/>
              <a:t>shift </a:t>
            </a:r>
            <a:r>
              <a:rPr lang="ko-KR" altLang="en-US" sz="1600" dirty="0"/>
              <a:t>연산</a:t>
            </a:r>
            <a:endParaRPr lang="en-US" altLang="ko-KR" sz="1600" dirty="0"/>
          </a:p>
          <a:p>
            <a:pPr marL="914400" lvl="2" indent="0">
              <a:buNone/>
            </a:pPr>
            <a:r>
              <a:rPr lang="en-US" altLang="ko-KR" sz="1600" b="1" dirty="0"/>
              <a:t>	</a:t>
            </a:r>
          </a:p>
          <a:p>
            <a:pPr marL="914400" lvl="2" indent="0">
              <a:buNone/>
            </a:pPr>
            <a:r>
              <a:rPr lang="ko-KR" altLang="en-US" sz="1600" b="1" dirty="0"/>
              <a:t>총 </a:t>
            </a:r>
            <a:r>
              <a:rPr lang="en-US" altLang="ko-KR" sz="1600" b="1" dirty="0"/>
              <a:t>(5m+5)</a:t>
            </a:r>
            <a:r>
              <a:rPr lang="ko-KR" altLang="en-US" sz="1600" b="1" dirty="0"/>
              <a:t>번의 기본 연산 소요</a:t>
            </a:r>
            <a:endParaRPr lang="en-US" altLang="ko-KR" sz="1600" b="1" dirty="0"/>
          </a:p>
          <a:p>
            <a:pPr lvl="2"/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974E7DE-702E-4619-AFAA-9EFD71C98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11" y="2945204"/>
            <a:ext cx="3888949" cy="32650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9848B87-6052-4149-B27D-119861AB59A4}"/>
              </a:ext>
            </a:extLst>
          </p:cNvPr>
          <p:cNvSpPr txBox="1"/>
          <p:nvPr/>
        </p:nvSpPr>
        <p:spPr>
          <a:xfrm>
            <a:off x="3305862" y="6488668"/>
            <a:ext cx="839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000" b="0" i="0" u="none" strike="noStrike" baseline="0" dirty="0" err="1">
                <a:solidFill>
                  <a:schemeClr val="bg1"/>
                </a:solidFill>
                <a:latin typeface="NotoKR-Regular"/>
              </a:rPr>
              <a:t>김창균</a:t>
            </a:r>
            <a:r>
              <a:rPr lang="en-US" altLang="ko-KR" sz="1000" b="0" i="0" u="none" strike="noStrike" baseline="0" dirty="0">
                <a:solidFill>
                  <a:schemeClr val="bg1"/>
                </a:solidFill>
                <a:latin typeface="NotoKR-Regular"/>
              </a:rPr>
              <a:t>, </a:t>
            </a:r>
            <a:r>
              <a:rPr lang="ko-KR" altLang="en-US" sz="1000" b="0" i="0" u="none" strike="noStrike" baseline="0" dirty="0" err="1">
                <a:solidFill>
                  <a:schemeClr val="bg1"/>
                </a:solidFill>
                <a:latin typeface="NotoKR-Regular"/>
              </a:rPr>
              <a:t>박제훈</a:t>
            </a:r>
            <a:r>
              <a:rPr lang="en-US" altLang="ko-KR" sz="1000" b="0" i="0" u="none" strike="noStrike" baseline="0" dirty="0">
                <a:solidFill>
                  <a:schemeClr val="bg1"/>
                </a:solidFill>
                <a:latin typeface="NotoKR-Regular"/>
              </a:rPr>
              <a:t>, </a:t>
            </a:r>
            <a:r>
              <a:rPr lang="ko-KR" altLang="en-US" sz="1000" b="0" i="0" u="none" strike="noStrike" baseline="0" dirty="0" err="1">
                <a:solidFill>
                  <a:schemeClr val="bg1"/>
                </a:solidFill>
                <a:latin typeface="NotoKR-Regular"/>
              </a:rPr>
              <a:t>한대완</a:t>
            </a:r>
            <a:r>
              <a:rPr lang="en-US" altLang="ko-KR" sz="1000" b="0" i="0" u="none" strike="noStrike" baseline="0" dirty="0">
                <a:solidFill>
                  <a:schemeClr val="bg1"/>
                </a:solidFill>
                <a:latin typeface="NotoKR-Regular"/>
              </a:rPr>
              <a:t>, </a:t>
            </a:r>
            <a:r>
              <a:rPr lang="ko-KR" altLang="en-US" sz="1000" b="0" i="0" u="none" strike="noStrike" baseline="0" dirty="0">
                <a:solidFill>
                  <a:schemeClr val="bg1"/>
                </a:solidFill>
                <a:latin typeface="NotoKR-Regular"/>
              </a:rPr>
              <a:t>이동훈 </a:t>
            </a:r>
            <a:r>
              <a:rPr lang="en-US" altLang="ko-KR" sz="1000" b="0" i="0" u="none" strike="noStrike" baseline="0" dirty="0">
                <a:solidFill>
                  <a:schemeClr val="bg1"/>
                </a:solidFill>
                <a:latin typeface="NotoKR-Regular"/>
              </a:rPr>
              <a:t>(2016). LEA</a:t>
            </a:r>
            <a:r>
              <a:rPr lang="ko-KR" altLang="en-US" sz="1000" b="0" i="0" u="none" strike="noStrike" baseline="0" dirty="0">
                <a:solidFill>
                  <a:schemeClr val="bg1"/>
                </a:solidFill>
                <a:latin typeface="NotoKR-Regular"/>
              </a:rPr>
              <a:t>에 대한 </a:t>
            </a:r>
            <a:r>
              <a:rPr lang="ko-KR" altLang="en-US" sz="1000" b="0" i="0" u="none" strike="noStrike" baseline="0" dirty="0" err="1">
                <a:solidFill>
                  <a:schemeClr val="bg1"/>
                </a:solidFill>
                <a:latin typeface="NotoKR-Regular"/>
              </a:rPr>
              <a:t>마스킹</a:t>
            </a:r>
            <a:r>
              <a:rPr lang="ko-KR" altLang="en-US" sz="1000" b="0" i="0" u="none" strike="noStrike" baseline="0" dirty="0">
                <a:solidFill>
                  <a:schemeClr val="bg1"/>
                </a:solidFill>
                <a:latin typeface="NotoKR-Regular"/>
              </a:rPr>
              <a:t> 기반 부채널분석 대응기법에 관한 분석</a:t>
            </a:r>
            <a:r>
              <a:rPr lang="en-US" altLang="ko-KR" sz="1000" b="0" i="0" u="none" strike="noStrike" baseline="0" dirty="0">
                <a:solidFill>
                  <a:schemeClr val="bg1"/>
                </a:solidFill>
                <a:latin typeface="NotoKR-Regular"/>
              </a:rPr>
              <a:t>. </a:t>
            </a:r>
            <a:r>
              <a:rPr lang="ko-KR" altLang="en-US" sz="1000" b="0" i="0" u="none" strike="noStrike" baseline="0" dirty="0" err="1">
                <a:solidFill>
                  <a:schemeClr val="bg1"/>
                </a:solidFill>
                <a:latin typeface="NotoKR-Regular"/>
              </a:rPr>
              <a:t>정보보호학회논문지</a:t>
            </a:r>
            <a:r>
              <a:rPr lang="en-US" altLang="ko-KR" sz="1000" b="0" i="0" u="none" strike="noStrike" baseline="0" dirty="0">
                <a:solidFill>
                  <a:schemeClr val="bg1"/>
                </a:solidFill>
                <a:latin typeface="NotoKR-Regular"/>
              </a:rPr>
              <a:t>, 26(6), 1431-1441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448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ko-KR" altLang="en-US" dirty="0" err="1"/>
              <a:t>마스킹</a:t>
            </a:r>
            <a:r>
              <a:rPr lang="ko-KR" altLang="en-US" dirty="0"/>
              <a:t>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/>
              <a:t>C. Herbst, E. Oswald, and S. </a:t>
            </a:r>
            <a:r>
              <a:rPr lang="en-US" altLang="ko-KR" sz="1600" dirty="0" err="1"/>
              <a:t>Mangard</a:t>
            </a:r>
            <a:r>
              <a:rPr lang="en-US" altLang="ko-KR" sz="1600" dirty="0"/>
              <a:t>, “An AES Smart Card Implementation Resistant to Power Analysis Attacks”(2006)</a:t>
            </a:r>
          </a:p>
          <a:p>
            <a:endParaRPr lang="en-US" altLang="ko-KR" sz="1600" dirty="0"/>
          </a:p>
          <a:p>
            <a:endParaRPr lang="ko-KR" altLang="en-US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708839C-6504-4B71-8040-1938F393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594" y="1652339"/>
            <a:ext cx="2435493" cy="45579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696ED2-DF6A-4EFC-9628-6FCB9A78D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528" y="1652339"/>
            <a:ext cx="2435493" cy="456848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1470779-F983-4264-A77B-8146521E7CE4}"/>
              </a:ext>
            </a:extLst>
          </p:cNvPr>
          <p:cNvSpPr/>
          <p:nvPr/>
        </p:nvSpPr>
        <p:spPr>
          <a:xfrm>
            <a:off x="380412" y="3278034"/>
            <a:ext cx="1352135" cy="76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 round of original AES</a:t>
            </a:r>
            <a:endParaRPr lang="ko-KR" altLang="en-US" sz="16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30E3D5E-447D-47CB-ABC6-A82898D72EE8}"/>
              </a:ext>
            </a:extLst>
          </p:cNvPr>
          <p:cNvCxnSpPr>
            <a:cxnSpLocks/>
          </p:cNvCxnSpPr>
          <p:nvPr/>
        </p:nvCxnSpPr>
        <p:spPr>
          <a:xfrm>
            <a:off x="1732547" y="3614919"/>
            <a:ext cx="8020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250CE6-CC7B-4108-99C3-DB24F7275D19}"/>
              </a:ext>
            </a:extLst>
          </p:cNvPr>
          <p:cNvSpPr/>
          <p:nvPr/>
        </p:nvSpPr>
        <p:spPr>
          <a:xfrm>
            <a:off x="5318172" y="3278034"/>
            <a:ext cx="1352135" cy="762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1 round of masked AES</a:t>
            </a:r>
            <a:endParaRPr lang="ko-KR" altLang="en-US" sz="16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07D673-F128-43C6-B1B8-C0B7B79B2FA9}"/>
              </a:ext>
            </a:extLst>
          </p:cNvPr>
          <p:cNvCxnSpPr>
            <a:cxnSpLocks/>
          </p:cNvCxnSpPr>
          <p:nvPr/>
        </p:nvCxnSpPr>
        <p:spPr>
          <a:xfrm>
            <a:off x="6670307" y="3614919"/>
            <a:ext cx="8020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0DBE5B-5766-4533-A46A-F7DD16F71D55}"/>
              </a:ext>
            </a:extLst>
          </p:cNvPr>
          <p:cNvSpPr txBox="1"/>
          <p:nvPr/>
        </p:nvSpPr>
        <p:spPr>
          <a:xfrm>
            <a:off x="10010501" y="1869440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→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⨁ </a:t>
            </a:r>
            <a:r>
              <a:rPr lang="ko-KR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를 의미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484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ko-KR" altLang="en-US" dirty="0" err="1"/>
              <a:t>마스킹</a:t>
            </a:r>
            <a:r>
              <a:rPr lang="ko-KR" altLang="en-US" dirty="0"/>
              <a:t> 기법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endParaRPr lang="en-US" altLang="ko-KR" dirty="0"/>
              </a:p>
              <a:p>
                <a:r>
                  <a:rPr lang="en-US" altLang="ko-KR" sz="2000" dirty="0"/>
                  <a:t>Generate 6 random bytes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Compute(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:r>
                  <a:rPr lang="en-US" altLang="ko-KR" sz="2000" dirty="0" err="1"/>
                  <a:t>mixcolumn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Modified </a:t>
                </a:r>
                <a:r>
                  <a:rPr lang="en-US" altLang="ko-KR" sz="2000" dirty="0" err="1"/>
                  <a:t>ByteSub</a:t>
                </a:r>
                <a:r>
                  <a:rPr lang="en-US" altLang="ko-KR" sz="2000" dirty="0"/>
                  <a:t> : generation of Masking S-box(</a:t>
                </a:r>
                <a:r>
                  <a:rPr lang="en-US" altLang="ko-KR" sz="2000" dirty="0" err="1"/>
                  <a:t>ms</a:t>
                </a:r>
                <a:r>
                  <a:rPr lang="en-US" altLang="ko-KR" sz="2000" dirty="0"/>
                  <a:t>) using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  <a:p>
                <a:endParaRPr lang="en-US" altLang="ko-KR" sz="200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6DC3D90-2856-41CB-9957-DDA3D0151142}"/>
              </a:ext>
            </a:extLst>
          </p:cNvPr>
          <p:cNvSpPr txBox="1"/>
          <p:nvPr/>
        </p:nvSpPr>
        <p:spPr>
          <a:xfrm>
            <a:off x="2560320" y="6513320"/>
            <a:ext cx="9219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i="0" dirty="0">
                <a:solidFill>
                  <a:schemeClr val="bg1"/>
                </a:solidFill>
                <a:effectLst/>
                <a:latin typeface="Lora"/>
              </a:rPr>
              <a:t>김희석</a:t>
            </a:r>
            <a:r>
              <a:rPr lang="en-US" altLang="ko-KR" sz="900" b="1" i="0" dirty="0">
                <a:solidFill>
                  <a:schemeClr val="bg1"/>
                </a:solidFill>
                <a:effectLst/>
                <a:latin typeface="Lora"/>
              </a:rPr>
              <a:t>, </a:t>
            </a:r>
            <a:r>
              <a:rPr lang="ko-KR" altLang="en-US" sz="900" b="1" i="0" dirty="0" err="1">
                <a:solidFill>
                  <a:schemeClr val="bg1"/>
                </a:solidFill>
                <a:effectLst/>
                <a:latin typeface="Lora"/>
              </a:rPr>
              <a:t>홍석희</a:t>
            </a:r>
            <a:r>
              <a:rPr lang="ko-KR" altLang="en-US" sz="900" b="1" i="0" dirty="0">
                <a:solidFill>
                  <a:schemeClr val="bg1"/>
                </a:solidFill>
                <a:effectLst/>
                <a:latin typeface="Lora"/>
              </a:rPr>
              <a:t> </a:t>
            </a:r>
            <a:r>
              <a:rPr lang="ko-KR" altLang="en-US" sz="900" b="1" i="0" dirty="0" err="1">
                <a:solidFill>
                  <a:schemeClr val="bg1"/>
                </a:solidFill>
                <a:effectLst/>
                <a:latin typeface="Lora"/>
              </a:rPr>
              <a:t>박학수</a:t>
            </a:r>
            <a:r>
              <a:rPr lang="en-US" altLang="ko-KR" sz="900" b="1" i="0" dirty="0">
                <a:solidFill>
                  <a:schemeClr val="bg1"/>
                </a:solidFill>
                <a:effectLst/>
                <a:latin typeface="Lora"/>
              </a:rPr>
              <a:t>,</a:t>
            </a:r>
            <a:r>
              <a:rPr lang="ko-KR" altLang="en-US" sz="900" b="1" i="0" dirty="0">
                <a:solidFill>
                  <a:schemeClr val="bg1"/>
                </a:solidFill>
                <a:effectLst/>
                <a:latin typeface="Lora"/>
              </a:rPr>
              <a:t>전력 분석에 안전한 </a:t>
            </a:r>
            <a:r>
              <a:rPr lang="en-US" altLang="ko-KR" sz="900" b="1" i="0" dirty="0">
                <a:solidFill>
                  <a:schemeClr val="bg1"/>
                </a:solidFill>
                <a:effectLst/>
                <a:latin typeface="Lora"/>
              </a:rPr>
              <a:t>AES</a:t>
            </a:r>
            <a:r>
              <a:rPr lang="ko-KR" altLang="en-US" sz="900" b="1" i="0" dirty="0">
                <a:solidFill>
                  <a:schemeClr val="bg1"/>
                </a:solidFill>
                <a:effectLst/>
                <a:latin typeface="Lora"/>
              </a:rPr>
              <a:t>에 대한 새로운 종류의 </a:t>
            </a:r>
            <a:r>
              <a:rPr lang="ko-KR" altLang="en-US" sz="900" b="1" i="0" dirty="0" err="1">
                <a:solidFill>
                  <a:schemeClr val="bg1"/>
                </a:solidFill>
                <a:effectLst/>
                <a:latin typeface="Lora"/>
              </a:rPr>
              <a:t>충돌쌍</a:t>
            </a:r>
            <a:r>
              <a:rPr lang="ko-KR" altLang="en-US" sz="900" b="1" i="0" dirty="0">
                <a:solidFill>
                  <a:schemeClr val="bg1"/>
                </a:solidFill>
                <a:effectLst/>
                <a:latin typeface="Lora"/>
              </a:rPr>
              <a:t> 공격</a:t>
            </a:r>
            <a:r>
              <a:rPr lang="en-US" altLang="ko-KR" sz="900" b="1" i="0" dirty="0">
                <a:solidFill>
                  <a:schemeClr val="bg1"/>
                </a:solidFill>
                <a:effectLst/>
                <a:latin typeface="Lora"/>
              </a:rPr>
              <a:t>, </a:t>
            </a:r>
            <a:r>
              <a:rPr lang="ko-KR" altLang="en-US" sz="900" b="1" i="0" dirty="0">
                <a:solidFill>
                  <a:schemeClr val="bg1"/>
                </a:solidFill>
                <a:effectLst/>
                <a:latin typeface="Lora"/>
              </a:rPr>
              <a:t>정보처리학회 </a:t>
            </a:r>
            <a:r>
              <a:rPr lang="ko-KR" altLang="en-US" sz="900" b="1" i="0" dirty="0" err="1">
                <a:solidFill>
                  <a:schemeClr val="bg1"/>
                </a:solidFill>
                <a:effectLst/>
                <a:latin typeface="Lora"/>
              </a:rPr>
              <a:t>논문지</a:t>
            </a:r>
            <a:r>
              <a:rPr lang="en-US" altLang="ko-KR" sz="900" b="1" i="0" dirty="0">
                <a:solidFill>
                  <a:schemeClr val="bg1"/>
                </a:solidFill>
                <a:effectLst/>
                <a:latin typeface="Lora"/>
              </a:rPr>
              <a:t>, ,</a:t>
            </a:r>
            <a:r>
              <a:rPr lang="en-US" altLang="ko-KR" sz="900" b="1" i="0" u="none" strike="noStrike" dirty="0">
                <a:solidFill>
                  <a:schemeClr val="bg1"/>
                </a:solidFill>
                <a:effectLst/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sz="900" b="1" i="0" u="none" strike="noStrike" dirty="0">
                <a:solidFill>
                  <a:schemeClr val="bg1"/>
                </a:solidFill>
                <a:effectLst/>
                <a:latin typeface="Open Sans"/>
              </a:rPr>
              <a:t>2013, vol.2, no.9, </a:t>
            </a:r>
            <a:r>
              <a:rPr lang="ko-KR" altLang="en-US" sz="900" b="1" i="0" u="none" strike="noStrike" dirty="0">
                <a:solidFill>
                  <a:schemeClr val="bg1"/>
                </a:solidFill>
                <a:effectLst/>
                <a:latin typeface="Open Sans"/>
              </a:rPr>
              <a:t>통권 </a:t>
            </a:r>
            <a:r>
              <a:rPr lang="en-US" altLang="ko-KR" sz="900" b="1" i="0" u="none" strike="noStrike" dirty="0">
                <a:solidFill>
                  <a:schemeClr val="bg1"/>
                </a:solidFill>
                <a:effectLst/>
                <a:latin typeface="Open Sans"/>
              </a:rPr>
              <a:t>012</a:t>
            </a:r>
            <a:r>
              <a:rPr lang="ko-KR" altLang="en-US" sz="900" b="1" i="0" u="none" strike="noStrike" dirty="0">
                <a:solidFill>
                  <a:schemeClr val="bg1"/>
                </a:solidFill>
                <a:effectLst/>
                <a:latin typeface="Open Sans"/>
              </a:rPr>
              <a:t>호 </a:t>
            </a:r>
            <a:r>
              <a:rPr lang="en-US" altLang="ko-KR" sz="900" b="1" i="0" u="none" strike="noStrike" dirty="0">
                <a:solidFill>
                  <a:schemeClr val="bg1"/>
                </a:solidFill>
                <a:effectLst/>
                <a:latin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pp. 393-398 (6 pages)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AA68EA-7937-40E5-9234-16C4202A5EC1}"/>
                  </a:ext>
                </a:extLst>
              </p:cNvPr>
              <p:cNvSpPr txBox="1"/>
              <p:nvPr/>
            </p:nvSpPr>
            <p:spPr>
              <a:xfrm>
                <a:off x="538480" y="4016692"/>
                <a:ext cx="3891280" cy="92333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E75B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ko-KR" sz="1600" dirty="0"/>
                  <a:t>&lt;</a:t>
                </a:r>
                <a:r>
                  <a:rPr lang="ko-KR" altLang="en-US" sz="1600" dirty="0" err="1"/>
                  <a:t>마스킹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s-box </a:t>
                </a:r>
                <a:r>
                  <a:rPr lang="ko-KR" altLang="en-US" sz="1600" dirty="0"/>
                  <a:t>생성 방법</a:t>
                </a:r>
                <a:r>
                  <a:rPr lang="en-US" altLang="ko-KR" sz="1600" dirty="0"/>
                  <a:t>&gt;</a:t>
                </a:r>
              </a:p>
              <a:p>
                <a:pPr marL="0" indent="0">
                  <a:buNone/>
                </a:pPr>
                <a:r>
                  <a:rPr lang="en-US" altLang="ko-KR" sz="1800" b="1" dirty="0"/>
                  <a:t>For x from 0 to 0xff</a:t>
                </a:r>
              </a:p>
              <a:p>
                <a:pPr marL="0" indent="0">
                  <a:buNone/>
                </a:pPr>
                <a:r>
                  <a:rPr lang="en-US" altLang="ko-KR" sz="1800" b="1" dirty="0"/>
                  <a:t>	</a:t>
                </a:r>
                <a:r>
                  <a:rPr lang="en-US" altLang="ko-KR" sz="1800" b="1" dirty="0" err="1"/>
                  <a:t>ms</a:t>
                </a:r>
                <a:r>
                  <a:rPr lang="en-US" altLang="ko-KR" sz="1800" b="1" dirty="0"/>
                  <a:t>(x </a:t>
                </a:r>
                <a:r>
                  <a:rPr lang="en-US" altLang="ko-KR" sz="1800" b="1" dirty="0" err="1"/>
                  <a:t>xor</a:t>
                </a:r>
                <a:r>
                  <a:rPr lang="en-US" altLang="ko-KR" sz="1800" b="1" dirty="0"/>
                  <a:t> m) = S(x) </a:t>
                </a:r>
                <a:r>
                  <a:rPr lang="en-US" altLang="ko-KR" sz="1800" b="1" dirty="0" err="1"/>
                  <a:t>xor</a:t>
                </a:r>
                <a:r>
                  <a:rPr lang="en-US" altLang="ko-KR" sz="18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ko-KR" sz="18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1AA68EA-7937-40E5-9234-16C4202A5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" y="4016692"/>
                <a:ext cx="3891280" cy="923330"/>
              </a:xfrm>
              <a:prstGeom prst="rect">
                <a:avLst/>
              </a:prstGeom>
              <a:blipFill>
                <a:blip r:embed="rId4"/>
                <a:stretch>
                  <a:fillRect l="-775" t="-637" b="-4459"/>
                </a:stretch>
              </a:blipFill>
              <a:ln w="38100"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F00684-66E5-4637-9D0F-3C196BEB75CB}"/>
                  </a:ext>
                </a:extLst>
              </p:cNvPr>
              <p:cNvSpPr txBox="1"/>
              <p:nvPr/>
            </p:nvSpPr>
            <p:spPr>
              <a:xfrm>
                <a:off x="2819400" y="5099596"/>
                <a:ext cx="5334000" cy="92333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2E75B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altLang="ko-KR" sz="1800" dirty="0"/>
                  <a:t>x → Original cipher → S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800" dirty="0"/>
              </a:p>
              <a:p>
                <a:pPr marL="0" indent="0" algn="ctr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x </a:t>
                </a:r>
                <a:r>
                  <a:rPr lang="en-US" altLang="ko-KR" sz="1800" dirty="0" err="1"/>
                  <a:t>xor</a:t>
                </a:r>
                <a:r>
                  <a:rPr lang="en-US" altLang="ko-KR" sz="1800" dirty="0"/>
                  <a:t> m→ Masked cipher → 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𝑥𝑜𝑟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ko-KR" altLang="en-US" sz="1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9F00684-66E5-4637-9D0F-3C196BEB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099596"/>
                <a:ext cx="5334000" cy="923330"/>
              </a:xfrm>
              <a:prstGeom prst="rect">
                <a:avLst/>
              </a:prstGeom>
              <a:blipFill>
                <a:blip r:embed="rId5"/>
                <a:stretch>
                  <a:fillRect l="-912" t="-3268" b="-9150"/>
                </a:stretch>
              </a:blipFill>
              <a:ln w="12700">
                <a:solidFill>
                  <a:srgbClr val="2E75B6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52FDBA06-5437-45A9-803B-76F80F45E3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078" y="1071510"/>
            <a:ext cx="3587519" cy="514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533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의 </a:t>
            </a:r>
            <a:r>
              <a:rPr lang="ko-KR" altLang="en-US" dirty="0" err="1"/>
              <a:t>마스킹</a:t>
            </a:r>
            <a:r>
              <a:rPr lang="ko-KR" altLang="en-US" dirty="0"/>
              <a:t> 기법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BA54AD-725B-40DF-BAF1-D8E98FC3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2809558" cy="527015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663982-211F-472A-9E42-D64BCBCE856D}"/>
              </a:ext>
            </a:extLst>
          </p:cNvPr>
          <p:cNvCxnSpPr/>
          <p:nvPr/>
        </p:nvCxnSpPr>
        <p:spPr>
          <a:xfrm>
            <a:off x="1727200" y="1351280"/>
            <a:ext cx="11582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20EDD0-74D2-4428-B647-CF06D6542055}"/>
                  </a:ext>
                </a:extLst>
              </p:cNvPr>
              <p:cNvSpPr txBox="1"/>
              <p:nvPr/>
            </p:nvSpPr>
            <p:spPr>
              <a:xfrm>
                <a:off x="3035989" y="1166614"/>
                <a:ext cx="2516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(</a:t>
                </a:r>
                <a:r>
                  <a:rPr lang="en-US" altLang="ko-KR" dirty="0"/>
                  <a:t>a) </a:t>
                </a:r>
                <a:r>
                  <a:rPr lang="en-US" altLang="ko-KR" b="0" dirty="0"/>
                  <a:t>x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||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|| …. ||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20EDD0-74D2-4428-B647-CF06D6542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989" y="1166614"/>
                <a:ext cx="2516138" cy="369332"/>
              </a:xfrm>
              <a:prstGeom prst="rect">
                <a:avLst/>
              </a:prstGeom>
              <a:blipFill>
                <a:blip r:embed="rId3"/>
                <a:stretch>
                  <a:fillRect l="-1937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66A9D49-5771-436D-922A-0B6E59E0CB2E}"/>
              </a:ext>
            </a:extLst>
          </p:cNvPr>
          <p:cNvCxnSpPr/>
          <p:nvPr/>
        </p:nvCxnSpPr>
        <p:spPr>
          <a:xfrm>
            <a:off x="1727200" y="2611120"/>
            <a:ext cx="11582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B0ACF5-F735-43CC-8C4F-9DD4B5501000}"/>
                  </a:ext>
                </a:extLst>
              </p:cNvPr>
              <p:cNvSpPr txBox="1"/>
              <p:nvPr/>
            </p:nvSpPr>
            <p:spPr>
              <a:xfrm>
                <a:off x="3035989" y="2426454"/>
                <a:ext cx="2875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(b) X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||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ko-KR" dirty="0"/>
                  <a:t>|| …. ||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B0ACF5-F735-43CC-8C4F-9DD4B5501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989" y="2426454"/>
                <a:ext cx="2875018" cy="369332"/>
              </a:xfrm>
              <a:prstGeom prst="rect">
                <a:avLst/>
              </a:prstGeom>
              <a:blipFill>
                <a:blip r:embed="rId4"/>
                <a:stretch>
                  <a:fillRect l="-1695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5B3339E-2B48-4509-90E4-8BE7B868EDA8}"/>
              </a:ext>
            </a:extLst>
          </p:cNvPr>
          <p:cNvCxnSpPr/>
          <p:nvPr/>
        </p:nvCxnSpPr>
        <p:spPr>
          <a:xfrm>
            <a:off x="1727200" y="3870960"/>
            <a:ext cx="11582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4860DF-2EFA-488B-A498-DFEFDB5D22DE}"/>
                  </a:ext>
                </a:extLst>
              </p:cNvPr>
              <p:cNvSpPr txBox="1"/>
              <p:nvPr/>
            </p:nvSpPr>
            <p:spPr>
              <a:xfrm>
                <a:off x="3127039" y="3686741"/>
                <a:ext cx="415767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(d) X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||…..||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4860DF-2EFA-488B-A498-DFEFDB5D2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039" y="3686741"/>
                <a:ext cx="4157677" cy="404983"/>
              </a:xfrm>
              <a:prstGeom prst="rect">
                <a:avLst/>
              </a:prstGeom>
              <a:blipFill>
                <a:blip r:embed="rId5"/>
                <a:stretch>
                  <a:fillRect l="-1320" t="-4545" b="-19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AD1BA92-E788-45EE-9EE2-4C19FDA0BBAB}"/>
              </a:ext>
            </a:extLst>
          </p:cNvPr>
          <p:cNvSpPr txBox="1"/>
          <p:nvPr/>
        </p:nvSpPr>
        <p:spPr>
          <a:xfrm>
            <a:off x="9980021" y="1513516"/>
            <a:ext cx="1673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 →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⨁ </a:t>
            </a:r>
            <a:r>
              <a:rPr lang="ko-KR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를 의미</a:t>
            </a:r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5095F37-9182-4EF0-B5FE-024A630AEB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37920" y="3171706"/>
            <a:ext cx="1747520" cy="333494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C1B6FB-1C71-40F0-9CAD-C389CAD8F073}"/>
                  </a:ext>
                </a:extLst>
              </p:cNvPr>
              <p:cNvSpPr txBox="1"/>
              <p:nvPr/>
            </p:nvSpPr>
            <p:spPr>
              <a:xfrm>
                <a:off x="3067394" y="2978401"/>
                <a:ext cx="5587555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(c) X1 </a:t>
                </a:r>
                <a:r>
                  <a:rPr lang="en-US" altLang="ko-KR" dirty="0" err="1"/>
                  <a:t>xor</a:t>
                </a:r>
                <a:r>
                  <a:rPr lang="en-US" altLang="ko-KR" dirty="0"/>
                  <a:t>   ((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||…..||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dirty="0"/>
                  <a:t>) </a:t>
                </a:r>
                <a:r>
                  <a:rPr lang="en-US" altLang="ko-KR" dirty="0" err="1"/>
                  <a:t>xor</a:t>
                </a:r>
                <a:r>
                  <a:rPr lang="en-US" altLang="ko-KR" dirty="0"/>
                  <a:t> X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dirty="0"/>
                  <a:t> ) </a:t>
                </a:r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C1B6FB-1C71-40F0-9CAD-C389CAD8F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94" y="2978401"/>
                <a:ext cx="5587555" cy="404983"/>
              </a:xfrm>
              <a:prstGeom prst="rect">
                <a:avLst/>
              </a:prstGeom>
              <a:blipFill>
                <a:blip r:embed="rId6"/>
                <a:stretch>
                  <a:fillRect l="-872" t="-4545" b="-19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6D67761-35D3-4E75-ADC8-DBB2841CA170}"/>
              </a:ext>
            </a:extLst>
          </p:cNvPr>
          <p:cNvCxnSpPr/>
          <p:nvPr/>
        </p:nvCxnSpPr>
        <p:spPr>
          <a:xfrm>
            <a:off x="1727200" y="5054489"/>
            <a:ext cx="11582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47CF57-695E-4602-8511-2F51CCAD707D}"/>
                  </a:ext>
                </a:extLst>
              </p:cNvPr>
              <p:cNvSpPr txBox="1"/>
              <p:nvPr/>
            </p:nvSpPr>
            <p:spPr>
              <a:xfrm>
                <a:off x="3100877" y="4851997"/>
                <a:ext cx="420999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(e) X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|"/>
                        <m:end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||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E47CF57-695E-4602-8511-2F51CCAD7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877" y="4851997"/>
                <a:ext cx="4209999" cy="404983"/>
              </a:xfrm>
              <a:prstGeom prst="rect">
                <a:avLst/>
              </a:prstGeom>
              <a:blipFill>
                <a:blip r:embed="rId7"/>
                <a:stretch>
                  <a:fillRect l="-1304" t="-4545" b="-19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F03BD5-C7EB-4F64-9C30-CA1C91DA1F5C}"/>
              </a:ext>
            </a:extLst>
          </p:cNvPr>
          <p:cNvSpPr/>
          <p:nvPr/>
        </p:nvSpPr>
        <p:spPr>
          <a:xfrm>
            <a:off x="1959954" y="5440843"/>
            <a:ext cx="1209040" cy="33348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E45D0FA-83E8-491B-910E-A834D37FC2A5}"/>
              </a:ext>
            </a:extLst>
          </p:cNvPr>
          <p:cNvCxnSpPr/>
          <p:nvPr/>
        </p:nvCxnSpPr>
        <p:spPr>
          <a:xfrm>
            <a:off x="1727200" y="6144660"/>
            <a:ext cx="11582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DC54A5-CC4B-49FB-B601-D0236F7775DF}"/>
                  </a:ext>
                </a:extLst>
              </p:cNvPr>
              <p:cNvSpPr txBox="1"/>
              <p:nvPr/>
            </p:nvSpPr>
            <p:spPr>
              <a:xfrm>
                <a:off x="3168994" y="5959640"/>
                <a:ext cx="2452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(f) x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||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|| …. ||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2DC54A5-CC4B-49FB-B601-D0236F777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8994" y="5959640"/>
                <a:ext cx="2452018" cy="369332"/>
              </a:xfrm>
              <a:prstGeom prst="rect">
                <a:avLst/>
              </a:prstGeom>
              <a:blipFill>
                <a:blip r:embed="rId8"/>
                <a:stretch>
                  <a:fillRect l="-2239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60AD07B-3C99-4CF7-A5F6-D71D9BAFD901}"/>
              </a:ext>
            </a:extLst>
          </p:cNvPr>
          <p:cNvSpPr txBox="1"/>
          <p:nvPr/>
        </p:nvSpPr>
        <p:spPr>
          <a:xfrm>
            <a:off x="2979478" y="6496823"/>
            <a:ext cx="9219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i="0" dirty="0">
                <a:solidFill>
                  <a:schemeClr val="bg1"/>
                </a:solidFill>
                <a:effectLst/>
                <a:latin typeface="Lora"/>
              </a:rPr>
              <a:t>김희석</a:t>
            </a:r>
            <a:r>
              <a:rPr lang="en-US" altLang="ko-KR" sz="900" b="1" i="0" dirty="0">
                <a:solidFill>
                  <a:schemeClr val="bg1"/>
                </a:solidFill>
                <a:effectLst/>
                <a:latin typeface="Lora"/>
              </a:rPr>
              <a:t>, </a:t>
            </a:r>
            <a:r>
              <a:rPr lang="ko-KR" altLang="en-US" sz="900" b="1" i="0" dirty="0" err="1">
                <a:solidFill>
                  <a:schemeClr val="bg1"/>
                </a:solidFill>
                <a:effectLst/>
                <a:latin typeface="Lora"/>
              </a:rPr>
              <a:t>홍석희</a:t>
            </a:r>
            <a:r>
              <a:rPr lang="ko-KR" altLang="en-US" sz="900" b="1" i="0" dirty="0">
                <a:solidFill>
                  <a:schemeClr val="bg1"/>
                </a:solidFill>
                <a:effectLst/>
                <a:latin typeface="Lora"/>
              </a:rPr>
              <a:t> </a:t>
            </a:r>
            <a:r>
              <a:rPr lang="ko-KR" altLang="en-US" sz="900" b="1" i="0" dirty="0" err="1">
                <a:solidFill>
                  <a:schemeClr val="bg1"/>
                </a:solidFill>
                <a:effectLst/>
                <a:latin typeface="Lora"/>
              </a:rPr>
              <a:t>박학수</a:t>
            </a:r>
            <a:r>
              <a:rPr lang="en-US" altLang="ko-KR" sz="900" b="1" i="0" dirty="0">
                <a:solidFill>
                  <a:schemeClr val="bg1"/>
                </a:solidFill>
                <a:effectLst/>
                <a:latin typeface="Lora"/>
              </a:rPr>
              <a:t>,</a:t>
            </a:r>
            <a:r>
              <a:rPr lang="ko-KR" altLang="en-US" sz="900" b="1" i="0" dirty="0">
                <a:solidFill>
                  <a:schemeClr val="bg1"/>
                </a:solidFill>
                <a:effectLst/>
                <a:latin typeface="Lora"/>
              </a:rPr>
              <a:t>전력 분석에 안전한 </a:t>
            </a:r>
            <a:r>
              <a:rPr lang="en-US" altLang="ko-KR" sz="900" b="1" i="0" dirty="0">
                <a:solidFill>
                  <a:schemeClr val="bg1"/>
                </a:solidFill>
                <a:effectLst/>
                <a:latin typeface="Lora"/>
              </a:rPr>
              <a:t>AES</a:t>
            </a:r>
            <a:r>
              <a:rPr lang="ko-KR" altLang="en-US" sz="900" b="1" i="0" dirty="0">
                <a:solidFill>
                  <a:schemeClr val="bg1"/>
                </a:solidFill>
                <a:effectLst/>
                <a:latin typeface="Lora"/>
              </a:rPr>
              <a:t>에 대한 새로운 종류의 </a:t>
            </a:r>
            <a:r>
              <a:rPr lang="ko-KR" altLang="en-US" sz="900" b="1" i="0" dirty="0" err="1">
                <a:solidFill>
                  <a:schemeClr val="bg1"/>
                </a:solidFill>
                <a:effectLst/>
                <a:latin typeface="Lora"/>
              </a:rPr>
              <a:t>충돌쌍</a:t>
            </a:r>
            <a:r>
              <a:rPr lang="ko-KR" altLang="en-US" sz="900" b="1" i="0" dirty="0">
                <a:solidFill>
                  <a:schemeClr val="bg1"/>
                </a:solidFill>
                <a:effectLst/>
                <a:latin typeface="Lora"/>
              </a:rPr>
              <a:t> 공격</a:t>
            </a:r>
            <a:r>
              <a:rPr lang="en-US" altLang="ko-KR" sz="900" b="1" i="0" dirty="0">
                <a:solidFill>
                  <a:schemeClr val="bg1"/>
                </a:solidFill>
                <a:effectLst/>
                <a:latin typeface="Lora"/>
              </a:rPr>
              <a:t>, </a:t>
            </a:r>
            <a:r>
              <a:rPr lang="ko-KR" altLang="en-US" sz="900" b="1" i="0" dirty="0">
                <a:solidFill>
                  <a:schemeClr val="bg1"/>
                </a:solidFill>
                <a:effectLst/>
                <a:latin typeface="Lora"/>
              </a:rPr>
              <a:t>정보처리학회 </a:t>
            </a:r>
            <a:r>
              <a:rPr lang="ko-KR" altLang="en-US" sz="900" b="1" i="0" dirty="0" err="1">
                <a:solidFill>
                  <a:schemeClr val="bg1"/>
                </a:solidFill>
                <a:effectLst/>
                <a:latin typeface="Lora"/>
              </a:rPr>
              <a:t>논문지</a:t>
            </a:r>
            <a:r>
              <a:rPr lang="en-US" altLang="ko-KR" sz="900" b="1" i="0" dirty="0">
                <a:solidFill>
                  <a:schemeClr val="bg1"/>
                </a:solidFill>
                <a:effectLst/>
                <a:latin typeface="Lora"/>
              </a:rPr>
              <a:t>, ,</a:t>
            </a:r>
            <a:r>
              <a:rPr lang="en-US" altLang="ko-KR" sz="900" b="1" i="0" u="none" strike="noStrike" dirty="0">
                <a:solidFill>
                  <a:schemeClr val="bg1"/>
                </a:solidFill>
                <a:effectLst/>
                <a:latin typeface="Open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sz="900" b="1" i="0" u="none" strike="noStrike" dirty="0">
                <a:solidFill>
                  <a:schemeClr val="bg1"/>
                </a:solidFill>
                <a:effectLst/>
                <a:latin typeface="Open Sans"/>
              </a:rPr>
              <a:t>2013, vol.2, no.9, </a:t>
            </a:r>
            <a:r>
              <a:rPr lang="ko-KR" altLang="en-US" sz="900" b="1" i="0" u="none" strike="noStrike" dirty="0">
                <a:solidFill>
                  <a:schemeClr val="bg1"/>
                </a:solidFill>
                <a:effectLst/>
                <a:latin typeface="Open Sans"/>
              </a:rPr>
              <a:t>통권 </a:t>
            </a:r>
            <a:r>
              <a:rPr lang="en-US" altLang="ko-KR" sz="900" b="1" i="0" u="none" strike="noStrike" dirty="0">
                <a:solidFill>
                  <a:schemeClr val="bg1"/>
                </a:solidFill>
                <a:effectLst/>
                <a:latin typeface="Open Sans"/>
              </a:rPr>
              <a:t>012</a:t>
            </a:r>
            <a:r>
              <a:rPr lang="ko-KR" altLang="en-US" sz="900" b="1" i="0" u="none" strike="noStrike" dirty="0">
                <a:solidFill>
                  <a:schemeClr val="bg1"/>
                </a:solidFill>
                <a:effectLst/>
                <a:latin typeface="Open Sans"/>
              </a:rPr>
              <a:t>호 </a:t>
            </a:r>
            <a:r>
              <a:rPr lang="en-US" altLang="ko-KR" sz="900" b="1" i="0" u="none" strike="noStrike" dirty="0">
                <a:solidFill>
                  <a:schemeClr val="bg1"/>
                </a:solidFill>
                <a:effectLst/>
                <a:latin typeface="Open Sans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pp. 393-398 (6 pages)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26684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334</ep:Words>
  <ep:PresentationFormat>와이드스크린</ep:PresentationFormat>
  <ep:Paragraphs>50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ep:HeadingPairs>
  <ep:TitlesOfParts>
    <vt:vector size="13" baseType="lpstr">
      <vt:lpstr>CryptoCraft 테마</vt:lpstr>
      <vt:lpstr>제목 테마</vt:lpstr>
      <vt:lpstr>Masked AES</vt:lpstr>
      <vt:lpstr>마스킹 기법</vt:lpstr>
      <vt:lpstr>마스킹 기법</vt:lpstr>
      <vt:lpstr>마스킹 기법</vt:lpstr>
      <vt:lpstr>마스킹 기법</vt:lpstr>
      <vt:lpstr>마스킹 기법</vt:lpstr>
      <vt:lpstr>AES의 마스킹 기법</vt:lpstr>
      <vt:lpstr>AES의 마스킹 기법</vt:lpstr>
      <vt:lpstr>AES의 마스킹 기법</vt:lpstr>
      <vt:lpstr>AES 마스킹 기법 취약점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82107</cp:lastModifiedBy>
  <dcterms:modified xsi:type="dcterms:W3CDTF">2021-03-01T02:00:12.003</dcterms:modified>
  <cp:revision>38</cp:revision>
  <dc:title>PowerPoint 프레젠테이션</dc:title>
  <cp:version/>
</cp:coreProperties>
</file>